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49"/>
  </p:notesMasterIdLst>
  <p:handoutMasterIdLst>
    <p:handoutMasterId r:id="rId50"/>
  </p:handoutMasterIdLst>
  <p:sldIdLst>
    <p:sldId id="1080" r:id="rId3"/>
    <p:sldId id="1081" r:id="rId4"/>
    <p:sldId id="1082" r:id="rId5"/>
    <p:sldId id="982" r:id="rId6"/>
    <p:sldId id="1094" r:id="rId7"/>
    <p:sldId id="1095" r:id="rId8"/>
    <p:sldId id="1085" r:id="rId9"/>
    <p:sldId id="1099" r:id="rId10"/>
    <p:sldId id="1083" r:id="rId11"/>
    <p:sldId id="993" r:id="rId12"/>
    <p:sldId id="1071" r:id="rId13"/>
    <p:sldId id="1077" r:id="rId14"/>
    <p:sldId id="1084" r:id="rId15"/>
    <p:sldId id="1087" r:id="rId16"/>
    <p:sldId id="1088" r:id="rId17"/>
    <p:sldId id="1089" r:id="rId18"/>
    <p:sldId id="1096" r:id="rId19"/>
    <p:sldId id="973" r:id="rId20"/>
    <p:sldId id="1073" r:id="rId21"/>
    <p:sldId id="1067" r:id="rId22"/>
    <p:sldId id="1074" r:id="rId23"/>
    <p:sldId id="1068" r:id="rId24"/>
    <p:sldId id="1075" r:id="rId25"/>
    <p:sldId id="1069" r:id="rId26"/>
    <p:sldId id="1076" r:id="rId27"/>
    <p:sldId id="1086" r:id="rId28"/>
    <p:sldId id="1093" r:id="rId29"/>
    <p:sldId id="1097" r:id="rId30"/>
    <p:sldId id="1098" r:id="rId31"/>
    <p:sldId id="1090" r:id="rId32"/>
    <p:sldId id="1091" r:id="rId33"/>
    <p:sldId id="931" r:id="rId34"/>
    <p:sldId id="997" r:id="rId35"/>
    <p:sldId id="998" r:id="rId36"/>
    <p:sldId id="1007" r:id="rId37"/>
    <p:sldId id="1009" r:id="rId38"/>
    <p:sldId id="1008" r:id="rId39"/>
    <p:sldId id="1011" r:id="rId40"/>
    <p:sldId id="1051" r:id="rId41"/>
    <p:sldId id="1052" r:id="rId42"/>
    <p:sldId id="1053" r:id="rId43"/>
    <p:sldId id="1054" r:id="rId44"/>
    <p:sldId id="1055" r:id="rId45"/>
    <p:sldId id="1057" r:id="rId46"/>
    <p:sldId id="1058" r:id="rId47"/>
    <p:sldId id="1092" r:id="rId48"/>
  </p:sldIdLst>
  <p:sldSz cx="9144000" cy="6858000" type="screen4x3"/>
  <p:notesSz cx="7315200" cy="96012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D60000"/>
    <a:srgbClr val="000000"/>
    <a:srgbClr val="7F01A7"/>
    <a:srgbClr val="04C41B"/>
    <a:srgbClr val="1FA926"/>
    <a:srgbClr val="AB0101"/>
    <a:srgbClr val="6A037B"/>
    <a:srgbClr val="2703AD"/>
    <a:srgbClr val="56E5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95474" autoAdjust="0"/>
  </p:normalViewPr>
  <p:slideViewPr>
    <p:cSldViewPr>
      <p:cViewPr>
        <p:scale>
          <a:sx n="66" d="100"/>
          <a:sy n="66" d="100"/>
        </p:scale>
        <p:origin x="-84" y="-798"/>
      </p:cViewPr>
      <p:guideLst>
        <p:guide orient="horz" pos="2160"/>
        <p:guide pos="2880"/>
      </p:guideLst>
    </p:cSldViewPr>
  </p:slideViewPr>
  <p:outlineViewPr>
    <p:cViewPr>
      <p:scale>
        <a:sx n="33" d="100"/>
        <a:sy n="33" d="100"/>
      </p:scale>
      <p:origin x="0" y="1032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FY2013 Contacts</c:v>
                </c:pt>
              </c:strCache>
            </c:strRef>
          </c:tx>
          <c:invertIfNegative val="0"/>
          <c:dLbls>
            <c:txPr>
              <a:bodyPr/>
              <a:lstStyle/>
              <a:p>
                <a:pPr>
                  <a:defRPr>
                    <a:solidFill>
                      <a:schemeClr val="tx1"/>
                    </a:solidFill>
                  </a:defRPr>
                </a:pPr>
                <a:endParaRPr lang="en-US"/>
              </a:p>
            </c:txPr>
            <c:showLegendKey val="0"/>
            <c:showVal val="1"/>
            <c:showCatName val="0"/>
            <c:showSerName val="0"/>
            <c:showPercent val="0"/>
            <c:showBubbleSize val="0"/>
            <c:showLeaderLines val="0"/>
          </c:dLbls>
          <c:cat>
            <c:strRef>
              <c:f>Sheet1!$A$2:$A$6</c:f>
              <c:strCache>
                <c:ptCount val="5"/>
                <c:pt idx="0">
                  <c:v>USA</c:v>
                </c:pt>
                <c:pt idx="1">
                  <c:v>Europe</c:v>
                </c:pt>
                <c:pt idx="2">
                  <c:v>Japan</c:v>
                </c:pt>
                <c:pt idx="3">
                  <c:v>Canada</c:v>
                </c:pt>
                <c:pt idx="4">
                  <c:v>Russia</c:v>
                </c:pt>
              </c:strCache>
            </c:strRef>
          </c:cat>
          <c:val>
            <c:numRef>
              <c:f>Sheet1!$B$2:$B$6</c:f>
              <c:numCache>
                <c:formatCode>General</c:formatCode>
                <c:ptCount val="5"/>
                <c:pt idx="0">
                  <c:v>22</c:v>
                </c:pt>
                <c:pt idx="1">
                  <c:v>23</c:v>
                </c:pt>
                <c:pt idx="2">
                  <c:v>11</c:v>
                </c:pt>
                <c:pt idx="3">
                  <c:v>4</c:v>
                </c:pt>
                <c:pt idx="4">
                  <c:v>12</c:v>
                </c:pt>
              </c:numCache>
            </c:numRef>
          </c:val>
        </c:ser>
        <c:dLbls>
          <c:showLegendKey val="0"/>
          <c:showVal val="0"/>
          <c:showCatName val="0"/>
          <c:showSerName val="0"/>
          <c:showPercent val="0"/>
          <c:showBubbleSize val="0"/>
        </c:dLbls>
        <c:gapWidth val="150"/>
        <c:shape val="box"/>
        <c:axId val="79606144"/>
        <c:axId val="79607680"/>
        <c:axId val="0"/>
      </c:bar3DChart>
      <c:catAx>
        <c:axId val="79606144"/>
        <c:scaling>
          <c:orientation val="minMax"/>
        </c:scaling>
        <c:delete val="0"/>
        <c:axPos val="b"/>
        <c:majorTickMark val="out"/>
        <c:minorTickMark val="none"/>
        <c:tickLblPos val="nextTo"/>
        <c:crossAx val="79607680"/>
        <c:crosses val="autoZero"/>
        <c:auto val="1"/>
        <c:lblAlgn val="ctr"/>
        <c:lblOffset val="100"/>
        <c:noMultiLvlLbl val="0"/>
      </c:catAx>
      <c:valAx>
        <c:axId val="79607680"/>
        <c:scaling>
          <c:orientation val="minMax"/>
        </c:scaling>
        <c:delete val="0"/>
        <c:axPos val="l"/>
        <c:majorGridlines/>
        <c:numFmt formatCode="General" sourceLinked="1"/>
        <c:majorTickMark val="out"/>
        <c:minorTickMark val="none"/>
        <c:tickLblPos val="nextTo"/>
        <c:crossAx val="796061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defTabSz="947738">
              <a:defRPr sz="1200" b="0"/>
            </a:lvl1pPr>
          </a:lstStyle>
          <a:p>
            <a:endParaRPr lang="en-US" dirty="0"/>
          </a:p>
        </p:txBody>
      </p:sp>
      <p:sp>
        <p:nvSpPr>
          <p:cNvPr id="234499" name="Rectangle 3"/>
          <p:cNvSpPr>
            <a:spLocks noGrp="1" noChangeArrowheads="1"/>
          </p:cNvSpPr>
          <p:nvPr>
            <p:ph type="dt" sz="quarter" idx="1"/>
          </p:nvPr>
        </p:nvSpPr>
        <p:spPr bwMode="auto">
          <a:xfrm>
            <a:off x="4143375" y="0"/>
            <a:ext cx="3170238" cy="481013"/>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r" defTabSz="947738">
              <a:defRPr sz="1200" b="0"/>
            </a:lvl1pPr>
          </a:lstStyle>
          <a:p>
            <a:endParaRPr lang="en-US" dirty="0"/>
          </a:p>
        </p:txBody>
      </p:sp>
      <p:sp>
        <p:nvSpPr>
          <p:cNvPr id="234500" name="Rectangle 4"/>
          <p:cNvSpPr>
            <a:spLocks noGrp="1" noChangeArrowheads="1"/>
          </p:cNvSpPr>
          <p:nvPr>
            <p:ph type="ftr" sz="quarter" idx="2"/>
          </p:nvPr>
        </p:nvSpPr>
        <p:spPr bwMode="auto">
          <a:xfrm>
            <a:off x="0" y="9118600"/>
            <a:ext cx="3170238" cy="481013"/>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defTabSz="947738">
              <a:defRPr sz="1200" b="0"/>
            </a:lvl1pPr>
          </a:lstStyle>
          <a:p>
            <a:endParaRPr lang="en-US" dirty="0"/>
          </a:p>
        </p:txBody>
      </p:sp>
      <p:sp>
        <p:nvSpPr>
          <p:cNvPr id="234501" name="Rectangle 5"/>
          <p:cNvSpPr>
            <a:spLocks noGrp="1" noChangeArrowheads="1"/>
          </p:cNvSpPr>
          <p:nvPr>
            <p:ph type="sldNum" sz="quarter" idx="3"/>
          </p:nvPr>
        </p:nvSpPr>
        <p:spPr bwMode="auto">
          <a:xfrm>
            <a:off x="4143375" y="9118600"/>
            <a:ext cx="3170238" cy="481013"/>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r" defTabSz="947738">
              <a:defRPr sz="1200" b="0"/>
            </a:lvl1pPr>
          </a:lstStyle>
          <a:p>
            <a:fld id="{61F1EBC4-9D7D-4F3E-8E4F-481E3FF934B8}" type="slidenum">
              <a:rPr lang="en-US"/>
              <a:pPr/>
              <a:t>‹#›</a:t>
            </a:fld>
            <a:endParaRPr lang="en-US" dirty="0"/>
          </a:p>
        </p:txBody>
      </p:sp>
    </p:spTree>
    <p:extLst>
      <p:ext uri="{BB962C8B-B14F-4D97-AF65-F5344CB8AC3E}">
        <p14:creationId xmlns:p14="http://schemas.microsoft.com/office/powerpoint/2010/main" val="7012513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defRPr sz="1200" b="0"/>
            </a:lvl1pPr>
          </a:lstStyle>
          <a:p>
            <a:endParaRPr lang="en-US" dirty="0"/>
          </a:p>
        </p:txBody>
      </p:sp>
      <p:sp>
        <p:nvSpPr>
          <p:cNvPr id="4099" name="Rectangle 3"/>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defRPr sz="1200" b="0"/>
            </a:lvl1pPr>
          </a:lstStyle>
          <a:p>
            <a:endParaRPr lang="en-US" dirty="0"/>
          </a:p>
        </p:txBody>
      </p:sp>
      <p:sp>
        <p:nvSpPr>
          <p:cNvPr id="4100"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defRPr sz="1200" b="0"/>
            </a:lvl1pPr>
          </a:lstStyle>
          <a:p>
            <a:endParaRPr lang="en-US" dirty="0"/>
          </a:p>
        </p:txBody>
      </p:sp>
      <p:sp>
        <p:nvSpPr>
          <p:cNvPr id="4103" name="Rectangle 7"/>
          <p:cNvSpPr>
            <a:spLocks noGrp="1" noChangeArrowheads="1"/>
          </p:cNvSpPr>
          <p:nvPr>
            <p:ph type="sldNum" sz="quarter" idx="5"/>
          </p:nvPr>
        </p:nvSpPr>
        <p:spPr bwMode="auto">
          <a:xfrm>
            <a:off x="4143375" y="9118600"/>
            <a:ext cx="31702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defRPr sz="1200" b="0"/>
            </a:lvl1pPr>
          </a:lstStyle>
          <a:p>
            <a:fld id="{55FFBFFA-17F9-4D85-9AB8-84A2B2C00F6B}" type="slidenum">
              <a:rPr lang="en-US"/>
              <a:pPr/>
              <a:t>‹#›</a:t>
            </a:fld>
            <a:endParaRPr lang="en-US" dirty="0"/>
          </a:p>
        </p:txBody>
      </p:sp>
    </p:spTree>
    <p:extLst>
      <p:ext uri="{BB962C8B-B14F-4D97-AF65-F5344CB8AC3E}">
        <p14:creationId xmlns:p14="http://schemas.microsoft.com/office/powerpoint/2010/main" val="20742838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Telebridge – Blue</a:t>
            </a:r>
          </a:p>
          <a:p>
            <a:r>
              <a:rPr lang="en-US" dirty="0" smtClean="0"/>
              <a:t>Direct -- Red</a:t>
            </a:r>
            <a:endParaRPr lang="en-US" dirty="0"/>
          </a:p>
        </p:txBody>
      </p:sp>
      <p:sp>
        <p:nvSpPr>
          <p:cNvPr id="4" name="Slide Number Placeholder 3"/>
          <p:cNvSpPr>
            <a:spLocks noGrp="1"/>
          </p:cNvSpPr>
          <p:nvPr>
            <p:ph type="sldNum" sz="quarter" idx="10"/>
          </p:nvPr>
        </p:nvSpPr>
        <p:spPr/>
        <p:txBody>
          <a:bodyPr/>
          <a:lstStyle/>
          <a:p>
            <a:fld id="{C7B4C428-ADF4-0B45-A043-A4EA443476CE}" type="slidenum">
              <a:rPr lang="en-US" smtClean="0"/>
              <a:pPr/>
              <a:t>33</a:t>
            </a:fld>
            <a:endParaRPr lang="en-US" dirty="0"/>
          </a:p>
        </p:txBody>
      </p:sp>
    </p:spTree>
    <p:extLst>
      <p:ext uri="{BB962C8B-B14F-4D97-AF65-F5344CB8AC3E}">
        <p14:creationId xmlns:p14="http://schemas.microsoft.com/office/powerpoint/2010/main" val="2836931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Canada down from 24 last year for Cmdr. Hadfield</a:t>
            </a:r>
          </a:p>
          <a:p>
            <a:r>
              <a:rPr lang="en-US" dirty="0" smtClean="0"/>
              <a:t>Russia doing more</a:t>
            </a:r>
            <a:endParaRPr lang="en-US" dirty="0"/>
          </a:p>
        </p:txBody>
      </p:sp>
      <p:sp>
        <p:nvSpPr>
          <p:cNvPr id="4" name="Slide Number Placeholder 3"/>
          <p:cNvSpPr>
            <a:spLocks noGrp="1"/>
          </p:cNvSpPr>
          <p:nvPr>
            <p:ph type="sldNum" sz="quarter" idx="10"/>
          </p:nvPr>
        </p:nvSpPr>
        <p:spPr/>
        <p:txBody>
          <a:bodyPr/>
          <a:lstStyle/>
          <a:p>
            <a:fld id="{C7B4C428-ADF4-0B45-A043-A4EA443476CE}" type="slidenum">
              <a:rPr lang="en-US" smtClean="0"/>
              <a:pPr/>
              <a:t>34</a:t>
            </a:fld>
            <a:endParaRPr lang="en-US" dirty="0"/>
          </a:p>
        </p:txBody>
      </p:sp>
    </p:spTree>
    <p:extLst>
      <p:ext uri="{BB962C8B-B14F-4D97-AF65-F5344CB8AC3E}">
        <p14:creationId xmlns:p14="http://schemas.microsoft.com/office/powerpoint/2010/main" val="3588152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139F981-EF31-4FB7-A8D6-A6B2286789F6}" type="slidenum">
              <a:rPr lang="en-US" altLang="en-US"/>
              <a:pPr>
                <a:defRPr/>
              </a:pPr>
              <a:t>45</a:t>
            </a:fld>
            <a:endParaRPr lang="en-US" alt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endParaRPr lang="en-US"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3FD55F84-E4A1-4D40-BB0E-10E258E99009}"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1F78CE7-E563-4EFC-BD44-853D66A15F68}"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296BB5E-37D4-46B7-B547-CD046323EA22}"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21FB72D-9A9F-4CD9-A5F5-2EC4C61E3AAB}"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dirty="0"/>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C62B61ED-279C-4AEC-9DE1-3DB9BB99CC4C}"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A46B172-0EAF-4F96-97E4-3E335AF7BDB4}"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748535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31282319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24928F-3584-44F2-A035-821E80F9A721}" type="datetimeFigureOut">
              <a:rPr lang="en-US" smtClean="0"/>
              <a:pPr/>
              <a:t>8/16/2015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884905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24928F-3584-44F2-A035-821E80F9A721}" type="datetimeFigureOut">
              <a:rPr lang="en-US" smtClean="0"/>
              <a:pPr/>
              <a:t>8/16/2015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873323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24928F-3584-44F2-A035-821E80F9A721}" type="datetimeFigureOut">
              <a:rPr lang="en-US" smtClean="0"/>
              <a:pPr/>
              <a:t>8/16/2015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2996461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A4A8FC9-4C92-4AD9-A0A1-9162BC1F0DF8}" type="slidenum">
              <a:rPr lang="en-US"/>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24928F-3584-44F2-A035-821E80F9A721}" type="datetimeFigureOut">
              <a:rPr lang="en-US" smtClean="0"/>
              <a:pPr/>
              <a:t>8/16/2015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060943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24928F-3584-44F2-A035-821E80F9A721}" type="datetimeFigureOut">
              <a:rPr lang="en-US" smtClean="0"/>
              <a:pPr/>
              <a:t>8/16/2015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3567766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4928F-3584-44F2-A035-821E80F9A721}" type="datetimeFigureOut">
              <a:rPr lang="en-US" smtClean="0"/>
              <a:pPr/>
              <a:t>8/16/2015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6691913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4928F-3584-44F2-A035-821E80F9A721}" type="datetimeFigureOut">
              <a:rPr lang="en-US" smtClean="0"/>
              <a:pPr/>
              <a:t>8/16/2015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4449245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662924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4928F-3584-44F2-A035-821E80F9A721}" type="datetimeFigureOut">
              <a:rPr lang="en-US" smtClean="0"/>
              <a:pPr/>
              <a:t>8/16/2015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23046956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24928F-3584-44F2-A035-821E80F9A721}" type="datetimeFigureOut">
              <a:rPr lang="en-US" smtClean="0"/>
              <a:pPr/>
              <a:t>8/16/2015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76885B-5338-43D6-88CD-43D9F52EB47B}" type="slidenum">
              <a:rPr lang="en-US" smtClean="0"/>
              <a:pPr/>
              <a:t>‹#›</a:t>
            </a:fld>
            <a:endParaRPr lang="en-US"/>
          </a:p>
        </p:txBody>
      </p:sp>
    </p:spTree>
    <p:extLst>
      <p:ext uri="{BB962C8B-B14F-4D97-AF65-F5344CB8AC3E}">
        <p14:creationId xmlns:p14="http://schemas.microsoft.com/office/powerpoint/2010/main" val="1153834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a:prstGeom prst="rect">
            <a:avLst/>
          </a:prstGeom>
        </p:spPr>
        <p:txBody>
          <a:bodyPr>
            <a:normAutofit/>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800">
                <a:solidFill>
                  <a:srgbClr val="FFFFFF"/>
                </a:solidFill>
              </a:defRPr>
            </a:lvl4pPr>
            <a:lvl5pPr>
              <a:defRPr sz="1800">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defRPr>
                <a:solidFill>
                  <a:srgbClr val="FFFF00"/>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00"/>
                </a:solidFill>
              </a:defRPr>
            </a:lvl1pPr>
          </a:lstStyle>
          <a:p>
            <a:fld id="{4A6EC84B-2B5B-FA45-8440-9C7461637DA6}" type="slidenum">
              <a:rPr lang="en-US" smtClean="0"/>
              <a:pPr/>
              <a:t>‹#›</a:t>
            </a:fld>
            <a:endParaRPr lang="en-US"/>
          </a:p>
        </p:txBody>
      </p:sp>
      <p:pic>
        <p:nvPicPr>
          <p:cNvPr id="7" name="Picture 13" descr="newlogo_ariss"/>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52400" y="152400"/>
            <a:ext cx="792143" cy="77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p:cNvSpPr/>
          <p:nvPr userDrawn="1"/>
        </p:nvSpPr>
        <p:spPr>
          <a:xfrm>
            <a:off x="1066800" y="914400"/>
            <a:ext cx="7620000" cy="45719"/>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1066800" y="228600"/>
            <a:ext cx="7620000" cy="533400"/>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80342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AD35990-20DC-4485-B8CC-9BE5C6BA7DC0}"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CB6A618-81BB-493B-AD99-26182882944E}"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B9B14268-2277-426B-96A8-E2CA4BC6B799}"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DD8618A9-2605-423A-AF7F-4FD9301B6769}"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A5CAC07F-107A-456D-BC56-D68CA329077A}"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4FEB35A8-1A74-494F-BADF-0312AA347748}"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66">
                <a:gamma/>
                <a:shade val="46275"/>
                <a:invGamma/>
              </a:srgbClr>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bg1"/>
                </a:solidFill>
              </a:defRPr>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bg1"/>
                </a:solidFill>
              </a:defRPr>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bg1"/>
                </a:solidFill>
              </a:defRPr>
            </a:lvl1pPr>
          </a:lstStyle>
          <a:p>
            <a:fld id="{761CB3BD-AE21-468F-8B28-9EAD4CD41C3E}"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xStyles>
    <p:title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Arial" charset="0"/>
        </a:defRPr>
      </a:lvl2pPr>
      <a:lvl3pPr algn="ctr" rtl="0" fontAlgn="base">
        <a:spcBef>
          <a:spcPct val="0"/>
        </a:spcBef>
        <a:spcAft>
          <a:spcPct val="0"/>
        </a:spcAft>
        <a:defRPr sz="4400">
          <a:solidFill>
            <a:srgbClr val="FFFF00"/>
          </a:solidFill>
          <a:latin typeface="Arial" charset="0"/>
        </a:defRPr>
      </a:lvl3pPr>
      <a:lvl4pPr algn="ctr" rtl="0" fontAlgn="base">
        <a:spcBef>
          <a:spcPct val="0"/>
        </a:spcBef>
        <a:spcAft>
          <a:spcPct val="0"/>
        </a:spcAft>
        <a:defRPr sz="4400">
          <a:solidFill>
            <a:srgbClr val="FFFF00"/>
          </a:solidFill>
          <a:latin typeface="Arial" charset="0"/>
        </a:defRPr>
      </a:lvl4pPr>
      <a:lvl5pPr algn="ctr" rtl="0" fontAlgn="base">
        <a:spcBef>
          <a:spcPct val="0"/>
        </a:spcBef>
        <a:spcAft>
          <a:spcPct val="0"/>
        </a:spcAft>
        <a:defRPr sz="4400">
          <a:solidFill>
            <a:srgbClr val="FFFF00"/>
          </a:solidFill>
          <a:latin typeface="Arial" charset="0"/>
        </a:defRPr>
      </a:lvl5pPr>
      <a:lvl6pPr marL="457200" algn="ctr" rtl="0" fontAlgn="base">
        <a:spcBef>
          <a:spcPct val="0"/>
        </a:spcBef>
        <a:spcAft>
          <a:spcPct val="0"/>
        </a:spcAft>
        <a:defRPr sz="4400">
          <a:solidFill>
            <a:srgbClr val="FFFF00"/>
          </a:solidFill>
          <a:latin typeface="Arial" charset="0"/>
        </a:defRPr>
      </a:lvl6pPr>
      <a:lvl7pPr marL="914400" algn="ctr" rtl="0" fontAlgn="base">
        <a:spcBef>
          <a:spcPct val="0"/>
        </a:spcBef>
        <a:spcAft>
          <a:spcPct val="0"/>
        </a:spcAft>
        <a:defRPr sz="4400">
          <a:solidFill>
            <a:srgbClr val="FFFF00"/>
          </a:solidFill>
          <a:latin typeface="Arial" charset="0"/>
        </a:defRPr>
      </a:lvl7pPr>
      <a:lvl8pPr marL="1371600" algn="ctr" rtl="0" fontAlgn="base">
        <a:spcBef>
          <a:spcPct val="0"/>
        </a:spcBef>
        <a:spcAft>
          <a:spcPct val="0"/>
        </a:spcAft>
        <a:defRPr sz="4400">
          <a:solidFill>
            <a:srgbClr val="FFFF00"/>
          </a:solidFill>
          <a:latin typeface="Arial" charset="0"/>
        </a:defRPr>
      </a:lvl8pPr>
      <a:lvl9pPr marL="1828800" algn="ctr" rtl="0" fontAlgn="base">
        <a:spcBef>
          <a:spcPct val="0"/>
        </a:spcBef>
        <a:spcAft>
          <a:spcPct val="0"/>
        </a:spcAft>
        <a:defRPr sz="4400">
          <a:solidFill>
            <a:srgbClr val="FFFF00"/>
          </a:solidFill>
          <a:latin typeface="Arial" charset="0"/>
        </a:defRPr>
      </a:lvl9pPr>
    </p:titleStyle>
    <p:bodyStyle>
      <a:lvl1pPr marL="342900" indent="-342900" algn="l" rtl="0" fontAlgn="base">
        <a:spcBef>
          <a:spcPct val="20000"/>
        </a:spcBef>
        <a:spcAft>
          <a:spcPct val="0"/>
        </a:spcAft>
        <a:buChar char="•"/>
        <a:defRPr sz="3200">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24928F-3584-44F2-A035-821E80F9A721}" type="datetimeFigureOut">
              <a:rPr lang="en-US" smtClean="0"/>
              <a:pPr/>
              <a:t>8/16/2015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76885B-5338-43D6-88CD-43D9F52EB47B}" type="slidenum">
              <a:rPr lang="en-US" smtClean="0"/>
              <a:pPr/>
              <a:t>‹#›</a:t>
            </a:fld>
            <a:endParaRPr lang="en-US"/>
          </a:p>
        </p:txBody>
      </p:sp>
    </p:spTree>
    <p:extLst>
      <p:ext uri="{BB962C8B-B14F-4D97-AF65-F5344CB8AC3E}">
        <p14:creationId xmlns:p14="http://schemas.microsoft.com/office/powerpoint/2010/main" val="306550377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spaceflightsoftware.com/ARISS_SSTV/index.php" TargetMode="External"/><Relationship Id="rId2" Type="http://schemas.openxmlformats.org/officeDocument/2006/relationships/hyperlink" Target="https://plus.google.com/+SamanthaCristoforetti/posts/do2vfeVgAw7"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5.png"/><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HORIZ-NO-SCREENED-DIAMOND-Technician-for-Debra.jpg"/>
          <p:cNvPicPr>
            <a:picLocks noChangeAspect="1"/>
          </p:cNvPicPr>
          <p:nvPr/>
        </p:nvPicPr>
        <p:blipFill>
          <a:blip r:embed="rId2" cstate="print"/>
          <a:stretch>
            <a:fillRect/>
          </a:stretch>
        </p:blipFill>
        <p:spPr>
          <a:xfrm>
            <a:off x="0" y="0"/>
            <a:ext cx="9144000" cy="6868668"/>
          </a:xfrm>
          <a:prstGeom prst="rect">
            <a:avLst/>
          </a:prstGeom>
        </p:spPr>
      </p:pic>
      <p:sp>
        <p:nvSpPr>
          <p:cNvPr id="6" name="Rectangle 2"/>
          <p:cNvSpPr txBox="1">
            <a:spLocks noChangeArrowheads="1"/>
          </p:cNvSpPr>
          <p:nvPr/>
        </p:nvSpPr>
        <p:spPr bwMode="auto">
          <a:xfrm>
            <a:off x="340242" y="457200"/>
            <a:ext cx="8839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Arial" charset="0"/>
              </a:defRPr>
            </a:lvl2pPr>
            <a:lvl3pPr algn="ctr" rtl="0" fontAlgn="base">
              <a:spcBef>
                <a:spcPct val="0"/>
              </a:spcBef>
              <a:spcAft>
                <a:spcPct val="0"/>
              </a:spcAft>
              <a:defRPr sz="4400">
                <a:solidFill>
                  <a:srgbClr val="FFFF00"/>
                </a:solidFill>
                <a:latin typeface="Arial" charset="0"/>
              </a:defRPr>
            </a:lvl3pPr>
            <a:lvl4pPr algn="ctr" rtl="0" fontAlgn="base">
              <a:spcBef>
                <a:spcPct val="0"/>
              </a:spcBef>
              <a:spcAft>
                <a:spcPct val="0"/>
              </a:spcAft>
              <a:defRPr sz="4400">
                <a:solidFill>
                  <a:srgbClr val="FFFF00"/>
                </a:solidFill>
                <a:latin typeface="Arial" charset="0"/>
              </a:defRPr>
            </a:lvl4pPr>
            <a:lvl5pPr algn="ctr" rtl="0" fontAlgn="base">
              <a:spcBef>
                <a:spcPct val="0"/>
              </a:spcBef>
              <a:spcAft>
                <a:spcPct val="0"/>
              </a:spcAft>
              <a:defRPr sz="4400">
                <a:solidFill>
                  <a:srgbClr val="FFFF00"/>
                </a:solidFill>
                <a:latin typeface="Arial" charset="0"/>
              </a:defRPr>
            </a:lvl5pPr>
            <a:lvl6pPr marL="457200" algn="ctr" rtl="0" fontAlgn="base">
              <a:spcBef>
                <a:spcPct val="0"/>
              </a:spcBef>
              <a:spcAft>
                <a:spcPct val="0"/>
              </a:spcAft>
              <a:defRPr sz="4400">
                <a:solidFill>
                  <a:srgbClr val="FFFF00"/>
                </a:solidFill>
                <a:latin typeface="Arial" charset="0"/>
              </a:defRPr>
            </a:lvl6pPr>
            <a:lvl7pPr marL="914400" algn="ctr" rtl="0" fontAlgn="base">
              <a:spcBef>
                <a:spcPct val="0"/>
              </a:spcBef>
              <a:spcAft>
                <a:spcPct val="0"/>
              </a:spcAft>
              <a:defRPr sz="4400">
                <a:solidFill>
                  <a:srgbClr val="FFFF00"/>
                </a:solidFill>
                <a:latin typeface="Arial" charset="0"/>
              </a:defRPr>
            </a:lvl7pPr>
            <a:lvl8pPr marL="1371600" algn="ctr" rtl="0" fontAlgn="base">
              <a:spcBef>
                <a:spcPct val="0"/>
              </a:spcBef>
              <a:spcAft>
                <a:spcPct val="0"/>
              </a:spcAft>
              <a:defRPr sz="4400">
                <a:solidFill>
                  <a:srgbClr val="FFFF00"/>
                </a:solidFill>
                <a:latin typeface="Arial" charset="0"/>
              </a:defRPr>
            </a:lvl8pPr>
            <a:lvl9pPr marL="1828800" algn="ctr" rtl="0" fontAlgn="base">
              <a:spcBef>
                <a:spcPct val="0"/>
              </a:spcBef>
              <a:spcAft>
                <a:spcPct val="0"/>
              </a:spcAft>
              <a:defRPr sz="4400">
                <a:solidFill>
                  <a:srgbClr val="FFFF00"/>
                </a:solidFill>
                <a:latin typeface="Arial" charset="0"/>
              </a:defRPr>
            </a:lvl9pPr>
          </a:lstStyle>
          <a:p>
            <a:r>
              <a:rPr lang="en-US" sz="3600" dirty="0" err="1"/>
              <a:t>ARISS</a:t>
            </a:r>
            <a:r>
              <a:rPr lang="en-US" sz="3600" dirty="0"/>
              <a:t> Sustainability &amp; Funding Committee </a:t>
            </a:r>
            <a:endParaRPr lang="en-US" sz="3600" b="1" kern="0" dirty="0"/>
          </a:p>
        </p:txBody>
      </p:sp>
      <p:sp>
        <p:nvSpPr>
          <p:cNvPr id="7" name="Rectangle 3"/>
          <p:cNvSpPr txBox="1">
            <a:spLocks noChangeArrowheads="1"/>
          </p:cNvSpPr>
          <p:nvPr/>
        </p:nvSpPr>
        <p:spPr bwMode="auto">
          <a:xfrm>
            <a:off x="1981200" y="2620604"/>
            <a:ext cx="5181600" cy="7953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fontAlgn="base">
              <a:spcBef>
                <a:spcPct val="20000"/>
              </a:spcBef>
              <a:spcAft>
                <a:spcPct val="0"/>
              </a:spcAft>
              <a:buNone/>
              <a:defRPr sz="3200">
                <a:solidFill>
                  <a:schemeClr val="bg1"/>
                </a:solidFill>
                <a:latin typeface="+mn-lt"/>
                <a:ea typeface="+mn-ea"/>
                <a:cs typeface="+mn-cs"/>
              </a:defRPr>
            </a:lvl1pPr>
            <a:lvl2pPr marL="457200" indent="0" algn="ctr" rtl="0" fontAlgn="base">
              <a:spcBef>
                <a:spcPct val="20000"/>
              </a:spcBef>
              <a:spcAft>
                <a:spcPct val="0"/>
              </a:spcAft>
              <a:buNone/>
              <a:defRPr sz="2800">
                <a:solidFill>
                  <a:schemeClr val="bg1"/>
                </a:solidFill>
                <a:latin typeface="+mn-lt"/>
              </a:defRPr>
            </a:lvl2pPr>
            <a:lvl3pPr marL="914400" indent="0" algn="ctr" rtl="0" fontAlgn="base">
              <a:spcBef>
                <a:spcPct val="20000"/>
              </a:spcBef>
              <a:spcAft>
                <a:spcPct val="0"/>
              </a:spcAft>
              <a:buNone/>
              <a:defRPr sz="2400">
                <a:solidFill>
                  <a:schemeClr val="bg1"/>
                </a:solidFill>
                <a:latin typeface="+mn-lt"/>
              </a:defRPr>
            </a:lvl3pPr>
            <a:lvl4pPr marL="1371600" indent="0" algn="ctr" rtl="0" fontAlgn="base">
              <a:spcBef>
                <a:spcPct val="20000"/>
              </a:spcBef>
              <a:spcAft>
                <a:spcPct val="0"/>
              </a:spcAft>
              <a:buNone/>
              <a:defRPr sz="2000">
                <a:solidFill>
                  <a:schemeClr val="bg1"/>
                </a:solidFill>
                <a:latin typeface="+mn-lt"/>
              </a:defRPr>
            </a:lvl4pPr>
            <a:lvl5pPr marL="1828800" indent="0" algn="ctr" rtl="0" fontAlgn="base">
              <a:spcBef>
                <a:spcPct val="20000"/>
              </a:spcBef>
              <a:spcAft>
                <a:spcPct val="0"/>
              </a:spcAft>
              <a:buNone/>
              <a:defRPr sz="2000">
                <a:solidFill>
                  <a:schemeClr val="bg1"/>
                </a:solidFill>
                <a:latin typeface="+mn-lt"/>
              </a:defRPr>
            </a:lvl5pPr>
            <a:lvl6pPr marL="2286000" indent="0" algn="ctr" rtl="0" fontAlgn="base">
              <a:spcBef>
                <a:spcPct val="20000"/>
              </a:spcBef>
              <a:spcAft>
                <a:spcPct val="0"/>
              </a:spcAft>
              <a:buNone/>
              <a:defRPr sz="2000">
                <a:solidFill>
                  <a:schemeClr val="bg1"/>
                </a:solidFill>
                <a:latin typeface="+mn-lt"/>
              </a:defRPr>
            </a:lvl6pPr>
            <a:lvl7pPr marL="2743200" indent="0" algn="ctr" rtl="0" fontAlgn="base">
              <a:spcBef>
                <a:spcPct val="20000"/>
              </a:spcBef>
              <a:spcAft>
                <a:spcPct val="0"/>
              </a:spcAft>
              <a:buNone/>
              <a:defRPr sz="2000">
                <a:solidFill>
                  <a:schemeClr val="bg1"/>
                </a:solidFill>
                <a:latin typeface="+mn-lt"/>
              </a:defRPr>
            </a:lvl7pPr>
            <a:lvl8pPr marL="3200400" indent="0" algn="ctr" rtl="0" fontAlgn="base">
              <a:spcBef>
                <a:spcPct val="20000"/>
              </a:spcBef>
              <a:spcAft>
                <a:spcPct val="0"/>
              </a:spcAft>
              <a:buNone/>
              <a:defRPr sz="2000">
                <a:solidFill>
                  <a:schemeClr val="bg1"/>
                </a:solidFill>
                <a:latin typeface="+mn-lt"/>
              </a:defRPr>
            </a:lvl8pPr>
            <a:lvl9pPr marL="3657600" indent="0" algn="ctr" rtl="0" fontAlgn="base">
              <a:spcBef>
                <a:spcPct val="20000"/>
              </a:spcBef>
              <a:spcAft>
                <a:spcPct val="0"/>
              </a:spcAft>
              <a:buNone/>
              <a:defRPr sz="2000">
                <a:solidFill>
                  <a:schemeClr val="bg1"/>
                </a:solidFill>
                <a:latin typeface="+mn-lt"/>
              </a:defRPr>
            </a:lvl9pPr>
          </a:lstStyle>
          <a:p>
            <a:r>
              <a:rPr lang="en-US" sz="2400" b="1" kern="0" dirty="0" err="1" smtClean="0"/>
              <a:t>ARISS</a:t>
            </a:r>
            <a:r>
              <a:rPr lang="en-US" sz="2400" b="1" kern="0" dirty="0" smtClean="0"/>
              <a:t>-I Face to Face</a:t>
            </a:r>
          </a:p>
          <a:p>
            <a:r>
              <a:rPr lang="en-US" sz="2400" kern="0" dirty="0" smtClean="0"/>
              <a:t>Tokyo, Japan</a:t>
            </a:r>
            <a:endParaRPr lang="en-US" sz="2400" b="1" kern="0" dirty="0" smtClean="0"/>
          </a:p>
          <a:p>
            <a:r>
              <a:rPr lang="en-US" sz="2400" kern="0" dirty="0" smtClean="0"/>
              <a:t>August</a:t>
            </a:r>
            <a:r>
              <a:rPr lang="en-US" sz="2400" b="1" kern="0" dirty="0" smtClean="0"/>
              <a:t> 20, 2015</a:t>
            </a:r>
          </a:p>
          <a:p>
            <a:endParaRPr lang="en-US" sz="2400" kern="0" dirty="0"/>
          </a:p>
          <a:p>
            <a:r>
              <a:rPr lang="en-US" sz="2400" b="1" kern="0" dirty="0" smtClean="0"/>
              <a:t>Frank H. Bauer, KA3HDO</a:t>
            </a:r>
          </a:p>
          <a:p>
            <a:r>
              <a:rPr lang="en-US" sz="2400" kern="0" dirty="0" err="1" smtClean="0"/>
              <a:t>ARISS</a:t>
            </a:r>
            <a:r>
              <a:rPr lang="en-US" sz="2400" kern="0" dirty="0" smtClean="0"/>
              <a:t> Chair</a:t>
            </a:r>
            <a:endParaRPr lang="en-US" sz="2400" b="1" kern="0" dirty="0" smtClean="0"/>
          </a:p>
          <a:p>
            <a:endParaRPr lang="en-US" sz="2400" b="1" kern="0" dirty="0"/>
          </a:p>
        </p:txBody>
      </p:sp>
    </p:spTree>
    <p:extLst>
      <p:ext uri="{BB962C8B-B14F-4D97-AF65-F5344CB8AC3E}">
        <p14:creationId xmlns:p14="http://schemas.microsoft.com/office/powerpoint/2010/main" val="17449898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sz="3600" dirty="0" smtClean="0"/>
              <a:t>Funding Priorities (Top Four)</a:t>
            </a:r>
            <a:endParaRPr lang="en-US" sz="3600" dirty="0"/>
          </a:p>
        </p:txBody>
      </p:sp>
      <p:sp>
        <p:nvSpPr>
          <p:cNvPr id="3" name="Content Placeholder 2"/>
          <p:cNvSpPr>
            <a:spLocks noGrp="1"/>
          </p:cNvSpPr>
          <p:nvPr>
            <p:ph idx="1"/>
          </p:nvPr>
        </p:nvSpPr>
        <p:spPr>
          <a:xfrm>
            <a:off x="457200" y="990600"/>
            <a:ext cx="8229600" cy="4800600"/>
          </a:xfrm>
        </p:spPr>
        <p:txBody>
          <a:bodyPr/>
          <a:lstStyle/>
          <a:p>
            <a:pPr marL="514350" indent="-514350">
              <a:buFont typeface="+mj-lt"/>
              <a:buAutoNum type="arabicPeriod"/>
            </a:pPr>
            <a:r>
              <a:rPr lang="en-US" dirty="0" smtClean="0"/>
              <a:t>Payload Manager (Kenneth Ransom)—ARISS Payload Liaison – </a:t>
            </a:r>
            <a:r>
              <a:rPr lang="en-US" dirty="0" smtClean="0">
                <a:solidFill>
                  <a:srgbClr val="FF0000"/>
                </a:solidFill>
              </a:rPr>
              <a:t>URGENT</a:t>
            </a:r>
          </a:p>
          <a:p>
            <a:pPr marL="514350" indent="-514350">
              <a:buFont typeface="+mj-lt"/>
              <a:buAutoNum type="arabicPeriod"/>
            </a:pPr>
            <a:endParaRPr lang="en-US" dirty="0" smtClean="0"/>
          </a:p>
          <a:p>
            <a:pPr marL="514350" indent="-514350">
              <a:buFont typeface="+mj-lt"/>
              <a:buAutoNum type="arabicPeriod"/>
            </a:pPr>
            <a:r>
              <a:rPr lang="en-US" dirty="0" smtClean="0"/>
              <a:t>Columbus Module Radio Upgrade/Interoperable Radio System –</a:t>
            </a:r>
            <a:r>
              <a:rPr lang="en-US" dirty="0" smtClean="0">
                <a:solidFill>
                  <a:srgbClr val="FFFF00"/>
                </a:solidFill>
              </a:rPr>
              <a:t>CRITICAL</a:t>
            </a:r>
          </a:p>
          <a:p>
            <a:pPr marL="514350" indent="-514350">
              <a:buNone/>
            </a:pPr>
            <a:r>
              <a:rPr lang="en-US" dirty="0" smtClean="0"/>
              <a:t>	Kenwood D710 &amp; PS Hardware development, procurement for repairs and upgrades; and safety certification</a:t>
            </a:r>
          </a:p>
          <a:p>
            <a:endParaRPr lang="en-US" sz="2400" dirty="0" smtClean="0"/>
          </a:p>
          <a:p>
            <a:endParaRPr lang="en-US" sz="2400" dirty="0"/>
          </a:p>
        </p:txBody>
      </p:sp>
    </p:spTree>
    <p:extLst>
      <p:ext uri="{BB962C8B-B14F-4D97-AF65-F5344CB8AC3E}">
        <p14:creationId xmlns:p14="http://schemas.microsoft.com/office/powerpoint/2010/main" val="3084905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sz="3600" dirty="0" smtClean="0"/>
              <a:t>Funding Priorities (Top Four)</a:t>
            </a:r>
            <a:endParaRPr lang="en-US" sz="3600" dirty="0"/>
          </a:p>
        </p:txBody>
      </p:sp>
      <p:sp>
        <p:nvSpPr>
          <p:cNvPr id="3" name="Content Placeholder 2"/>
          <p:cNvSpPr>
            <a:spLocks noGrp="1"/>
          </p:cNvSpPr>
          <p:nvPr>
            <p:ph idx="1"/>
          </p:nvPr>
        </p:nvSpPr>
        <p:spPr>
          <a:xfrm>
            <a:off x="457200" y="990600"/>
            <a:ext cx="8229600" cy="4800600"/>
          </a:xfrm>
        </p:spPr>
        <p:txBody>
          <a:bodyPr/>
          <a:lstStyle/>
          <a:p>
            <a:pPr marL="514350" indent="-514350">
              <a:buFont typeface="+mj-lt"/>
              <a:buAutoNum type="arabicPeriod" startAt="3"/>
            </a:pPr>
            <a:r>
              <a:rPr lang="en-US" dirty="0" smtClean="0"/>
              <a:t>Travel expenses—essential for international collaboration and hardware development </a:t>
            </a:r>
          </a:p>
          <a:p>
            <a:pPr marL="514350" indent="-514350">
              <a:buFont typeface="+mj-lt"/>
              <a:buAutoNum type="arabicPeriod" startAt="3"/>
            </a:pPr>
            <a:endParaRPr lang="en-US" dirty="0" smtClean="0"/>
          </a:p>
          <a:p>
            <a:pPr marL="514350" indent="-514350">
              <a:buFont typeface="+mj-lt"/>
              <a:buAutoNum type="arabicPeriod" startAt="3"/>
            </a:pPr>
            <a:r>
              <a:rPr lang="en-US" dirty="0" smtClean="0"/>
              <a:t>Operations and Technical </a:t>
            </a:r>
            <a:r>
              <a:rPr lang="en-US" dirty="0"/>
              <a:t>Support-- Supports collection of metrics &amp; student release forms, development of program schedule, meeting preps, configuration management, overall team coordination</a:t>
            </a:r>
          </a:p>
          <a:p>
            <a:pPr marL="0" indent="0">
              <a:buNone/>
            </a:pPr>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3084905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405"/>
            <a:ext cx="8229600" cy="838200"/>
          </a:xfrm>
        </p:spPr>
        <p:txBody>
          <a:bodyPr/>
          <a:lstStyle/>
          <a:p>
            <a:r>
              <a:rPr lang="en-US" sz="3600" b="1" dirty="0" smtClean="0"/>
              <a:t>2015-2017 Priority:  Fundraising</a:t>
            </a:r>
            <a:endParaRPr lang="en-US" sz="3600" b="1" dirty="0"/>
          </a:p>
        </p:txBody>
      </p:sp>
      <p:sp>
        <p:nvSpPr>
          <p:cNvPr id="3" name="Content Placeholder 2"/>
          <p:cNvSpPr>
            <a:spLocks noGrp="1"/>
          </p:cNvSpPr>
          <p:nvPr>
            <p:ph idx="1"/>
          </p:nvPr>
        </p:nvSpPr>
        <p:spPr>
          <a:xfrm>
            <a:off x="457200" y="762000"/>
            <a:ext cx="8229600" cy="5334000"/>
          </a:xfrm>
        </p:spPr>
        <p:txBody>
          <a:bodyPr/>
          <a:lstStyle/>
          <a:p>
            <a:pPr marL="0" indent="0" algn="ctr">
              <a:buNone/>
            </a:pPr>
            <a:r>
              <a:rPr lang="en-US" sz="2800" i="1" dirty="0" smtClean="0">
                <a:solidFill>
                  <a:srgbClr val="FFFF00"/>
                </a:solidFill>
              </a:rPr>
              <a:t>Proposed Strategies</a:t>
            </a:r>
          </a:p>
          <a:p>
            <a:endParaRPr lang="en-US" sz="2000" dirty="0" smtClean="0"/>
          </a:p>
          <a:p>
            <a:pPr>
              <a:spcBef>
                <a:spcPts val="0"/>
              </a:spcBef>
            </a:pPr>
            <a:r>
              <a:rPr lang="en-US" sz="2000" dirty="0" smtClean="0"/>
              <a:t>Leverage </a:t>
            </a:r>
            <a:r>
              <a:rPr lang="en-US" sz="2000" dirty="0" err="1" smtClean="0"/>
              <a:t>CASIS</a:t>
            </a:r>
            <a:r>
              <a:rPr lang="en-US" sz="2000" dirty="0" smtClean="0"/>
              <a:t>’ networking and business development  expertise to garner outside organizational support</a:t>
            </a:r>
          </a:p>
          <a:p>
            <a:pPr lvl="1">
              <a:spcBef>
                <a:spcPts val="0"/>
              </a:spcBef>
            </a:pPr>
            <a:r>
              <a:rPr lang="en-US" sz="1800" dirty="0" smtClean="0"/>
              <a:t>Develop proposals for foundation grants</a:t>
            </a:r>
          </a:p>
          <a:p>
            <a:pPr>
              <a:spcBef>
                <a:spcPts val="0"/>
              </a:spcBef>
            </a:pPr>
            <a:endParaRPr lang="en-US" sz="2000" dirty="0" smtClean="0"/>
          </a:p>
          <a:p>
            <a:pPr>
              <a:spcBef>
                <a:spcPts val="0"/>
              </a:spcBef>
            </a:pPr>
            <a:r>
              <a:rPr lang="en-US" sz="2000" dirty="0" smtClean="0"/>
              <a:t>Investigate additional NASA funding sources</a:t>
            </a:r>
          </a:p>
          <a:p>
            <a:pPr>
              <a:spcBef>
                <a:spcPts val="0"/>
              </a:spcBef>
            </a:pPr>
            <a:endParaRPr lang="en-US" sz="2000" dirty="0" smtClean="0"/>
          </a:p>
          <a:p>
            <a:pPr>
              <a:spcBef>
                <a:spcPts val="0"/>
              </a:spcBef>
            </a:pPr>
            <a:r>
              <a:rPr lang="en-US" sz="2000" dirty="0" smtClean="0"/>
              <a:t>Investigate whether </a:t>
            </a:r>
            <a:r>
              <a:rPr lang="en-US" sz="2000" dirty="0"/>
              <a:t>international space agencies </a:t>
            </a:r>
            <a:r>
              <a:rPr lang="en-US" sz="2000" dirty="0" smtClean="0"/>
              <a:t>willing </a:t>
            </a:r>
            <a:r>
              <a:rPr lang="en-US" sz="2000" dirty="0"/>
              <a:t>to provide real-dollar or alternate in-kind support (</a:t>
            </a:r>
            <a:r>
              <a:rPr lang="en-US" sz="2000" i="1" dirty="0"/>
              <a:t>Note</a:t>
            </a:r>
            <a:r>
              <a:rPr lang="en-US" sz="2000" dirty="0"/>
              <a:t>:  lots of in-kind support already)</a:t>
            </a:r>
          </a:p>
          <a:p>
            <a:pPr>
              <a:spcBef>
                <a:spcPts val="0"/>
              </a:spcBef>
            </a:pPr>
            <a:endParaRPr lang="en-US" sz="2000" dirty="0"/>
          </a:p>
          <a:p>
            <a:pPr>
              <a:spcBef>
                <a:spcPts val="0"/>
              </a:spcBef>
            </a:pPr>
            <a:r>
              <a:rPr lang="en-US" sz="2000" dirty="0"/>
              <a:t>Garner corporate support (in-kind and/or real dollar) from private industry and space flight participants</a:t>
            </a:r>
          </a:p>
          <a:p>
            <a:pPr>
              <a:spcBef>
                <a:spcPts val="0"/>
              </a:spcBef>
            </a:pPr>
            <a:endParaRPr lang="en-US" sz="2000" dirty="0"/>
          </a:p>
          <a:p>
            <a:pPr>
              <a:spcBef>
                <a:spcPts val="0"/>
              </a:spcBef>
            </a:pPr>
            <a:r>
              <a:rPr lang="en-US" sz="2000" dirty="0"/>
              <a:t>Formal solicitation of amateur radio </a:t>
            </a:r>
            <a:r>
              <a:rPr lang="en-US" sz="2000" dirty="0" smtClean="0"/>
              <a:t>community</a:t>
            </a:r>
          </a:p>
          <a:p>
            <a:pPr lvl="1">
              <a:spcBef>
                <a:spcPts val="0"/>
              </a:spcBef>
            </a:pPr>
            <a:r>
              <a:rPr lang="en-US" sz="1600" dirty="0" err="1" smtClean="0"/>
              <a:t>ARISS</a:t>
            </a:r>
            <a:r>
              <a:rPr lang="en-US" sz="1600" dirty="0" smtClean="0"/>
              <a:t> Challenge Coin</a:t>
            </a:r>
            <a:endParaRPr lang="en-US" sz="1600" dirty="0"/>
          </a:p>
          <a:p>
            <a:pPr>
              <a:spcBef>
                <a:spcPts val="0"/>
              </a:spcBef>
            </a:pPr>
            <a:endParaRPr lang="en-US" sz="2000" dirty="0"/>
          </a:p>
          <a:p>
            <a:pPr>
              <a:spcBef>
                <a:spcPts val="0"/>
              </a:spcBef>
            </a:pPr>
            <a:r>
              <a:rPr lang="en-US" sz="2000" dirty="0"/>
              <a:t>Formal solicitation of families and communities at </a:t>
            </a:r>
            <a:r>
              <a:rPr lang="en-US" sz="2000" dirty="0" err="1"/>
              <a:t>ARISS</a:t>
            </a:r>
            <a:r>
              <a:rPr lang="en-US" sz="2000" dirty="0"/>
              <a:t> </a:t>
            </a:r>
            <a:r>
              <a:rPr lang="en-US" sz="2000" dirty="0" smtClean="0"/>
              <a:t>events</a:t>
            </a:r>
            <a:endParaRPr lang="en-US" sz="2000" dirty="0"/>
          </a:p>
        </p:txBody>
      </p:sp>
    </p:spTree>
    <p:extLst>
      <p:ext uri="{BB962C8B-B14F-4D97-AF65-F5344CB8AC3E}">
        <p14:creationId xmlns:p14="http://schemas.microsoft.com/office/powerpoint/2010/main" val="2015107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405"/>
            <a:ext cx="8229600" cy="838200"/>
          </a:xfrm>
        </p:spPr>
        <p:txBody>
          <a:bodyPr/>
          <a:lstStyle/>
          <a:p>
            <a:r>
              <a:rPr lang="en-US" sz="3600" b="1" dirty="0" smtClean="0"/>
              <a:t>2015-2017 Priority:  Fundraising</a:t>
            </a:r>
            <a:endParaRPr lang="en-US" sz="3600" b="1" dirty="0"/>
          </a:p>
        </p:txBody>
      </p:sp>
      <p:sp>
        <p:nvSpPr>
          <p:cNvPr id="3" name="Content Placeholder 2"/>
          <p:cNvSpPr>
            <a:spLocks noGrp="1"/>
          </p:cNvSpPr>
          <p:nvPr>
            <p:ph idx="1"/>
          </p:nvPr>
        </p:nvSpPr>
        <p:spPr>
          <a:xfrm>
            <a:off x="457200" y="762000"/>
            <a:ext cx="8229600" cy="5334000"/>
          </a:xfrm>
        </p:spPr>
        <p:txBody>
          <a:bodyPr/>
          <a:lstStyle/>
          <a:p>
            <a:pPr marL="0" indent="0" algn="ctr">
              <a:buNone/>
            </a:pPr>
            <a:r>
              <a:rPr lang="en-US" sz="2800" i="1" dirty="0" err="1" smtClean="0">
                <a:solidFill>
                  <a:srgbClr val="FFFF00"/>
                </a:solidFill>
              </a:rPr>
              <a:t>ARISS</a:t>
            </a:r>
            <a:r>
              <a:rPr lang="en-US" sz="2800" i="1" dirty="0" smtClean="0">
                <a:solidFill>
                  <a:srgbClr val="FFFF00"/>
                </a:solidFill>
              </a:rPr>
              <a:t> Critical Need</a:t>
            </a:r>
          </a:p>
          <a:p>
            <a:endParaRPr lang="en-US" sz="2000" dirty="0" smtClean="0"/>
          </a:p>
          <a:p>
            <a:pPr indent="0" algn="ctr">
              <a:buNone/>
            </a:pPr>
            <a:r>
              <a:rPr lang="en-US" sz="2800" b="1" dirty="0"/>
              <a:t>We need to work as a </a:t>
            </a:r>
            <a:r>
              <a:rPr lang="en-US" sz="2800" b="1" i="1" u="sng" dirty="0"/>
              <a:t>team</a:t>
            </a:r>
            <a:r>
              <a:rPr lang="en-US" sz="2800" b="1" dirty="0"/>
              <a:t> to organize and support a robust business development program to garner </a:t>
            </a:r>
            <a:r>
              <a:rPr lang="en-US" sz="2800" b="1" i="1" u="sng" dirty="0" smtClean="0"/>
              <a:t>sustained</a:t>
            </a:r>
            <a:r>
              <a:rPr lang="en-US" sz="2800" b="1" dirty="0" smtClean="0"/>
              <a:t> </a:t>
            </a:r>
            <a:r>
              <a:rPr lang="en-US" sz="2800" b="1" dirty="0"/>
              <a:t>funding for </a:t>
            </a:r>
            <a:r>
              <a:rPr lang="en-US" sz="2800" b="1" dirty="0" err="1" smtClean="0"/>
              <a:t>ARISS</a:t>
            </a:r>
            <a:endParaRPr lang="en-US" sz="2800" b="1" dirty="0" smtClean="0"/>
          </a:p>
          <a:p>
            <a:pPr indent="0" algn="ctr">
              <a:buNone/>
            </a:pPr>
            <a:endParaRPr lang="en-US" sz="2800" dirty="0" smtClean="0"/>
          </a:p>
          <a:p>
            <a:pPr indent="0" algn="ctr">
              <a:buNone/>
            </a:pPr>
            <a:endParaRPr lang="en-US" sz="2800" dirty="0"/>
          </a:p>
          <a:p>
            <a:pPr indent="0" algn="ctr">
              <a:buNone/>
            </a:pPr>
            <a:r>
              <a:rPr lang="en-US" sz="2800" b="1" i="1" dirty="0" smtClean="0"/>
              <a:t>Sustainability and </a:t>
            </a:r>
            <a:r>
              <a:rPr lang="en-US" sz="2800" b="1" i="1" dirty="0" smtClean="0"/>
              <a:t>Funding </a:t>
            </a:r>
            <a:r>
              <a:rPr lang="en-US" sz="2800" b="1" i="1" dirty="0" smtClean="0"/>
              <a:t>Committee will lead this effort</a:t>
            </a:r>
            <a:endParaRPr lang="en-US" sz="2800" b="1" i="1" dirty="0"/>
          </a:p>
        </p:txBody>
      </p:sp>
    </p:spTree>
    <p:extLst>
      <p:ext uri="{BB962C8B-B14F-4D97-AF65-F5344CB8AC3E}">
        <p14:creationId xmlns:p14="http://schemas.microsoft.com/office/powerpoint/2010/main" val="2819358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457200" y="274638"/>
            <a:ext cx="8229600" cy="792162"/>
          </a:xfrm>
        </p:spPr>
        <p:txBody>
          <a:bodyPr/>
          <a:lstStyle/>
          <a:p>
            <a:r>
              <a:rPr lang="en-US" altLang="en-US" sz="3600" b="1" smtClean="0"/>
              <a:t>First Step in Fundraising</a:t>
            </a:r>
          </a:p>
        </p:txBody>
      </p:sp>
      <p:sp>
        <p:nvSpPr>
          <p:cNvPr id="2051" name="Content Placeholder 2"/>
          <p:cNvSpPr>
            <a:spLocks noGrp="1"/>
          </p:cNvSpPr>
          <p:nvPr>
            <p:ph idx="1"/>
          </p:nvPr>
        </p:nvSpPr>
        <p:spPr>
          <a:xfrm>
            <a:off x="228600" y="1417638"/>
            <a:ext cx="4419600" cy="4525962"/>
          </a:xfrm>
        </p:spPr>
        <p:txBody>
          <a:bodyPr/>
          <a:lstStyle/>
          <a:p>
            <a:r>
              <a:rPr lang="en-US" altLang="en-US" sz="2000" dirty="0" smtClean="0"/>
              <a:t>In July 2014, </a:t>
            </a:r>
            <a:r>
              <a:rPr lang="en-US" altLang="en-US" sz="2000" dirty="0" err="1" smtClean="0"/>
              <a:t>CASIS</a:t>
            </a:r>
            <a:r>
              <a:rPr lang="en-US" altLang="en-US" sz="2000" dirty="0" smtClean="0"/>
              <a:t> requested that </a:t>
            </a:r>
            <a:r>
              <a:rPr lang="en-US" altLang="en-US" sz="2000" dirty="0" err="1" smtClean="0"/>
              <a:t>ARISS</a:t>
            </a:r>
            <a:r>
              <a:rPr lang="en-US" altLang="en-US" sz="2000" dirty="0" smtClean="0"/>
              <a:t> submit a proposal for inclusion as an </a:t>
            </a:r>
            <a:r>
              <a:rPr lang="en-US" altLang="en-US" sz="2000" dirty="0" err="1" smtClean="0"/>
              <a:t>ISS</a:t>
            </a:r>
            <a:r>
              <a:rPr lang="en-US" altLang="en-US" sz="2000" dirty="0" smtClean="0"/>
              <a:t> National Lab Education Payload</a:t>
            </a:r>
          </a:p>
          <a:p>
            <a:r>
              <a:rPr lang="en-US" altLang="en-US" sz="2000" dirty="0" smtClean="0"/>
              <a:t>AMSAT and </a:t>
            </a:r>
            <a:r>
              <a:rPr lang="en-US" altLang="en-US" sz="2000" dirty="0" err="1" smtClean="0"/>
              <a:t>ARRL</a:t>
            </a:r>
            <a:r>
              <a:rPr lang="en-US" altLang="en-US" sz="2000" dirty="0" smtClean="0"/>
              <a:t> jointly developed  and submitted a proposal to </a:t>
            </a:r>
            <a:r>
              <a:rPr lang="en-US" altLang="en-US" sz="2000" dirty="0" err="1" smtClean="0"/>
              <a:t>CASIS</a:t>
            </a:r>
            <a:r>
              <a:rPr lang="en-US" altLang="en-US" sz="2000" dirty="0" smtClean="0"/>
              <a:t>  on August 12</a:t>
            </a:r>
          </a:p>
          <a:p>
            <a:r>
              <a:rPr lang="en-US" altLang="en-US" sz="2000" dirty="0" smtClean="0"/>
              <a:t>AMSAT/</a:t>
            </a:r>
            <a:r>
              <a:rPr lang="en-US" altLang="en-US" sz="2000" dirty="0" err="1" smtClean="0"/>
              <a:t>ARRL</a:t>
            </a:r>
            <a:r>
              <a:rPr lang="en-US" altLang="en-US" sz="2000" dirty="0" smtClean="0"/>
              <a:t> proposal positively received </a:t>
            </a:r>
          </a:p>
          <a:p>
            <a:r>
              <a:rPr lang="en-US" altLang="en-US" sz="2000" dirty="0" err="1" smtClean="0"/>
              <a:t>CASIS</a:t>
            </a:r>
            <a:r>
              <a:rPr lang="en-US" altLang="en-US" sz="2000" dirty="0" smtClean="0"/>
              <a:t> working with </a:t>
            </a:r>
            <a:r>
              <a:rPr lang="en-US" altLang="en-US" sz="2000" dirty="0" err="1" smtClean="0"/>
              <a:t>ARISS</a:t>
            </a:r>
            <a:r>
              <a:rPr lang="en-US" altLang="en-US" sz="2000" dirty="0" smtClean="0"/>
              <a:t> on garnering corporate funding</a:t>
            </a:r>
          </a:p>
          <a:p>
            <a:r>
              <a:rPr lang="en-US" altLang="en-US" sz="2000" dirty="0" err="1" smtClean="0"/>
              <a:t>CASIS</a:t>
            </a:r>
            <a:r>
              <a:rPr lang="en-US" altLang="en-US" sz="2000" dirty="0" smtClean="0"/>
              <a:t> expected to also support flight hardware certification and launch of </a:t>
            </a:r>
            <a:r>
              <a:rPr lang="en-US" altLang="en-US" sz="2000" dirty="0" err="1" smtClean="0"/>
              <a:t>ARISS</a:t>
            </a:r>
            <a:r>
              <a:rPr lang="en-US" altLang="en-US" sz="2000" dirty="0" smtClean="0"/>
              <a:t> hardware systems</a:t>
            </a:r>
          </a:p>
        </p:txBody>
      </p:sp>
      <p:pic>
        <p:nvPicPr>
          <p:cNvPr id="2052" name="Picture 2"/>
          <p:cNvPicPr>
            <a:picLocks noChangeAspect="1" noChangeArrowheads="1"/>
          </p:cNvPicPr>
          <p:nvPr/>
        </p:nvPicPr>
        <p:blipFill>
          <a:blip r:embed="rId2">
            <a:extLst>
              <a:ext uri="{28A0092B-C50C-407E-A947-70E740481C1C}">
                <a14:useLocalDpi xmlns:a14="http://schemas.microsoft.com/office/drawing/2010/main" val="0"/>
              </a:ext>
            </a:extLst>
          </a:blip>
          <a:srcRect l="34116" t="16154" r="32108" b="6795"/>
          <a:stretch>
            <a:fillRect/>
          </a:stretch>
        </p:blipFill>
        <p:spPr bwMode="auto">
          <a:xfrm>
            <a:off x="4572000" y="1066800"/>
            <a:ext cx="4419600" cy="5668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75110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792162"/>
          </a:xfrm>
        </p:spPr>
        <p:txBody>
          <a:bodyPr/>
          <a:lstStyle/>
          <a:p>
            <a:r>
              <a:rPr lang="en-US" altLang="en-US" sz="3600" b="1" smtClean="0"/>
              <a:t>Second Step in Fundraising:</a:t>
            </a:r>
            <a:br>
              <a:rPr lang="en-US" altLang="en-US" sz="3600" b="1" smtClean="0"/>
            </a:br>
            <a:r>
              <a:rPr lang="en-US" altLang="en-US" sz="3600" b="1" smtClean="0"/>
              <a:t>Donations through AMSAT Web Site</a:t>
            </a:r>
          </a:p>
        </p:txBody>
      </p:sp>
      <p:pic>
        <p:nvPicPr>
          <p:cNvPr id="3075" name="Picture 2"/>
          <p:cNvPicPr>
            <a:picLocks noChangeAspect="1" noChangeArrowheads="1"/>
          </p:cNvPicPr>
          <p:nvPr/>
        </p:nvPicPr>
        <p:blipFill>
          <a:blip r:embed="rId2">
            <a:extLst>
              <a:ext uri="{28A0092B-C50C-407E-A947-70E740481C1C}">
                <a14:useLocalDpi xmlns:a14="http://schemas.microsoft.com/office/drawing/2010/main" val="0"/>
              </a:ext>
            </a:extLst>
          </a:blip>
          <a:srcRect l="22745" t="23026" r="32571" b="25108"/>
          <a:stretch>
            <a:fillRect/>
          </a:stretch>
        </p:blipFill>
        <p:spPr bwMode="auto">
          <a:xfrm>
            <a:off x="717550" y="2127250"/>
            <a:ext cx="4062413" cy="265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6" name="TextBox 4"/>
          <p:cNvSpPr txBox="1">
            <a:spLocks noChangeArrowheads="1"/>
          </p:cNvSpPr>
          <p:nvPr/>
        </p:nvSpPr>
        <p:spPr bwMode="auto">
          <a:xfrm>
            <a:off x="546100" y="4778375"/>
            <a:ext cx="4406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Arial" charset="0"/>
              </a:defRPr>
            </a:lvl1pPr>
            <a:lvl2pPr marL="742950" indent="-285750" eaLnBrk="0" hangingPunct="0">
              <a:spcBef>
                <a:spcPct val="20000"/>
              </a:spcBef>
              <a:buChar char="–"/>
              <a:defRPr sz="2800">
                <a:solidFill>
                  <a:schemeClr val="bg1"/>
                </a:solidFill>
                <a:latin typeface="Arial" charset="0"/>
              </a:defRPr>
            </a:lvl2pPr>
            <a:lvl3pPr marL="1143000" indent="-228600" eaLnBrk="0" hangingPunct="0">
              <a:spcBef>
                <a:spcPct val="20000"/>
              </a:spcBef>
              <a:buChar char="•"/>
              <a:defRPr sz="2400">
                <a:solidFill>
                  <a:schemeClr val="bg1"/>
                </a:solidFill>
                <a:latin typeface="Arial" charset="0"/>
              </a:defRPr>
            </a:lvl3pPr>
            <a:lvl4pPr marL="1600200" indent="-228600" eaLnBrk="0" hangingPunct="0">
              <a:spcBef>
                <a:spcPct val="20000"/>
              </a:spcBef>
              <a:buChar char="–"/>
              <a:defRPr sz="2000">
                <a:solidFill>
                  <a:schemeClr val="bg1"/>
                </a:solidFill>
                <a:latin typeface="Arial" charset="0"/>
              </a:defRPr>
            </a:lvl4pPr>
            <a:lvl5pPr marL="2057400" indent="-228600" eaLnBrk="0" hangingPunct="0">
              <a:spcBef>
                <a:spcPct val="20000"/>
              </a:spcBef>
              <a:buChar char="»"/>
              <a:defRPr sz="2000">
                <a:solidFill>
                  <a:schemeClr val="bg1"/>
                </a:solidFill>
                <a:latin typeface="Arial" charset="0"/>
              </a:defRPr>
            </a:lvl5pPr>
            <a:lvl6pPr marL="2514600" indent="-228600" eaLnBrk="0" fontAlgn="base" hangingPunct="0">
              <a:spcBef>
                <a:spcPct val="20000"/>
              </a:spcBef>
              <a:spcAft>
                <a:spcPct val="0"/>
              </a:spcAft>
              <a:buChar char="»"/>
              <a:defRPr sz="2000">
                <a:solidFill>
                  <a:schemeClr val="bg1"/>
                </a:solidFill>
                <a:latin typeface="Arial" charset="0"/>
              </a:defRPr>
            </a:lvl6pPr>
            <a:lvl7pPr marL="2971800" indent="-228600" eaLnBrk="0" fontAlgn="base" hangingPunct="0">
              <a:spcBef>
                <a:spcPct val="20000"/>
              </a:spcBef>
              <a:spcAft>
                <a:spcPct val="0"/>
              </a:spcAft>
              <a:buChar char="»"/>
              <a:defRPr sz="2000">
                <a:solidFill>
                  <a:schemeClr val="bg1"/>
                </a:solidFill>
                <a:latin typeface="Arial" charset="0"/>
              </a:defRPr>
            </a:lvl7pPr>
            <a:lvl8pPr marL="3429000" indent="-228600" eaLnBrk="0" fontAlgn="base" hangingPunct="0">
              <a:spcBef>
                <a:spcPct val="20000"/>
              </a:spcBef>
              <a:spcAft>
                <a:spcPct val="0"/>
              </a:spcAft>
              <a:buChar char="»"/>
              <a:defRPr sz="2000">
                <a:solidFill>
                  <a:schemeClr val="bg1"/>
                </a:solidFill>
                <a:latin typeface="Arial" charset="0"/>
              </a:defRPr>
            </a:lvl8pPr>
            <a:lvl9pPr marL="3886200" indent="-228600" eaLnBrk="0" fontAlgn="base" hangingPunct="0">
              <a:spcBef>
                <a:spcPct val="20000"/>
              </a:spcBef>
              <a:spcAft>
                <a:spcPct val="0"/>
              </a:spcAft>
              <a:buChar char="»"/>
              <a:defRPr sz="2000">
                <a:solidFill>
                  <a:schemeClr val="bg1"/>
                </a:solidFill>
                <a:latin typeface="Arial" charset="0"/>
              </a:defRPr>
            </a:lvl9pPr>
          </a:lstStyle>
          <a:p>
            <a:pPr algn="ctr" eaLnBrk="1" hangingPunct="1">
              <a:spcBef>
                <a:spcPct val="0"/>
              </a:spcBef>
              <a:buFontTx/>
              <a:buNone/>
            </a:pPr>
            <a:r>
              <a:rPr lang="en-US" altLang="en-US" sz="2000"/>
              <a:t>Receive ARISS Challenge Coin for a Donation of $100 or more</a:t>
            </a:r>
          </a:p>
        </p:txBody>
      </p:sp>
      <p:pic>
        <p:nvPicPr>
          <p:cNvPr id="3077" name="Picture 3"/>
          <p:cNvPicPr>
            <a:picLocks noChangeAspect="1" noChangeArrowheads="1"/>
          </p:cNvPicPr>
          <p:nvPr/>
        </p:nvPicPr>
        <p:blipFill>
          <a:blip r:embed="rId3">
            <a:extLst>
              <a:ext uri="{28A0092B-C50C-407E-A947-70E740481C1C}">
                <a14:useLocalDpi xmlns:a14="http://schemas.microsoft.com/office/drawing/2010/main" val="0"/>
              </a:ext>
            </a:extLst>
          </a:blip>
          <a:srcRect l="65630" t="54494" r="18323" b="19762"/>
          <a:stretch>
            <a:fillRect/>
          </a:stretch>
        </p:blipFill>
        <p:spPr bwMode="auto">
          <a:xfrm>
            <a:off x="5638800" y="2127250"/>
            <a:ext cx="2943225" cy="265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8" name="TextBox 8"/>
          <p:cNvSpPr txBox="1">
            <a:spLocks noChangeArrowheads="1"/>
          </p:cNvSpPr>
          <p:nvPr/>
        </p:nvSpPr>
        <p:spPr bwMode="auto">
          <a:xfrm>
            <a:off x="5175250" y="4800600"/>
            <a:ext cx="3873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bg1"/>
                </a:solidFill>
                <a:latin typeface="Arial" charset="0"/>
              </a:defRPr>
            </a:lvl1pPr>
            <a:lvl2pPr marL="742950" indent="-285750" eaLnBrk="0" hangingPunct="0">
              <a:spcBef>
                <a:spcPct val="20000"/>
              </a:spcBef>
              <a:buChar char="–"/>
              <a:defRPr sz="2800">
                <a:solidFill>
                  <a:schemeClr val="bg1"/>
                </a:solidFill>
                <a:latin typeface="Arial" charset="0"/>
              </a:defRPr>
            </a:lvl2pPr>
            <a:lvl3pPr marL="1143000" indent="-228600" eaLnBrk="0" hangingPunct="0">
              <a:spcBef>
                <a:spcPct val="20000"/>
              </a:spcBef>
              <a:buChar char="•"/>
              <a:defRPr sz="2400">
                <a:solidFill>
                  <a:schemeClr val="bg1"/>
                </a:solidFill>
                <a:latin typeface="Arial" charset="0"/>
              </a:defRPr>
            </a:lvl3pPr>
            <a:lvl4pPr marL="1600200" indent="-228600" eaLnBrk="0" hangingPunct="0">
              <a:spcBef>
                <a:spcPct val="20000"/>
              </a:spcBef>
              <a:buChar char="–"/>
              <a:defRPr sz="2000">
                <a:solidFill>
                  <a:schemeClr val="bg1"/>
                </a:solidFill>
                <a:latin typeface="Arial" charset="0"/>
              </a:defRPr>
            </a:lvl4pPr>
            <a:lvl5pPr marL="2057400" indent="-228600" eaLnBrk="0" hangingPunct="0">
              <a:spcBef>
                <a:spcPct val="20000"/>
              </a:spcBef>
              <a:buChar char="»"/>
              <a:defRPr sz="2000">
                <a:solidFill>
                  <a:schemeClr val="bg1"/>
                </a:solidFill>
                <a:latin typeface="Arial" charset="0"/>
              </a:defRPr>
            </a:lvl5pPr>
            <a:lvl6pPr marL="2514600" indent="-228600" eaLnBrk="0" fontAlgn="base" hangingPunct="0">
              <a:spcBef>
                <a:spcPct val="20000"/>
              </a:spcBef>
              <a:spcAft>
                <a:spcPct val="0"/>
              </a:spcAft>
              <a:buChar char="»"/>
              <a:defRPr sz="2000">
                <a:solidFill>
                  <a:schemeClr val="bg1"/>
                </a:solidFill>
                <a:latin typeface="Arial" charset="0"/>
              </a:defRPr>
            </a:lvl6pPr>
            <a:lvl7pPr marL="2971800" indent="-228600" eaLnBrk="0" fontAlgn="base" hangingPunct="0">
              <a:spcBef>
                <a:spcPct val="20000"/>
              </a:spcBef>
              <a:spcAft>
                <a:spcPct val="0"/>
              </a:spcAft>
              <a:buChar char="»"/>
              <a:defRPr sz="2000">
                <a:solidFill>
                  <a:schemeClr val="bg1"/>
                </a:solidFill>
                <a:latin typeface="Arial" charset="0"/>
              </a:defRPr>
            </a:lvl7pPr>
            <a:lvl8pPr marL="3429000" indent="-228600" eaLnBrk="0" fontAlgn="base" hangingPunct="0">
              <a:spcBef>
                <a:spcPct val="20000"/>
              </a:spcBef>
              <a:spcAft>
                <a:spcPct val="0"/>
              </a:spcAft>
              <a:buChar char="»"/>
              <a:defRPr sz="2000">
                <a:solidFill>
                  <a:schemeClr val="bg1"/>
                </a:solidFill>
                <a:latin typeface="Arial" charset="0"/>
              </a:defRPr>
            </a:lvl8pPr>
            <a:lvl9pPr marL="3886200" indent="-228600" eaLnBrk="0" fontAlgn="base" hangingPunct="0">
              <a:spcBef>
                <a:spcPct val="20000"/>
              </a:spcBef>
              <a:spcAft>
                <a:spcPct val="0"/>
              </a:spcAft>
              <a:buChar char="»"/>
              <a:defRPr sz="2000">
                <a:solidFill>
                  <a:schemeClr val="bg1"/>
                </a:solidFill>
                <a:latin typeface="Arial" charset="0"/>
              </a:defRPr>
            </a:lvl9pPr>
          </a:lstStyle>
          <a:p>
            <a:pPr algn="ctr" eaLnBrk="1" hangingPunct="1">
              <a:spcBef>
                <a:spcPct val="0"/>
              </a:spcBef>
              <a:buFontTx/>
              <a:buNone/>
            </a:pPr>
            <a:r>
              <a:rPr lang="en-US" altLang="en-US" sz="2000"/>
              <a:t>Support ARISS by Using the Donate Button on www.amsat.org</a:t>
            </a:r>
          </a:p>
        </p:txBody>
      </p:sp>
      <p:sp>
        <p:nvSpPr>
          <p:cNvPr id="2" name="TextBox 1"/>
          <p:cNvSpPr txBox="1"/>
          <p:nvPr/>
        </p:nvSpPr>
        <p:spPr>
          <a:xfrm>
            <a:off x="717549" y="5906869"/>
            <a:ext cx="7864475" cy="646331"/>
          </a:xfrm>
          <a:prstGeom prst="rect">
            <a:avLst/>
          </a:prstGeom>
          <a:noFill/>
        </p:spPr>
        <p:txBody>
          <a:bodyPr wrap="square" rtlCol="0">
            <a:spAutoFit/>
          </a:bodyPr>
          <a:lstStyle/>
          <a:p>
            <a:pPr algn="ctr"/>
            <a:r>
              <a:rPr lang="en-US" i="1" dirty="0" smtClean="0">
                <a:solidFill>
                  <a:srgbClr val="FFFF00"/>
                </a:solidFill>
              </a:rPr>
              <a:t>All </a:t>
            </a:r>
            <a:r>
              <a:rPr lang="en-US" i="1" dirty="0" err="1" smtClean="0">
                <a:solidFill>
                  <a:srgbClr val="FFFF00"/>
                </a:solidFill>
              </a:rPr>
              <a:t>ARISS</a:t>
            </a:r>
            <a:r>
              <a:rPr lang="en-US" i="1" dirty="0" smtClean="0">
                <a:solidFill>
                  <a:srgbClr val="FFFF00"/>
                </a:solidFill>
              </a:rPr>
              <a:t> Donations through AMSAT Website will be bookkept separately and will only be available for </a:t>
            </a:r>
            <a:r>
              <a:rPr lang="en-US" i="1" dirty="0" err="1" smtClean="0">
                <a:solidFill>
                  <a:srgbClr val="FFFF00"/>
                </a:solidFill>
              </a:rPr>
              <a:t>ARISS</a:t>
            </a:r>
            <a:r>
              <a:rPr lang="en-US" i="1" dirty="0" smtClean="0">
                <a:solidFill>
                  <a:srgbClr val="FFFF00"/>
                </a:solidFill>
              </a:rPr>
              <a:t> designated activities</a:t>
            </a:r>
            <a:endParaRPr lang="en-US" i="1" dirty="0">
              <a:solidFill>
                <a:srgbClr val="FFFF00"/>
              </a:solidFill>
            </a:endParaRPr>
          </a:p>
        </p:txBody>
      </p:sp>
    </p:spTree>
    <p:extLst>
      <p:ext uri="{BB962C8B-B14F-4D97-AF65-F5344CB8AC3E}">
        <p14:creationId xmlns:p14="http://schemas.microsoft.com/office/powerpoint/2010/main" val="23955023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4986" y="304800"/>
            <a:ext cx="8229600" cy="792162"/>
          </a:xfrm>
        </p:spPr>
        <p:txBody>
          <a:bodyPr/>
          <a:lstStyle/>
          <a:p>
            <a:r>
              <a:rPr lang="en-US" altLang="en-US" sz="3600" b="1" dirty="0" smtClean="0"/>
              <a:t>Third Step in Fundraising:</a:t>
            </a:r>
            <a:br>
              <a:rPr lang="en-US" altLang="en-US" sz="3600" b="1" dirty="0" smtClean="0"/>
            </a:br>
            <a:r>
              <a:rPr lang="en-US" altLang="en-US" sz="3600" b="1" dirty="0" smtClean="0"/>
              <a:t>Proposal Development &amp; Networking</a:t>
            </a:r>
          </a:p>
        </p:txBody>
      </p:sp>
      <p:sp>
        <p:nvSpPr>
          <p:cNvPr id="8" name="Content Placeholder 2"/>
          <p:cNvSpPr>
            <a:spLocks noGrp="1"/>
          </p:cNvSpPr>
          <p:nvPr>
            <p:ph idx="1"/>
          </p:nvPr>
        </p:nvSpPr>
        <p:spPr>
          <a:xfrm>
            <a:off x="228600" y="1417638"/>
            <a:ext cx="7772400" cy="4525962"/>
          </a:xfrm>
        </p:spPr>
        <p:txBody>
          <a:bodyPr/>
          <a:lstStyle/>
          <a:p>
            <a:r>
              <a:rPr lang="en-US" altLang="en-US" sz="2000" dirty="0" smtClean="0"/>
              <a:t>Working with </a:t>
            </a:r>
            <a:r>
              <a:rPr lang="en-US" altLang="en-US" sz="2000" dirty="0" err="1" smtClean="0"/>
              <a:t>CASIS</a:t>
            </a:r>
            <a:r>
              <a:rPr lang="en-US" altLang="en-US" sz="2000" dirty="0" smtClean="0"/>
              <a:t>, develop Frequently Asked Question sheet and generic proposal inputs </a:t>
            </a:r>
            <a:r>
              <a:rPr lang="en-US" altLang="en-US" sz="2000" b="1" dirty="0" smtClean="0">
                <a:solidFill>
                  <a:srgbClr val="FFFF00"/>
                </a:solidFill>
              </a:rPr>
              <a:t>(draft completed)</a:t>
            </a:r>
          </a:p>
          <a:p>
            <a:r>
              <a:rPr lang="en-US" altLang="en-US" sz="2000" dirty="0"/>
              <a:t>Working with </a:t>
            </a:r>
            <a:r>
              <a:rPr lang="en-US" altLang="en-US" sz="2000" dirty="0" err="1"/>
              <a:t>CASIS</a:t>
            </a:r>
            <a:r>
              <a:rPr lang="en-US" altLang="en-US" sz="2000" dirty="0"/>
              <a:t>, develop proposal development </a:t>
            </a:r>
            <a:r>
              <a:rPr lang="en-US" altLang="en-US" sz="2000" dirty="0" smtClean="0"/>
              <a:t>strategy  </a:t>
            </a:r>
            <a:r>
              <a:rPr lang="en-US" altLang="en-US" sz="2000" dirty="0" smtClean="0">
                <a:solidFill>
                  <a:srgbClr val="FFFF00"/>
                </a:solidFill>
              </a:rPr>
              <a:t>(Initial plan developed)</a:t>
            </a:r>
            <a:endParaRPr lang="en-US" altLang="en-US" sz="2000" dirty="0">
              <a:solidFill>
                <a:srgbClr val="FFFF00"/>
              </a:solidFill>
            </a:endParaRPr>
          </a:p>
          <a:p>
            <a:r>
              <a:rPr lang="en-US" altLang="en-US" sz="2000" dirty="0" smtClean="0"/>
              <a:t>Develop networking materials</a:t>
            </a:r>
          </a:p>
          <a:p>
            <a:pPr lvl="1"/>
            <a:r>
              <a:rPr lang="en-US" altLang="en-US" sz="1600" dirty="0" smtClean="0"/>
              <a:t>First step:  </a:t>
            </a:r>
            <a:r>
              <a:rPr lang="en-US" altLang="en-US" sz="1600" dirty="0" err="1" smtClean="0"/>
              <a:t>ISS</a:t>
            </a:r>
            <a:r>
              <a:rPr lang="en-US" altLang="en-US" sz="1600" dirty="0" smtClean="0"/>
              <a:t> Conference poster </a:t>
            </a:r>
            <a:r>
              <a:rPr lang="en-US" altLang="en-US" sz="1600" b="1" dirty="0" smtClean="0">
                <a:solidFill>
                  <a:srgbClr val="FFFF00"/>
                </a:solidFill>
              </a:rPr>
              <a:t>(complete)</a:t>
            </a:r>
          </a:p>
          <a:p>
            <a:pPr lvl="1"/>
            <a:r>
              <a:rPr lang="en-US" altLang="en-US" sz="1600" dirty="0" smtClean="0"/>
              <a:t>Second step:  Presentation materials</a:t>
            </a:r>
          </a:p>
          <a:p>
            <a:pPr lvl="1"/>
            <a:r>
              <a:rPr lang="en-US" altLang="en-US" sz="1600" dirty="0" smtClean="0"/>
              <a:t>Third </a:t>
            </a:r>
            <a:r>
              <a:rPr lang="en-US" altLang="en-US" sz="1600" dirty="0" smtClean="0"/>
              <a:t>step: Handout materials</a:t>
            </a:r>
          </a:p>
          <a:p>
            <a:r>
              <a:rPr lang="en-US" altLang="en-US" sz="2000" dirty="0" smtClean="0"/>
              <a:t>Develop networking strategy</a:t>
            </a:r>
          </a:p>
          <a:p>
            <a:pPr lvl="1"/>
            <a:r>
              <a:rPr lang="en-US" altLang="en-US" sz="1600" dirty="0" smtClean="0"/>
              <a:t>Events</a:t>
            </a:r>
          </a:p>
          <a:p>
            <a:pPr lvl="1"/>
            <a:r>
              <a:rPr lang="en-US" altLang="en-US" sz="1600" dirty="0" smtClean="0"/>
              <a:t>Foundations</a:t>
            </a:r>
          </a:p>
          <a:p>
            <a:pPr lvl="1"/>
            <a:r>
              <a:rPr lang="en-US" altLang="en-US" sz="1600" dirty="0" smtClean="0"/>
              <a:t>Individuals</a:t>
            </a:r>
          </a:p>
          <a:p>
            <a:r>
              <a:rPr lang="en-US" altLang="en-US" sz="2000" dirty="0" smtClean="0"/>
              <a:t>Seek</a:t>
            </a:r>
            <a:r>
              <a:rPr lang="en-US" altLang="en-US" sz="2000" dirty="0" smtClean="0"/>
              <a:t> </a:t>
            </a:r>
            <a:r>
              <a:rPr lang="en-US" altLang="en-US" sz="2000" dirty="0" smtClean="0"/>
              <a:t>travel funding or in-kind airline travel trips (domestic and international)</a:t>
            </a:r>
          </a:p>
          <a:p>
            <a:endParaRPr lang="en-US" altLang="en-US" sz="2000" dirty="0"/>
          </a:p>
        </p:txBody>
      </p:sp>
    </p:spTree>
    <p:extLst>
      <p:ext uri="{BB962C8B-B14F-4D97-AF65-F5344CB8AC3E}">
        <p14:creationId xmlns:p14="http://schemas.microsoft.com/office/powerpoint/2010/main" val="39284127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201" t="7029" r="13689" b="7332"/>
          <a:stretch/>
        </p:blipFill>
        <p:spPr bwMode="auto">
          <a:xfrm>
            <a:off x="0" y="749420"/>
            <a:ext cx="9144000" cy="6108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34986" y="0"/>
            <a:ext cx="8229600" cy="792162"/>
          </a:xfrm>
        </p:spPr>
        <p:txBody>
          <a:bodyPr/>
          <a:lstStyle/>
          <a:p>
            <a:r>
              <a:rPr lang="en-US" altLang="en-US" sz="3600" b="1" dirty="0" err="1" smtClean="0"/>
              <a:t>ISS</a:t>
            </a:r>
            <a:r>
              <a:rPr lang="en-US" altLang="en-US" sz="3600" b="1" dirty="0" smtClean="0"/>
              <a:t> Conference Poster</a:t>
            </a:r>
          </a:p>
        </p:txBody>
      </p:sp>
    </p:spTree>
    <p:extLst>
      <p:ext uri="{BB962C8B-B14F-4D97-AF65-F5344CB8AC3E}">
        <p14:creationId xmlns:p14="http://schemas.microsoft.com/office/powerpoint/2010/main" val="30864027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05000"/>
            <a:ext cx="8153400" cy="3810000"/>
          </a:xfrm>
        </p:spPr>
        <p:txBody>
          <a:bodyPr/>
          <a:lstStyle/>
          <a:p>
            <a:pPr marL="0" indent="0">
              <a:spcBef>
                <a:spcPts val="600"/>
              </a:spcBef>
              <a:buNone/>
            </a:pPr>
            <a:r>
              <a:rPr lang="en-US" sz="2800" b="1" dirty="0" smtClean="0"/>
              <a:t>Short Term:  </a:t>
            </a:r>
            <a:r>
              <a:rPr lang="en-US" sz="2800" dirty="0" smtClean="0"/>
              <a:t>Help </a:t>
            </a:r>
            <a:r>
              <a:rPr lang="en-US" sz="2800" dirty="0" err="1"/>
              <a:t>ARISS</a:t>
            </a:r>
            <a:r>
              <a:rPr lang="en-US" sz="2800" dirty="0"/>
              <a:t> Garner </a:t>
            </a:r>
            <a:r>
              <a:rPr lang="en-US" sz="2800" dirty="0" smtClean="0"/>
              <a:t>Corporate Sponsors to Ensure Operations Sustained</a:t>
            </a:r>
          </a:p>
          <a:p>
            <a:pPr marL="0" indent="0">
              <a:spcBef>
                <a:spcPts val="600"/>
              </a:spcBef>
              <a:buNone/>
            </a:pPr>
            <a:endParaRPr lang="en-US" sz="2800" dirty="0" smtClean="0"/>
          </a:p>
          <a:p>
            <a:pPr marL="0" indent="0">
              <a:spcBef>
                <a:spcPts val="600"/>
              </a:spcBef>
              <a:buNone/>
            </a:pPr>
            <a:r>
              <a:rPr lang="en-US" sz="2800" b="1" dirty="0" smtClean="0"/>
              <a:t>Long Term:  </a:t>
            </a:r>
            <a:r>
              <a:rPr lang="en-US" sz="2800" dirty="0" smtClean="0"/>
              <a:t>Teach </a:t>
            </a:r>
            <a:r>
              <a:rPr lang="en-US" sz="2800" dirty="0"/>
              <a:t>ARISS </a:t>
            </a:r>
            <a:r>
              <a:rPr lang="en-US" sz="2800" dirty="0" smtClean="0"/>
              <a:t>team to “Fish </a:t>
            </a:r>
            <a:r>
              <a:rPr lang="en-US" sz="2800" dirty="0"/>
              <a:t>for </a:t>
            </a:r>
            <a:r>
              <a:rPr lang="en-US" sz="2800" dirty="0" smtClean="0"/>
              <a:t>Funding”  to enable ARISS sustainment and growth</a:t>
            </a:r>
          </a:p>
          <a:p>
            <a:pPr marL="0" indent="0" algn="ctr">
              <a:spcBef>
                <a:spcPts val="600"/>
              </a:spcBef>
              <a:buNone/>
            </a:pPr>
            <a:endParaRPr lang="en-US" sz="2400" b="1" dirty="0" smtClean="0">
              <a:solidFill>
                <a:srgbClr val="FFFF00"/>
              </a:solidFill>
            </a:endParaRPr>
          </a:p>
          <a:p>
            <a:pPr marL="231775" indent="-231775">
              <a:spcBef>
                <a:spcPts val="600"/>
              </a:spcBef>
            </a:pPr>
            <a:endParaRPr lang="en-US" sz="2400" b="1" dirty="0" smtClean="0">
              <a:solidFill>
                <a:srgbClr val="FFFF00"/>
              </a:solidFill>
            </a:endParaRPr>
          </a:p>
          <a:p>
            <a:pPr marL="0" lvl="2" indent="0" algn="ctr">
              <a:spcBef>
                <a:spcPts val="600"/>
              </a:spcBef>
              <a:buNone/>
            </a:pPr>
            <a:r>
              <a:rPr lang="en-US" b="1" i="1" dirty="0">
                <a:solidFill>
                  <a:srgbClr val="FFFF00"/>
                </a:solidFill>
              </a:rPr>
              <a:t>A</a:t>
            </a:r>
            <a:r>
              <a:rPr lang="en-US" b="1" i="1" dirty="0" smtClean="0">
                <a:solidFill>
                  <a:srgbClr val="FFFF00"/>
                </a:solidFill>
              </a:rPr>
              <a:t>bove initiatives are crucial for the long-term </a:t>
            </a:r>
          </a:p>
          <a:p>
            <a:pPr marL="0" lvl="2" indent="0" algn="ctr">
              <a:spcBef>
                <a:spcPts val="600"/>
              </a:spcBef>
              <a:buNone/>
            </a:pPr>
            <a:r>
              <a:rPr lang="en-US" b="1" i="1" dirty="0" smtClean="0">
                <a:solidFill>
                  <a:srgbClr val="FFFF00"/>
                </a:solidFill>
              </a:rPr>
              <a:t>sustainment of ARISS</a:t>
            </a:r>
          </a:p>
        </p:txBody>
      </p:sp>
      <p:sp>
        <p:nvSpPr>
          <p:cNvPr id="6" name="Title 1"/>
          <p:cNvSpPr>
            <a:spLocks noGrp="1"/>
          </p:cNvSpPr>
          <p:nvPr>
            <p:ph type="title"/>
          </p:nvPr>
        </p:nvSpPr>
        <p:spPr/>
        <p:txBody>
          <a:bodyPr/>
          <a:lstStyle/>
          <a:p>
            <a:r>
              <a:rPr lang="en-US" sz="3600" b="1" dirty="0" smtClean="0"/>
              <a:t>Potential </a:t>
            </a:r>
            <a:r>
              <a:rPr lang="en-US" sz="3600" b="1" dirty="0" err="1" smtClean="0"/>
              <a:t>CASIS</a:t>
            </a:r>
            <a:r>
              <a:rPr lang="en-US" sz="3600" b="1" dirty="0" smtClean="0"/>
              <a:t> Roles with ARISS</a:t>
            </a:r>
            <a:r>
              <a:rPr lang="en-US" b="1" dirty="0" smtClean="0"/>
              <a:t/>
            </a:r>
            <a:br>
              <a:rPr lang="en-US" b="1" dirty="0" smtClean="0"/>
            </a:br>
            <a:r>
              <a:rPr lang="en-US" sz="2400" b="1" i="1" dirty="0" smtClean="0">
                <a:solidFill>
                  <a:srgbClr val="00B050"/>
                </a:solidFill>
              </a:rPr>
              <a:t>Item 1:  Fundraising and Business Development</a:t>
            </a:r>
            <a:endParaRPr lang="en-US" sz="2400" b="1" i="1" dirty="0">
              <a:solidFill>
                <a:srgbClr val="00B050"/>
              </a:solidFill>
            </a:endParaRPr>
          </a:p>
        </p:txBody>
      </p:sp>
    </p:spTree>
    <p:extLst>
      <p:ext uri="{BB962C8B-B14F-4D97-AF65-F5344CB8AC3E}">
        <p14:creationId xmlns:p14="http://schemas.microsoft.com/office/powerpoint/2010/main" val="4710415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554162"/>
          </a:xfrm>
        </p:spPr>
        <p:txBody>
          <a:bodyPr/>
          <a:lstStyle/>
          <a:p>
            <a:r>
              <a:rPr lang="en-US" sz="3600" b="1" dirty="0" smtClean="0"/>
              <a:t>Potential </a:t>
            </a:r>
            <a:r>
              <a:rPr lang="en-US" sz="3600" b="1" dirty="0" err="1" smtClean="0"/>
              <a:t>CASIS</a:t>
            </a:r>
            <a:r>
              <a:rPr lang="en-US" sz="3600" b="1" dirty="0" smtClean="0"/>
              <a:t> Roles with ARISS</a:t>
            </a:r>
            <a:r>
              <a:rPr lang="en-US" b="1" dirty="0" smtClean="0"/>
              <a:t/>
            </a:r>
            <a:br>
              <a:rPr lang="en-US" b="1" dirty="0" smtClean="0"/>
            </a:br>
            <a:r>
              <a:rPr lang="en-US" sz="2400" b="1" i="1" dirty="0" smtClean="0">
                <a:solidFill>
                  <a:srgbClr val="00B050"/>
                </a:solidFill>
              </a:rPr>
              <a:t>Item 1:  Fundraising and Business Development</a:t>
            </a:r>
            <a:endParaRPr lang="en-US" sz="2400" b="1" i="1" dirty="0">
              <a:solidFill>
                <a:srgbClr val="00B050"/>
              </a:solidFill>
            </a:endParaRPr>
          </a:p>
        </p:txBody>
      </p:sp>
      <p:sp>
        <p:nvSpPr>
          <p:cNvPr id="3" name="Content Placeholder 2"/>
          <p:cNvSpPr>
            <a:spLocks noGrp="1"/>
          </p:cNvSpPr>
          <p:nvPr>
            <p:ph idx="1"/>
          </p:nvPr>
        </p:nvSpPr>
        <p:spPr>
          <a:xfrm>
            <a:off x="685800" y="1981200"/>
            <a:ext cx="7848600" cy="4191000"/>
          </a:xfrm>
        </p:spPr>
        <p:txBody>
          <a:bodyPr/>
          <a:lstStyle/>
          <a:p>
            <a:pPr marL="231775" indent="-231775">
              <a:spcBef>
                <a:spcPts val="600"/>
              </a:spcBef>
            </a:pPr>
            <a:r>
              <a:rPr lang="en-US" sz="2400" dirty="0" smtClean="0"/>
              <a:t>It is </a:t>
            </a:r>
            <a:r>
              <a:rPr lang="en-US" sz="2400" u="sng" dirty="0" smtClean="0"/>
              <a:t>critically</a:t>
            </a:r>
            <a:r>
              <a:rPr lang="en-US" sz="2400" dirty="0" smtClean="0"/>
              <a:t> </a:t>
            </a:r>
            <a:r>
              <a:rPr lang="en-US" sz="2400" u="sng" dirty="0" smtClean="0"/>
              <a:t>important</a:t>
            </a:r>
            <a:r>
              <a:rPr lang="en-US" sz="2400" dirty="0" smtClean="0"/>
              <a:t> for the ARISS program to:</a:t>
            </a:r>
          </a:p>
          <a:p>
            <a:pPr marL="631825" lvl="1" indent="-231775">
              <a:spcBef>
                <a:spcPts val="600"/>
              </a:spcBef>
            </a:pPr>
            <a:r>
              <a:rPr lang="en-US" sz="2000" dirty="0" smtClean="0"/>
              <a:t>Develop strategic partnerships inside and outside NASA  </a:t>
            </a:r>
          </a:p>
          <a:p>
            <a:pPr marL="631825" lvl="1" indent="-231775">
              <a:spcBef>
                <a:spcPts val="600"/>
              </a:spcBef>
            </a:pPr>
            <a:r>
              <a:rPr lang="en-US" sz="2000" dirty="0"/>
              <a:t>Augment our volunteer team to perform </a:t>
            </a:r>
            <a:r>
              <a:rPr lang="en-US" sz="2000" dirty="0" smtClean="0"/>
              <a:t>expanded, business development roles</a:t>
            </a:r>
            <a:endParaRPr lang="en-US" sz="2000" dirty="0"/>
          </a:p>
          <a:p>
            <a:pPr marL="631825" lvl="1" indent="-231775">
              <a:spcBef>
                <a:spcPts val="600"/>
              </a:spcBef>
            </a:pPr>
            <a:r>
              <a:rPr lang="en-US" sz="2000" dirty="0" smtClean="0"/>
              <a:t>Develop and Mentor a team to </a:t>
            </a:r>
            <a:r>
              <a:rPr lang="en-US" sz="2000" dirty="0"/>
              <a:t>a</a:t>
            </a:r>
            <a:r>
              <a:rPr lang="en-US" sz="2000" dirty="0" smtClean="0"/>
              <a:t>ugment our finances through:</a:t>
            </a:r>
          </a:p>
          <a:p>
            <a:pPr marL="1031875" lvl="2" indent="-231775">
              <a:spcBef>
                <a:spcPts val="600"/>
              </a:spcBef>
            </a:pPr>
            <a:r>
              <a:rPr lang="en-US" sz="2000" dirty="0" smtClean="0"/>
              <a:t>External fundraising (foundation grants, corporate sponsors, </a:t>
            </a:r>
            <a:r>
              <a:rPr lang="en-US" sz="2000" dirty="0" err="1" smtClean="0"/>
              <a:t>etc</a:t>
            </a:r>
            <a:r>
              <a:rPr lang="en-US" sz="2000" dirty="0" smtClean="0"/>
              <a:t>)</a:t>
            </a:r>
          </a:p>
          <a:p>
            <a:pPr marL="1031875" lvl="2" indent="-231775">
              <a:spcBef>
                <a:spcPts val="600"/>
              </a:spcBef>
            </a:pPr>
            <a:r>
              <a:rPr lang="en-US" sz="2000" dirty="0" smtClean="0"/>
              <a:t>Other space agency funds &amp; support  (NASA &amp; other internationals)</a:t>
            </a:r>
          </a:p>
          <a:p>
            <a:pPr marL="231775" indent="-231775">
              <a:spcBef>
                <a:spcPts val="600"/>
              </a:spcBef>
            </a:pPr>
            <a:r>
              <a:rPr lang="en-US" sz="2400" dirty="0" smtClean="0"/>
              <a:t>CASIS can play a </a:t>
            </a:r>
            <a:r>
              <a:rPr lang="en-US" sz="2400" u="sng" dirty="0" smtClean="0"/>
              <a:t>huge</a:t>
            </a:r>
            <a:r>
              <a:rPr lang="en-US" sz="2400" dirty="0" smtClean="0"/>
              <a:t> leadership role in helping us be successful in these endeavors</a:t>
            </a:r>
          </a:p>
          <a:p>
            <a:pPr marL="231775" indent="-231775">
              <a:spcBef>
                <a:spcPts val="600"/>
              </a:spcBef>
            </a:pPr>
            <a:endParaRPr lang="en-US" sz="2000" b="1" dirty="0" smtClean="0">
              <a:solidFill>
                <a:srgbClr val="FFFF00"/>
              </a:solidFill>
            </a:endParaRPr>
          </a:p>
        </p:txBody>
      </p:sp>
    </p:spTree>
    <p:extLst>
      <p:ext uri="{BB962C8B-B14F-4D97-AF65-F5344CB8AC3E}">
        <p14:creationId xmlns:p14="http://schemas.microsoft.com/office/powerpoint/2010/main" val="471041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792162"/>
          </a:xfrm>
        </p:spPr>
        <p:txBody>
          <a:bodyPr/>
          <a:lstStyle/>
          <a:p>
            <a:r>
              <a:rPr lang="en-US" sz="3600" b="1" dirty="0" smtClean="0"/>
              <a:t>What is Sustainability?</a:t>
            </a:r>
            <a:endParaRPr lang="en-US" sz="3600" b="1" dirty="0"/>
          </a:p>
        </p:txBody>
      </p:sp>
      <p:sp>
        <p:nvSpPr>
          <p:cNvPr id="3" name="Content Placeholder 2"/>
          <p:cNvSpPr>
            <a:spLocks noGrp="1"/>
          </p:cNvSpPr>
          <p:nvPr>
            <p:ph idx="1"/>
          </p:nvPr>
        </p:nvSpPr>
        <p:spPr>
          <a:xfrm>
            <a:off x="304800" y="1112837"/>
            <a:ext cx="8229600" cy="4525963"/>
          </a:xfrm>
        </p:spPr>
        <p:txBody>
          <a:bodyPr/>
          <a:lstStyle/>
          <a:p>
            <a:pPr marL="0" indent="0">
              <a:spcBef>
                <a:spcPts val="0"/>
              </a:spcBef>
              <a:buNone/>
            </a:pPr>
            <a:r>
              <a:rPr lang="en-US" sz="2400" dirty="0" smtClean="0"/>
              <a:t>Webster Dictionary Definition: Sustainable</a:t>
            </a:r>
          </a:p>
          <a:p>
            <a:pPr>
              <a:spcBef>
                <a:spcPts val="0"/>
              </a:spcBef>
            </a:pPr>
            <a:r>
              <a:rPr lang="en-US" sz="2400" dirty="0" smtClean="0"/>
              <a:t>able to last or continue for a long time;  being </a:t>
            </a:r>
            <a:r>
              <a:rPr lang="en-US" sz="2400" dirty="0"/>
              <a:t>a </a:t>
            </a:r>
            <a:r>
              <a:rPr lang="en-US" sz="2400" dirty="0" smtClean="0"/>
              <a:t>method…so </a:t>
            </a:r>
            <a:r>
              <a:rPr lang="en-US" sz="2400" dirty="0"/>
              <a:t>that </a:t>
            </a:r>
            <a:r>
              <a:rPr lang="en-US" sz="2400" dirty="0" smtClean="0"/>
              <a:t>resource </a:t>
            </a:r>
            <a:r>
              <a:rPr lang="en-US" sz="2400" dirty="0"/>
              <a:t>is not depleted or permanently damaged</a:t>
            </a:r>
          </a:p>
          <a:p>
            <a:pPr>
              <a:spcBef>
                <a:spcPts val="0"/>
              </a:spcBef>
              <a:buNone/>
            </a:pPr>
            <a:endParaRPr lang="en-US" sz="2400" dirty="0" smtClean="0"/>
          </a:p>
          <a:p>
            <a:pPr>
              <a:spcBef>
                <a:spcPts val="0"/>
              </a:spcBef>
              <a:buNone/>
            </a:pPr>
            <a:r>
              <a:rPr lang="en-US" sz="2400" dirty="0" smtClean="0"/>
              <a:t>For </a:t>
            </a:r>
            <a:r>
              <a:rPr lang="en-US" sz="2400" dirty="0" err="1"/>
              <a:t>ARISS</a:t>
            </a:r>
            <a:r>
              <a:rPr lang="en-US" sz="2400" dirty="0"/>
              <a:t> this means:</a:t>
            </a:r>
          </a:p>
          <a:p>
            <a:pPr>
              <a:spcBef>
                <a:spcPts val="0"/>
              </a:spcBef>
            </a:pPr>
            <a:r>
              <a:rPr lang="en-US" sz="2400" dirty="0" smtClean="0"/>
              <a:t>Obtaining </a:t>
            </a:r>
            <a:r>
              <a:rPr lang="en-US" sz="2400" dirty="0"/>
              <a:t>resources (corporate funding, in-kind support, donations) and using these resources in a manner that </a:t>
            </a:r>
            <a:r>
              <a:rPr lang="en-US" sz="2400" dirty="0" err="1"/>
              <a:t>ARISS</a:t>
            </a:r>
            <a:r>
              <a:rPr lang="en-US" sz="2400" dirty="0"/>
              <a:t> continues for years in the </a:t>
            </a:r>
            <a:r>
              <a:rPr lang="en-US" sz="2400" dirty="0" smtClean="0"/>
              <a:t>future</a:t>
            </a:r>
            <a:endParaRPr lang="en-US" sz="2400" b="1" dirty="0">
              <a:solidFill>
                <a:srgbClr val="FF0000"/>
              </a:solidFill>
            </a:endParaRPr>
          </a:p>
          <a:p>
            <a:pPr>
              <a:spcBef>
                <a:spcPts val="0"/>
              </a:spcBef>
            </a:pPr>
            <a:r>
              <a:rPr lang="en-US" sz="2400" dirty="0" smtClean="0"/>
              <a:t>Developing </a:t>
            </a:r>
            <a:r>
              <a:rPr lang="en-US" sz="2400" dirty="0"/>
              <a:t>a business plan, a business development team and a budget that will enable </a:t>
            </a:r>
            <a:r>
              <a:rPr lang="en-US" sz="2400" dirty="0" err="1"/>
              <a:t>ARISS</a:t>
            </a:r>
            <a:r>
              <a:rPr lang="en-US" sz="2400" dirty="0"/>
              <a:t> to grow and thrive into the future.</a:t>
            </a:r>
          </a:p>
          <a:p>
            <a:pPr marL="0" indent="0">
              <a:spcBef>
                <a:spcPts val="0"/>
              </a:spcBef>
              <a:buNone/>
            </a:pPr>
            <a:endParaRPr lang="en-US" sz="2400" dirty="0" smtClean="0"/>
          </a:p>
          <a:p>
            <a:pPr marL="0" indent="0" algn="ctr">
              <a:spcBef>
                <a:spcPts val="0"/>
              </a:spcBef>
              <a:buNone/>
            </a:pPr>
            <a:r>
              <a:rPr lang="en-US" sz="2400" b="1" i="1" dirty="0" smtClean="0"/>
              <a:t>We </a:t>
            </a:r>
            <a:r>
              <a:rPr lang="en-US" sz="2400" b="1" i="1" dirty="0"/>
              <a:t>do NOT have that now.  It is a work in </a:t>
            </a:r>
            <a:r>
              <a:rPr lang="en-US" sz="2400" b="1" i="1" dirty="0" smtClean="0"/>
              <a:t>progress.  </a:t>
            </a:r>
            <a:endParaRPr lang="en-US" sz="2400" b="1" i="1" dirty="0"/>
          </a:p>
          <a:p>
            <a:pPr marL="0" indent="0" algn="ctr">
              <a:spcBef>
                <a:spcPts val="0"/>
              </a:spcBef>
              <a:buNone/>
            </a:pPr>
            <a:r>
              <a:rPr lang="en-US" sz="2400" b="1" i="1" dirty="0" smtClean="0"/>
              <a:t>We </a:t>
            </a:r>
            <a:r>
              <a:rPr lang="en-US" sz="2400" b="1" i="1" dirty="0"/>
              <a:t>need </a:t>
            </a:r>
            <a:r>
              <a:rPr lang="en-US" sz="2400" b="1" i="1" dirty="0" smtClean="0"/>
              <a:t>your </a:t>
            </a:r>
            <a:r>
              <a:rPr lang="en-US" sz="2400" b="1" i="1" dirty="0"/>
              <a:t>help to realize </a:t>
            </a:r>
            <a:r>
              <a:rPr lang="en-US" sz="2400" b="1" i="1" dirty="0" smtClean="0"/>
              <a:t>this</a:t>
            </a:r>
            <a:endParaRPr lang="en-US" sz="2400" b="1" i="1" dirty="0"/>
          </a:p>
          <a:p>
            <a:endParaRPr lang="en-US" sz="2400" dirty="0"/>
          </a:p>
        </p:txBody>
      </p:sp>
    </p:spTree>
    <p:extLst>
      <p:ext uri="{BB962C8B-B14F-4D97-AF65-F5344CB8AC3E}">
        <p14:creationId xmlns:p14="http://schemas.microsoft.com/office/powerpoint/2010/main" val="12463972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401762"/>
          </a:xfrm>
        </p:spPr>
        <p:txBody>
          <a:bodyPr/>
          <a:lstStyle/>
          <a:p>
            <a:r>
              <a:rPr lang="en-US" sz="3600" b="1" dirty="0" smtClean="0"/>
              <a:t>Potential </a:t>
            </a:r>
            <a:r>
              <a:rPr lang="en-US" sz="3600" b="1" dirty="0" err="1" smtClean="0"/>
              <a:t>CASIS</a:t>
            </a:r>
            <a:r>
              <a:rPr lang="en-US" sz="3600" b="1" dirty="0" smtClean="0"/>
              <a:t> Roles with ARISS</a:t>
            </a:r>
            <a:r>
              <a:rPr lang="en-US" sz="4000" b="1" dirty="0" smtClean="0"/>
              <a:t/>
            </a:r>
            <a:br>
              <a:rPr lang="en-US" sz="4000" b="1" dirty="0" smtClean="0"/>
            </a:br>
            <a:r>
              <a:rPr lang="en-US" sz="2400" b="1" i="1" dirty="0" smtClean="0">
                <a:solidFill>
                  <a:srgbClr val="00B050"/>
                </a:solidFill>
              </a:rPr>
              <a:t>Item 2:  Management of Educational Partnerships With ARISS Across Other Educational Programs</a:t>
            </a:r>
            <a:endParaRPr lang="en-US" sz="2400" b="1" i="1" dirty="0">
              <a:solidFill>
                <a:srgbClr val="00B050"/>
              </a:solidFill>
            </a:endParaRPr>
          </a:p>
        </p:txBody>
      </p:sp>
      <p:sp>
        <p:nvSpPr>
          <p:cNvPr id="3" name="Content Placeholder 2"/>
          <p:cNvSpPr>
            <a:spLocks noGrp="1"/>
          </p:cNvSpPr>
          <p:nvPr>
            <p:ph idx="1"/>
          </p:nvPr>
        </p:nvSpPr>
        <p:spPr>
          <a:xfrm>
            <a:off x="685800" y="1905000"/>
            <a:ext cx="7696200" cy="4343400"/>
          </a:xfrm>
        </p:spPr>
        <p:txBody>
          <a:bodyPr/>
          <a:lstStyle/>
          <a:p>
            <a:pPr marL="231775" indent="-231775">
              <a:spcBef>
                <a:spcPts val="600"/>
              </a:spcBef>
            </a:pPr>
            <a:r>
              <a:rPr lang="en-US" sz="2400" dirty="0" smtClean="0"/>
              <a:t>ARISS has a significant wireless infrastructure (on-orbit and on the ground) that could benefit other educational programs on ISS</a:t>
            </a:r>
          </a:p>
          <a:p>
            <a:pPr marL="631825" lvl="1" indent="-231775">
              <a:spcBef>
                <a:spcPts val="600"/>
              </a:spcBef>
            </a:pPr>
            <a:r>
              <a:rPr lang="en-US" sz="2000" dirty="0" smtClean="0"/>
              <a:t>Voice communications (e.g. on-orbit payload discussions with crew through </a:t>
            </a:r>
            <a:r>
              <a:rPr lang="en-US" sz="2000" dirty="0" err="1" smtClean="0"/>
              <a:t>ARISS</a:t>
            </a:r>
            <a:r>
              <a:rPr lang="en-US" sz="2000" dirty="0" smtClean="0"/>
              <a:t>)</a:t>
            </a:r>
          </a:p>
          <a:p>
            <a:pPr marL="631825" lvl="1" indent="-231775">
              <a:spcBef>
                <a:spcPts val="600"/>
              </a:spcBef>
            </a:pPr>
            <a:r>
              <a:rPr lang="en-US" sz="2000" dirty="0" err="1" smtClean="0"/>
              <a:t>SSTV</a:t>
            </a:r>
            <a:r>
              <a:rPr lang="en-US" sz="2000" dirty="0" smtClean="0"/>
              <a:t> Pictures  (e.g. Picture reception contests; Geography Detectives, Where in the World is Carmen San Diego?)</a:t>
            </a:r>
          </a:p>
          <a:p>
            <a:pPr marL="631825" lvl="1" indent="-231775">
              <a:spcBef>
                <a:spcPts val="600"/>
              </a:spcBef>
            </a:pPr>
            <a:r>
              <a:rPr lang="en-US" sz="2000" dirty="0" smtClean="0"/>
              <a:t>Digital communications and telemetry (e.g. school to school robotic control through </a:t>
            </a:r>
            <a:r>
              <a:rPr lang="en-US" sz="2000" dirty="0" err="1" smtClean="0"/>
              <a:t>ISS</a:t>
            </a:r>
            <a:r>
              <a:rPr lang="en-US" sz="2000" dirty="0" smtClean="0"/>
              <a:t>, Twitter-like social media communication, Twitter-like puzzle messages, remote sensing through </a:t>
            </a:r>
            <a:r>
              <a:rPr lang="en-US" sz="2000" dirty="0" err="1" smtClean="0"/>
              <a:t>ARISS</a:t>
            </a:r>
            <a:r>
              <a:rPr lang="en-US" sz="2000" dirty="0" smtClean="0"/>
              <a:t> assets, on-board experimentation downlinks)</a:t>
            </a:r>
          </a:p>
          <a:p>
            <a:pPr marL="631825" lvl="1" indent="-231775">
              <a:spcBef>
                <a:spcPts val="600"/>
              </a:spcBef>
            </a:pPr>
            <a:r>
              <a:rPr lang="en-US" sz="2000" dirty="0" smtClean="0"/>
              <a:t>Video downlinks (e.g. experiment video downlinks, </a:t>
            </a:r>
            <a:r>
              <a:rPr lang="en-US" sz="2000" dirty="0" err="1" smtClean="0"/>
              <a:t>ISS</a:t>
            </a:r>
            <a:r>
              <a:rPr lang="en-US" sz="2000" dirty="0" smtClean="0"/>
              <a:t> Science Demos)</a:t>
            </a:r>
          </a:p>
        </p:txBody>
      </p:sp>
    </p:spTree>
    <p:extLst>
      <p:ext uri="{BB962C8B-B14F-4D97-AF65-F5344CB8AC3E}">
        <p14:creationId xmlns:p14="http://schemas.microsoft.com/office/powerpoint/2010/main" val="22148819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1401762"/>
          </a:xfrm>
        </p:spPr>
        <p:txBody>
          <a:bodyPr/>
          <a:lstStyle/>
          <a:p>
            <a:r>
              <a:rPr lang="en-US" sz="3600" b="1" dirty="0" smtClean="0"/>
              <a:t>Potential </a:t>
            </a:r>
            <a:r>
              <a:rPr lang="en-US" sz="3600" b="1" dirty="0" err="1" smtClean="0"/>
              <a:t>CASIS</a:t>
            </a:r>
            <a:r>
              <a:rPr lang="en-US" sz="3600" b="1" dirty="0" smtClean="0"/>
              <a:t> Roles with ARISS</a:t>
            </a:r>
            <a:r>
              <a:rPr lang="en-US" sz="4000" b="1" dirty="0" smtClean="0"/>
              <a:t/>
            </a:r>
            <a:br>
              <a:rPr lang="en-US" sz="4000" b="1" dirty="0" smtClean="0"/>
            </a:br>
            <a:r>
              <a:rPr lang="en-US" sz="2400" b="1" i="1" dirty="0" smtClean="0">
                <a:solidFill>
                  <a:srgbClr val="00B050"/>
                </a:solidFill>
              </a:rPr>
              <a:t>Item 2:  Management of Educational Partnerships With ARISS Across Other Educational Programs</a:t>
            </a:r>
            <a:endParaRPr lang="en-US" sz="2400" b="1" i="1" dirty="0">
              <a:solidFill>
                <a:srgbClr val="00B050"/>
              </a:solidFill>
            </a:endParaRPr>
          </a:p>
        </p:txBody>
      </p:sp>
      <p:sp>
        <p:nvSpPr>
          <p:cNvPr id="3" name="Content Placeholder 2"/>
          <p:cNvSpPr>
            <a:spLocks noGrp="1"/>
          </p:cNvSpPr>
          <p:nvPr>
            <p:ph idx="1"/>
          </p:nvPr>
        </p:nvSpPr>
        <p:spPr>
          <a:xfrm>
            <a:off x="914400" y="1981200"/>
            <a:ext cx="7162800" cy="4144963"/>
          </a:xfrm>
        </p:spPr>
        <p:txBody>
          <a:bodyPr/>
          <a:lstStyle/>
          <a:p>
            <a:pPr marL="231775" indent="-231775">
              <a:spcBef>
                <a:spcPts val="600"/>
              </a:spcBef>
            </a:pPr>
            <a:r>
              <a:rPr lang="en-US" sz="2400" dirty="0" smtClean="0"/>
              <a:t>Lots of synergy with ISS programs such as </a:t>
            </a:r>
            <a:r>
              <a:rPr lang="en-US" sz="2400" dirty="0" err="1" smtClean="0"/>
              <a:t>Earthcam</a:t>
            </a:r>
            <a:endParaRPr lang="en-US" sz="2400" dirty="0" smtClean="0"/>
          </a:p>
          <a:p>
            <a:pPr marL="231775" indent="-231775">
              <a:spcBef>
                <a:spcPts val="600"/>
              </a:spcBef>
            </a:pPr>
            <a:endParaRPr lang="en-US" sz="2400" dirty="0" smtClean="0"/>
          </a:p>
          <a:p>
            <a:pPr marL="231775" indent="-231775">
              <a:spcBef>
                <a:spcPts val="600"/>
              </a:spcBef>
            </a:pPr>
            <a:r>
              <a:rPr lang="en-US" sz="2400" dirty="0" smtClean="0"/>
              <a:t>ARISS has 3 </a:t>
            </a:r>
            <a:r>
              <a:rPr lang="en-US" sz="2400" dirty="0" err="1" smtClean="0"/>
              <a:t>ARISSat</a:t>
            </a:r>
            <a:r>
              <a:rPr lang="en-US" sz="2400" dirty="0" smtClean="0"/>
              <a:t> </a:t>
            </a:r>
            <a:r>
              <a:rPr lang="en-US" sz="2400" dirty="0" err="1" smtClean="0"/>
              <a:t>spaceframes</a:t>
            </a:r>
            <a:r>
              <a:rPr lang="en-US" sz="2400" dirty="0" smtClean="0"/>
              <a:t>; each can host up to 4 student experiments</a:t>
            </a:r>
          </a:p>
          <a:p>
            <a:pPr marL="231775" indent="-231775">
              <a:spcBef>
                <a:spcPts val="600"/>
              </a:spcBef>
              <a:buNone/>
            </a:pPr>
            <a:endParaRPr lang="en-US" sz="2400" dirty="0" smtClean="0"/>
          </a:p>
          <a:p>
            <a:pPr marL="231775" indent="-231775">
              <a:spcBef>
                <a:spcPts val="600"/>
              </a:spcBef>
            </a:pPr>
            <a:r>
              <a:rPr lang="en-US" sz="2400" dirty="0" smtClean="0"/>
              <a:t>Coordinating collaborative activities and events between </a:t>
            </a:r>
            <a:r>
              <a:rPr lang="en-US" sz="2400" dirty="0" err="1" smtClean="0"/>
              <a:t>ARISS</a:t>
            </a:r>
            <a:r>
              <a:rPr lang="en-US" sz="2400" dirty="0" smtClean="0"/>
              <a:t> and other </a:t>
            </a:r>
            <a:r>
              <a:rPr lang="en-US" sz="2400" dirty="0" err="1" smtClean="0"/>
              <a:t>CASIS</a:t>
            </a:r>
            <a:r>
              <a:rPr lang="en-US" sz="2400" dirty="0" smtClean="0"/>
              <a:t> education programs (Face to Face and Virtual)</a:t>
            </a:r>
          </a:p>
        </p:txBody>
      </p:sp>
    </p:spTree>
    <p:extLst>
      <p:ext uri="{BB962C8B-B14F-4D97-AF65-F5344CB8AC3E}">
        <p14:creationId xmlns:p14="http://schemas.microsoft.com/office/powerpoint/2010/main" val="22148819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1401762"/>
          </a:xfrm>
        </p:spPr>
        <p:txBody>
          <a:bodyPr/>
          <a:lstStyle/>
          <a:p>
            <a:r>
              <a:rPr lang="en-US" sz="3600" b="1" dirty="0" smtClean="0"/>
              <a:t>Potential </a:t>
            </a:r>
            <a:r>
              <a:rPr lang="en-US" sz="3600" b="1" dirty="0" err="1" smtClean="0"/>
              <a:t>CASIS</a:t>
            </a:r>
            <a:r>
              <a:rPr lang="en-US" sz="3600" b="1" dirty="0" smtClean="0"/>
              <a:t> Roles with ARISS</a:t>
            </a:r>
            <a:r>
              <a:rPr lang="en-US" sz="4000" b="1" dirty="0" smtClean="0">
                <a:solidFill>
                  <a:srgbClr val="00B050"/>
                </a:solidFill>
              </a:rPr>
              <a:t/>
            </a:r>
            <a:br>
              <a:rPr lang="en-US" sz="4000" b="1" dirty="0" smtClean="0">
                <a:solidFill>
                  <a:srgbClr val="00B050"/>
                </a:solidFill>
              </a:rPr>
            </a:br>
            <a:r>
              <a:rPr lang="en-US" sz="2400" b="1" i="1" dirty="0" smtClean="0">
                <a:solidFill>
                  <a:srgbClr val="00B050"/>
                </a:solidFill>
              </a:rPr>
              <a:t>Item 3:  Leverage CASIS Infrastructure to </a:t>
            </a:r>
            <a:br>
              <a:rPr lang="en-US" sz="2400" b="1" i="1" dirty="0" smtClean="0">
                <a:solidFill>
                  <a:srgbClr val="00B050"/>
                </a:solidFill>
              </a:rPr>
            </a:br>
            <a:r>
              <a:rPr lang="en-US" sz="2400" b="1" i="1" dirty="0" smtClean="0">
                <a:solidFill>
                  <a:srgbClr val="00B050"/>
                </a:solidFill>
              </a:rPr>
              <a:t>Further </a:t>
            </a:r>
            <a:r>
              <a:rPr lang="en-US" sz="2400" b="1" i="1" dirty="0" err="1" smtClean="0">
                <a:solidFill>
                  <a:srgbClr val="00B050"/>
                </a:solidFill>
              </a:rPr>
              <a:t>ARISS</a:t>
            </a:r>
            <a:r>
              <a:rPr lang="en-US" sz="2400" b="1" i="1" dirty="0" smtClean="0">
                <a:solidFill>
                  <a:srgbClr val="00B050"/>
                </a:solidFill>
              </a:rPr>
              <a:t> </a:t>
            </a:r>
            <a:r>
              <a:rPr lang="en-US" sz="2400" b="1" i="1" dirty="0" smtClean="0">
                <a:solidFill>
                  <a:srgbClr val="00B050"/>
                </a:solidFill>
              </a:rPr>
              <a:t>Goals</a:t>
            </a:r>
            <a:endParaRPr lang="en-US" sz="2400" b="1" i="1" dirty="0">
              <a:solidFill>
                <a:srgbClr val="00B050"/>
              </a:solidFill>
            </a:endParaRPr>
          </a:p>
        </p:txBody>
      </p:sp>
      <p:sp>
        <p:nvSpPr>
          <p:cNvPr id="3" name="Content Placeholder 2"/>
          <p:cNvSpPr>
            <a:spLocks noGrp="1"/>
          </p:cNvSpPr>
          <p:nvPr>
            <p:ph idx="1"/>
          </p:nvPr>
        </p:nvSpPr>
        <p:spPr>
          <a:xfrm>
            <a:off x="990600" y="1981200"/>
            <a:ext cx="7162800" cy="4144963"/>
          </a:xfrm>
        </p:spPr>
        <p:txBody>
          <a:bodyPr/>
          <a:lstStyle/>
          <a:p>
            <a:pPr marL="231775" indent="-231775">
              <a:spcBef>
                <a:spcPts val="600"/>
              </a:spcBef>
            </a:pPr>
            <a:r>
              <a:rPr lang="en-US" sz="2400" dirty="0"/>
              <a:t>L</a:t>
            </a:r>
            <a:r>
              <a:rPr lang="en-US" sz="2400" dirty="0" smtClean="0"/>
              <a:t>everage safety certification support with other </a:t>
            </a:r>
            <a:r>
              <a:rPr lang="en-US" sz="2400" dirty="0" err="1" smtClean="0"/>
              <a:t>CASIS</a:t>
            </a:r>
            <a:r>
              <a:rPr lang="en-US" sz="2400" dirty="0" smtClean="0"/>
              <a:t> team members for critical equipment upgrades</a:t>
            </a:r>
          </a:p>
          <a:p>
            <a:pPr marL="631825" lvl="1" indent="-231775">
              <a:spcBef>
                <a:spcPts val="600"/>
              </a:spcBef>
            </a:pPr>
            <a:r>
              <a:rPr lang="en-US" sz="2000" dirty="0" smtClean="0"/>
              <a:t>Interoperable D710 radio system</a:t>
            </a:r>
          </a:p>
          <a:p>
            <a:pPr marL="631825" lvl="1" indent="-231775">
              <a:spcBef>
                <a:spcPts val="600"/>
              </a:spcBef>
              <a:buNone/>
            </a:pPr>
            <a:endParaRPr lang="en-US" sz="2000" dirty="0" smtClean="0"/>
          </a:p>
          <a:p>
            <a:pPr marL="631825" lvl="1" indent="-231775">
              <a:spcBef>
                <a:spcPts val="600"/>
              </a:spcBef>
            </a:pPr>
            <a:r>
              <a:rPr lang="en-US" sz="2000" dirty="0" smtClean="0"/>
              <a:t>Express pallet radio system to allow crew to use smaller volume, lower power, portable radio systems in the pressurized modules)   </a:t>
            </a:r>
          </a:p>
        </p:txBody>
      </p:sp>
    </p:spTree>
    <p:extLst>
      <p:ext uri="{BB962C8B-B14F-4D97-AF65-F5344CB8AC3E}">
        <p14:creationId xmlns:p14="http://schemas.microsoft.com/office/powerpoint/2010/main" val="25310059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1249362"/>
          </a:xfrm>
        </p:spPr>
        <p:txBody>
          <a:bodyPr/>
          <a:lstStyle/>
          <a:p>
            <a:r>
              <a:rPr lang="en-US" sz="3200" b="1" dirty="0" smtClean="0"/>
              <a:t>Potential </a:t>
            </a:r>
            <a:r>
              <a:rPr lang="en-US" sz="3200" b="1" dirty="0" err="1" smtClean="0"/>
              <a:t>CASIS</a:t>
            </a:r>
            <a:r>
              <a:rPr lang="en-US" sz="3200" b="1" dirty="0" smtClean="0"/>
              <a:t> Roles with ARISS</a:t>
            </a:r>
            <a:r>
              <a:rPr lang="en-US" sz="3200" b="1" dirty="0" smtClean="0">
                <a:solidFill>
                  <a:srgbClr val="00B050"/>
                </a:solidFill>
              </a:rPr>
              <a:t/>
            </a:r>
            <a:br>
              <a:rPr lang="en-US" sz="3200" b="1" dirty="0" smtClean="0">
                <a:solidFill>
                  <a:srgbClr val="00B050"/>
                </a:solidFill>
              </a:rPr>
            </a:br>
            <a:r>
              <a:rPr lang="en-US" sz="2400" b="1" i="1" dirty="0" smtClean="0">
                <a:solidFill>
                  <a:srgbClr val="00B050"/>
                </a:solidFill>
              </a:rPr>
              <a:t>Item 3:  Leverage CASIS Infrastructure to </a:t>
            </a:r>
            <a:br>
              <a:rPr lang="en-US" sz="2400" b="1" i="1" dirty="0" smtClean="0">
                <a:solidFill>
                  <a:srgbClr val="00B050"/>
                </a:solidFill>
              </a:rPr>
            </a:br>
            <a:r>
              <a:rPr lang="en-US" sz="2400" b="1" i="1" dirty="0" smtClean="0">
                <a:solidFill>
                  <a:srgbClr val="00B050"/>
                </a:solidFill>
              </a:rPr>
              <a:t>Further </a:t>
            </a:r>
            <a:r>
              <a:rPr lang="en-US" sz="2400" b="1" i="1" dirty="0" err="1" smtClean="0">
                <a:solidFill>
                  <a:srgbClr val="00B050"/>
                </a:solidFill>
              </a:rPr>
              <a:t>ARISS</a:t>
            </a:r>
            <a:r>
              <a:rPr lang="en-US" sz="2400" b="1" i="1" dirty="0" smtClean="0">
                <a:solidFill>
                  <a:srgbClr val="00B050"/>
                </a:solidFill>
              </a:rPr>
              <a:t> </a:t>
            </a:r>
            <a:r>
              <a:rPr lang="en-US" sz="2400" b="1" i="1" dirty="0" smtClean="0">
                <a:solidFill>
                  <a:srgbClr val="00B050"/>
                </a:solidFill>
              </a:rPr>
              <a:t>Goals</a:t>
            </a:r>
            <a:endParaRPr lang="en-US" sz="2400" b="1" i="1" dirty="0">
              <a:solidFill>
                <a:srgbClr val="00B050"/>
              </a:solidFill>
            </a:endParaRPr>
          </a:p>
        </p:txBody>
      </p:sp>
      <p:sp>
        <p:nvSpPr>
          <p:cNvPr id="3" name="Content Placeholder 2"/>
          <p:cNvSpPr>
            <a:spLocks noGrp="1"/>
          </p:cNvSpPr>
          <p:nvPr>
            <p:ph idx="1"/>
          </p:nvPr>
        </p:nvSpPr>
        <p:spPr>
          <a:xfrm>
            <a:off x="914400" y="1981200"/>
            <a:ext cx="7467600" cy="4144963"/>
          </a:xfrm>
        </p:spPr>
        <p:txBody>
          <a:bodyPr/>
          <a:lstStyle/>
          <a:p>
            <a:pPr marL="231775" indent="-231775">
              <a:spcBef>
                <a:spcPts val="600"/>
              </a:spcBef>
            </a:pPr>
            <a:r>
              <a:rPr lang="en-US" sz="2400" dirty="0" smtClean="0"/>
              <a:t>If available, engage </a:t>
            </a:r>
            <a:r>
              <a:rPr lang="en-US" sz="2400" dirty="0" err="1" smtClean="0"/>
              <a:t>Hilarie</a:t>
            </a:r>
            <a:r>
              <a:rPr lang="en-US" sz="2400" dirty="0" smtClean="0"/>
              <a:t> </a:t>
            </a:r>
            <a:r>
              <a:rPr lang="en-US" sz="2400" dirty="0" smtClean="0"/>
              <a:t>Davis </a:t>
            </a:r>
            <a:r>
              <a:rPr lang="en-US" sz="2400" dirty="0" smtClean="0"/>
              <a:t>to collect </a:t>
            </a:r>
            <a:r>
              <a:rPr lang="en-US" sz="2400" dirty="0" err="1" smtClean="0"/>
              <a:t>ARISS</a:t>
            </a:r>
            <a:r>
              <a:rPr lang="en-US" sz="2400" dirty="0" smtClean="0"/>
              <a:t> metrics and perform independent evaluation of Program outcomes</a:t>
            </a:r>
          </a:p>
          <a:p>
            <a:pPr marL="231775" indent="-231775">
              <a:spcBef>
                <a:spcPts val="600"/>
              </a:spcBef>
            </a:pPr>
            <a:r>
              <a:rPr lang="en-US" sz="2400" dirty="0" smtClean="0"/>
              <a:t>In-kind education specialist to help ARISS grow and document its educational outcomes </a:t>
            </a:r>
          </a:p>
          <a:p>
            <a:pPr marL="631825" lvl="1" indent="-231775">
              <a:spcBef>
                <a:spcPts val="600"/>
              </a:spcBef>
            </a:pPr>
            <a:r>
              <a:rPr lang="en-US" sz="2000" dirty="0" smtClean="0"/>
              <a:t>enhancing online library of relevant lesson plans for schools </a:t>
            </a:r>
          </a:p>
          <a:p>
            <a:pPr marL="631825" lvl="1" indent="-231775">
              <a:spcBef>
                <a:spcPts val="600"/>
              </a:spcBef>
            </a:pPr>
            <a:r>
              <a:rPr lang="en-US" sz="2000" dirty="0" smtClean="0"/>
              <a:t>researching past student accomplishments to ascertain ARISS STEM impact</a:t>
            </a:r>
          </a:p>
          <a:p>
            <a:pPr marL="631825" lvl="1" indent="-231775">
              <a:spcBef>
                <a:spcPts val="600"/>
              </a:spcBef>
            </a:pPr>
            <a:r>
              <a:rPr lang="en-US" sz="2000" dirty="0" smtClean="0"/>
              <a:t>creative ideas on using ARISS infrastructure to further ARISS STEM impact</a:t>
            </a:r>
          </a:p>
        </p:txBody>
      </p:sp>
    </p:spTree>
    <p:extLst>
      <p:ext uri="{BB962C8B-B14F-4D97-AF65-F5344CB8AC3E}">
        <p14:creationId xmlns:p14="http://schemas.microsoft.com/office/powerpoint/2010/main" val="25310059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1401762"/>
          </a:xfrm>
        </p:spPr>
        <p:txBody>
          <a:bodyPr/>
          <a:lstStyle/>
          <a:p>
            <a:r>
              <a:rPr lang="en-US" sz="3600" b="1" dirty="0" smtClean="0"/>
              <a:t>Potential </a:t>
            </a:r>
            <a:r>
              <a:rPr lang="en-US" sz="3600" b="1" dirty="0" err="1" smtClean="0"/>
              <a:t>CASIS</a:t>
            </a:r>
            <a:r>
              <a:rPr lang="en-US" sz="3600" b="1" dirty="0" smtClean="0"/>
              <a:t> Roles with ARISS</a:t>
            </a:r>
            <a:br>
              <a:rPr lang="en-US" sz="3600" b="1" dirty="0" smtClean="0"/>
            </a:br>
            <a:r>
              <a:rPr lang="en-US" sz="2400" b="1" i="1" dirty="0" smtClean="0">
                <a:solidFill>
                  <a:srgbClr val="00B050"/>
                </a:solidFill>
              </a:rPr>
              <a:t>Item 4:  Leverage ARISS Assets to Further  </a:t>
            </a:r>
            <a:br>
              <a:rPr lang="en-US" sz="2400" b="1" i="1" dirty="0" smtClean="0">
                <a:solidFill>
                  <a:srgbClr val="00B050"/>
                </a:solidFill>
              </a:rPr>
            </a:br>
            <a:r>
              <a:rPr lang="en-US" sz="2400" b="1" i="1" dirty="0" smtClean="0">
                <a:solidFill>
                  <a:srgbClr val="00B050"/>
                </a:solidFill>
              </a:rPr>
              <a:t>ISS Goals</a:t>
            </a:r>
            <a:endParaRPr lang="en-US" sz="2400" b="1" i="1" dirty="0">
              <a:solidFill>
                <a:srgbClr val="00B050"/>
              </a:solidFill>
            </a:endParaRPr>
          </a:p>
        </p:txBody>
      </p:sp>
      <p:sp>
        <p:nvSpPr>
          <p:cNvPr id="3" name="Content Placeholder 2"/>
          <p:cNvSpPr>
            <a:spLocks noGrp="1"/>
          </p:cNvSpPr>
          <p:nvPr>
            <p:ph idx="1"/>
          </p:nvPr>
        </p:nvSpPr>
        <p:spPr>
          <a:xfrm>
            <a:off x="1066800" y="2057400"/>
            <a:ext cx="7315200" cy="3840163"/>
          </a:xfrm>
        </p:spPr>
        <p:txBody>
          <a:bodyPr/>
          <a:lstStyle/>
          <a:p>
            <a:pPr marL="0" indent="0" algn="ctr">
              <a:spcBef>
                <a:spcPts val="600"/>
              </a:spcBef>
              <a:buNone/>
            </a:pPr>
            <a:r>
              <a:rPr lang="en-US" sz="2400" u="sng" dirty="0" smtClean="0"/>
              <a:t>Primary </a:t>
            </a:r>
            <a:r>
              <a:rPr lang="en-US" sz="2400" u="sng" dirty="0" err="1" smtClean="0"/>
              <a:t>ARISS</a:t>
            </a:r>
            <a:r>
              <a:rPr lang="en-US" sz="2400" u="sng" dirty="0" smtClean="0"/>
              <a:t> Assets</a:t>
            </a:r>
          </a:p>
          <a:p>
            <a:pPr marL="457200" indent="-457200">
              <a:spcBef>
                <a:spcPts val="600"/>
              </a:spcBef>
              <a:buFont typeface="+mj-lt"/>
              <a:buAutoNum type="arabicPeriod"/>
            </a:pPr>
            <a:r>
              <a:rPr lang="en-US" sz="2400" dirty="0" smtClean="0"/>
              <a:t>Volunteerism: </a:t>
            </a:r>
            <a:r>
              <a:rPr lang="en-US" sz="2400" dirty="0" smtClean="0">
                <a:sym typeface="Wingdings" panose="05000000000000000000" pitchFamily="2" charset="2"/>
              </a:rPr>
              <a:t>leverage $5M in-kind support per year</a:t>
            </a:r>
          </a:p>
          <a:p>
            <a:pPr marL="457200" indent="-457200">
              <a:spcBef>
                <a:spcPts val="600"/>
              </a:spcBef>
              <a:buFont typeface="+mj-lt"/>
              <a:buAutoNum type="arabicPeriod"/>
            </a:pPr>
            <a:r>
              <a:rPr lang="en-US" sz="2400" dirty="0" smtClean="0"/>
              <a:t>Creativity</a:t>
            </a:r>
          </a:p>
          <a:p>
            <a:pPr marL="457200" indent="-457200">
              <a:spcBef>
                <a:spcPts val="600"/>
              </a:spcBef>
              <a:buFont typeface="+mj-lt"/>
              <a:buAutoNum type="arabicPeriod"/>
            </a:pPr>
            <a:r>
              <a:rPr lang="en-US" sz="2400" dirty="0" smtClean="0"/>
              <a:t>International diversity</a:t>
            </a:r>
          </a:p>
          <a:p>
            <a:pPr marL="457200" indent="-457200">
              <a:spcBef>
                <a:spcPts val="600"/>
              </a:spcBef>
              <a:buFont typeface="+mj-lt"/>
              <a:buAutoNum type="arabicPeriod"/>
            </a:pPr>
            <a:r>
              <a:rPr lang="en-US" sz="2400" dirty="0" smtClean="0"/>
              <a:t>Unprecedented international teamwork</a:t>
            </a:r>
          </a:p>
          <a:p>
            <a:pPr marL="457200" indent="-457200">
              <a:spcBef>
                <a:spcPts val="600"/>
              </a:spcBef>
              <a:buFont typeface="+mj-lt"/>
              <a:buAutoNum type="arabicPeriod"/>
            </a:pPr>
            <a:r>
              <a:rPr lang="en-US" sz="2400" dirty="0" smtClean="0"/>
              <a:t>Low-cost </a:t>
            </a:r>
            <a:r>
              <a:rPr lang="en-US" sz="2400" dirty="0" smtClean="0"/>
              <a:t>think tank</a:t>
            </a:r>
          </a:p>
          <a:p>
            <a:pPr marL="457200" indent="-457200">
              <a:spcBef>
                <a:spcPts val="600"/>
              </a:spcBef>
              <a:buFont typeface="+mj-lt"/>
              <a:buAutoNum type="arabicPeriod"/>
            </a:pPr>
            <a:r>
              <a:rPr lang="en-US" sz="2400" dirty="0" smtClean="0"/>
              <a:t>Super low-cost communications infrastructure</a:t>
            </a:r>
          </a:p>
        </p:txBody>
      </p:sp>
    </p:spTree>
    <p:extLst>
      <p:ext uri="{BB962C8B-B14F-4D97-AF65-F5344CB8AC3E}">
        <p14:creationId xmlns:p14="http://schemas.microsoft.com/office/powerpoint/2010/main" val="36844470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1401762"/>
          </a:xfrm>
        </p:spPr>
        <p:txBody>
          <a:bodyPr/>
          <a:lstStyle/>
          <a:p>
            <a:r>
              <a:rPr lang="en-US" sz="3600" b="1" dirty="0" smtClean="0"/>
              <a:t>Potential </a:t>
            </a:r>
            <a:r>
              <a:rPr lang="en-US" sz="3600" b="1" dirty="0" err="1" smtClean="0"/>
              <a:t>CASIS</a:t>
            </a:r>
            <a:r>
              <a:rPr lang="en-US" sz="3600" b="1" dirty="0" smtClean="0"/>
              <a:t> Roles with ARISS</a:t>
            </a:r>
            <a:br>
              <a:rPr lang="en-US" sz="3600" b="1" dirty="0" smtClean="0"/>
            </a:br>
            <a:r>
              <a:rPr lang="en-US" sz="2400" b="1" i="1" dirty="0" smtClean="0">
                <a:solidFill>
                  <a:srgbClr val="00B050"/>
                </a:solidFill>
              </a:rPr>
              <a:t>Item 4:  Leverage ARISS Assets to Further  </a:t>
            </a:r>
            <a:br>
              <a:rPr lang="en-US" sz="2400" b="1" i="1" dirty="0" smtClean="0">
                <a:solidFill>
                  <a:srgbClr val="00B050"/>
                </a:solidFill>
              </a:rPr>
            </a:br>
            <a:r>
              <a:rPr lang="en-US" sz="2400" b="1" i="1" dirty="0" smtClean="0">
                <a:solidFill>
                  <a:srgbClr val="00B050"/>
                </a:solidFill>
              </a:rPr>
              <a:t>ISS Goals</a:t>
            </a:r>
            <a:endParaRPr lang="en-US" sz="2400" b="1" i="1" dirty="0">
              <a:solidFill>
                <a:srgbClr val="00B050"/>
              </a:solidFill>
            </a:endParaRPr>
          </a:p>
        </p:txBody>
      </p:sp>
      <p:sp>
        <p:nvSpPr>
          <p:cNvPr id="3" name="Content Placeholder 2"/>
          <p:cNvSpPr>
            <a:spLocks noGrp="1"/>
          </p:cNvSpPr>
          <p:nvPr>
            <p:ph idx="1"/>
          </p:nvPr>
        </p:nvSpPr>
        <p:spPr>
          <a:xfrm>
            <a:off x="762000" y="2057400"/>
            <a:ext cx="7772400" cy="3840163"/>
          </a:xfrm>
        </p:spPr>
        <p:txBody>
          <a:bodyPr/>
          <a:lstStyle/>
          <a:p>
            <a:pPr marL="457200" indent="-457200">
              <a:spcBef>
                <a:spcPts val="600"/>
              </a:spcBef>
              <a:buFont typeface="+mj-lt"/>
              <a:buAutoNum type="arabicPeriod" startAt="7"/>
            </a:pPr>
            <a:r>
              <a:rPr lang="en-US" sz="2400" dirty="0" smtClean="0"/>
              <a:t>Ability to leverage ARISS systems to support other ISS initiatives</a:t>
            </a:r>
          </a:p>
          <a:p>
            <a:pPr marL="631825" lvl="1" indent="-231775">
              <a:spcBef>
                <a:spcPts val="600"/>
              </a:spcBef>
            </a:pPr>
            <a:r>
              <a:rPr lang="en-US" sz="2000" dirty="0" err="1" smtClean="0"/>
              <a:t>AIS</a:t>
            </a:r>
            <a:r>
              <a:rPr lang="en-US" sz="2000" dirty="0" smtClean="0"/>
              <a:t> antennas on </a:t>
            </a:r>
            <a:r>
              <a:rPr lang="en-US" sz="2000" dirty="0" err="1" smtClean="0"/>
              <a:t>ISS</a:t>
            </a:r>
            <a:r>
              <a:rPr lang="en-US" sz="2000" dirty="0" smtClean="0"/>
              <a:t> were built by </a:t>
            </a:r>
            <a:r>
              <a:rPr lang="en-US" sz="2000" dirty="0" err="1" smtClean="0"/>
              <a:t>ARISS</a:t>
            </a:r>
            <a:r>
              <a:rPr lang="en-US" sz="2000" dirty="0" smtClean="0"/>
              <a:t> from antenna designs used on Service &amp; Columbus Modules</a:t>
            </a:r>
          </a:p>
          <a:p>
            <a:pPr marL="631825" lvl="1" indent="-231775">
              <a:spcBef>
                <a:spcPts val="600"/>
              </a:spcBef>
            </a:pPr>
            <a:r>
              <a:rPr lang="en-US" sz="2000" dirty="0" smtClean="0"/>
              <a:t>Service module L/S-band antenna system and cabling used by </a:t>
            </a:r>
            <a:r>
              <a:rPr lang="en-US" sz="2000" dirty="0" err="1" smtClean="0"/>
              <a:t>ESA</a:t>
            </a:r>
            <a:r>
              <a:rPr lang="en-US" sz="2000" dirty="0" smtClean="0"/>
              <a:t> to support ATV docking</a:t>
            </a:r>
          </a:p>
          <a:p>
            <a:pPr marL="631825" lvl="1" indent="-231775">
              <a:spcBef>
                <a:spcPts val="600"/>
              </a:spcBef>
            </a:pPr>
            <a:r>
              <a:rPr lang="en-US" sz="2000" dirty="0" err="1" smtClean="0"/>
              <a:t>ARISS</a:t>
            </a:r>
            <a:r>
              <a:rPr lang="en-US" sz="2000" dirty="0" smtClean="0"/>
              <a:t> is </a:t>
            </a:r>
            <a:r>
              <a:rPr lang="en-US" sz="2000" dirty="0" err="1" smtClean="0"/>
              <a:t>ISS</a:t>
            </a:r>
            <a:r>
              <a:rPr lang="en-US" sz="2000" dirty="0" smtClean="0"/>
              <a:t>’ tertiary communications backup; called up once on </a:t>
            </a:r>
            <a:r>
              <a:rPr lang="en-US" sz="2000" dirty="0" err="1" smtClean="0"/>
              <a:t>ISS</a:t>
            </a:r>
            <a:r>
              <a:rPr lang="en-US" sz="2000" dirty="0" smtClean="0"/>
              <a:t> and twice on Shuttle</a:t>
            </a:r>
          </a:p>
          <a:p>
            <a:pPr marL="631825" lvl="1" indent="-231775">
              <a:spcBef>
                <a:spcPts val="600"/>
              </a:spcBef>
            </a:pPr>
            <a:r>
              <a:rPr lang="en-US" sz="2000" dirty="0" smtClean="0"/>
              <a:t>Pioneering </a:t>
            </a:r>
            <a:r>
              <a:rPr lang="en-US" sz="2000" dirty="0" err="1" smtClean="0"/>
              <a:t>recontact</a:t>
            </a:r>
            <a:r>
              <a:rPr lang="en-US" sz="2000" dirty="0" smtClean="0"/>
              <a:t> safety analysis to hand-deploy SuitSat-1 and ARISSat-1 enabled future deployment of </a:t>
            </a:r>
            <a:r>
              <a:rPr lang="en-US" sz="2000" dirty="0" err="1" smtClean="0"/>
              <a:t>CubeSats</a:t>
            </a:r>
            <a:r>
              <a:rPr lang="en-US" sz="2000" dirty="0" smtClean="0"/>
              <a:t> from </a:t>
            </a:r>
            <a:r>
              <a:rPr lang="en-US" sz="2000" dirty="0" err="1" smtClean="0"/>
              <a:t>ISS</a:t>
            </a:r>
            <a:endParaRPr lang="en-US" sz="2000" dirty="0"/>
          </a:p>
        </p:txBody>
      </p:sp>
    </p:spTree>
    <p:extLst>
      <p:ext uri="{BB962C8B-B14F-4D97-AF65-F5344CB8AC3E}">
        <p14:creationId xmlns:p14="http://schemas.microsoft.com/office/powerpoint/2010/main" val="36844470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CASIS</a:t>
            </a:r>
            <a:r>
              <a:rPr lang="en-US" dirty="0" smtClean="0"/>
              <a:t> Partnering Status</a:t>
            </a:r>
            <a:endParaRPr lang="en-US" dirty="0"/>
          </a:p>
        </p:txBody>
      </p:sp>
      <p:sp>
        <p:nvSpPr>
          <p:cNvPr id="3" name="Content Placeholder 2"/>
          <p:cNvSpPr>
            <a:spLocks noGrp="1"/>
          </p:cNvSpPr>
          <p:nvPr>
            <p:ph idx="1"/>
          </p:nvPr>
        </p:nvSpPr>
        <p:spPr/>
        <p:txBody>
          <a:bodyPr/>
          <a:lstStyle/>
          <a:p>
            <a:r>
              <a:rPr lang="en-US" dirty="0" smtClean="0"/>
              <a:t>Engagement with </a:t>
            </a:r>
            <a:r>
              <a:rPr lang="en-US" dirty="0" err="1" smtClean="0"/>
              <a:t>CASIS</a:t>
            </a:r>
            <a:r>
              <a:rPr lang="en-US" dirty="0" smtClean="0"/>
              <a:t> is still a work in </a:t>
            </a:r>
            <a:r>
              <a:rPr lang="en-US" dirty="0"/>
              <a:t>p</a:t>
            </a:r>
            <a:r>
              <a:rPr lang="en-US" dirty="0" smtClean="0"/>
              <a:t>rogress</a:t>
            </a:r>
          </a:p>
          <a:p>
            <a:r>
              <a:rPr lang="en-US" dirty="0" err="1" smtClean="0"/>
              <a:t>CASIS</a:t>
            </a:r>
            <a:r>
              <a:rPr lang="en-US" dirty="0" smtClean="0"/>
              <a:t> starting to get </a:t>
            </a:r>
            <a:r>
              <a:rPr lang="en-US" dirty="0" err="1" smtClean="0"/>
              <a:t>ARISS</a:t>
            </a:r>
            <a:r>
              <a:rPr lang="en-US" dirty="0" smtClean="0"/>
              <a:t> in front of organizations that can seriously support </a:t>
            </a:r>
            <a:r>
              <a:rPr lang="en-US" dirty="0" err="1" smtClean="0"/>
              <a:t>ARISS</a:t>
            </a:r>
            <a:endParaRPr lang="en-US" dirty="0" smtClean="0"/>
          </a:p>
          <a:p>
            <a:r>
              <a:rPr lang="en-US" dirty="0" smtClean="0"/>
              <a:t>FAQ and generic proposal developments are good first starts</a:t>
            </a:r>
          </a:p>
        </p:txBody>
      </p:sp>
    </p:spTree>
    <p:extLst>
      <p:ext uri="{BB962C8B-B14F-4D97-AF65-F5344CB8AC3E}">
        <p14:creationId xmlns:p14="http://schemas.microsoft.com/office/powerpoint/2010/main" val="5030668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4986" y="304800"/>
            <a:ext cx="8229600" cy="792162"/>
          </a:xfrm>
        </p:spPr>
        <p:txBody>
          <a:bodyPr/>
          <a:lstStyle/>
          <a:p>
            <a:r>
              <a:rPr lang="en-US" altLang="en-US" sz="3600" b="1" dirty="0" smtClean="0"/>
              <a:t>Critical Item Requiring Board and Delegate’s Attention</a:t>
            </a:r>
          </a:p>
        </p:txBody>
      </p:sp>
      <p:sp>
        <p:nvSpPr>
          <p:cNvPr id="8" name="Content Placeholder 2"/>
          <p:cNvSpPr>
            <a:spLocks noGrp="1"/>
          </p:cNvSpPr>
          <p:nvPr>
            <p:ph idx="1"/>
          </p:nvPr>
        </p:nvSpPr>
        <p:spPr>
          <a:xfrm>
            <a:off x="170544" y="2133600"/>
            <a:ext cx="5181600" cy="4525962"/>
          </a:xfrm>
        </p:spPr>
        <p:txBody>
          <a:bodyPr/>
          <a:lstStyle/>
          <a:p>
            <a:r>
              <a:rPr lang="en-US" altLang="en-US" sz="2400" dirty="0" smtClean="0"/>
              <a:t>Gathering data to show </a:t>
            </a:r>
            <a:r>
              <a:rPr lang="en-US" altLang="en-US" sz="2400" dirty="0" err="1" smtClean="0"/>
              <a:t>ARISS</a:t>
            </a:r>
            <a:r>
              <a:rPr lang="en-US" altLang="en-US" sz="2400" dirty="0" smtClean="0"/>
              <a:t> is impactful (</a:t>
            </a:r>
            <a:r>
              <a:rPr lang="en-US" altLang="en-US" sz="2400" dirty="0" smtClean="0"/>
              <a:t>metrics, surveys, videos, pictures) </a:t>
            </a:r>
            <a:r>
              <a:rPr lang="en-US" altLang="en-US" sz="2400" dirty="0" smtClean="0"/>
              <a:t>is essential</a:t>
            </a:r>
          </a:p>
          <a:p>
            <a:r>
              <a:rPr lang="en-US" altLang="en-US" sz="2400" dirty="0" smtClean="0"/>
              <a:t>Metrics, survey data, videos, pictures </a:t>
            </a:r>
            <a:r>
              <a:rPr lang="en-US" altLang="en-US" sz="2400" dirty="0" smtClean="0"/>
              <a:t>will be required across all 5 regions and beyond</a:t>
            </a:r>
          </a:p>
          <a:p>
            <a:r>
              <a:rPr lang="en-US" altLang="en-US" sz="2400" dirty="0" smtClean="0"/>
              <a:t>Need to ensure we are gathering the right data</a:t>
            </a:r>
          </a:p>
          <a:p>
            <a:r>
              <a:rPr lang="en-US" altLang="en-US" sz="2400" dirty="0" smtClean="0"/>
              <a:t>Team will need easy access to this information as they will be asked for </a:t>
            </a:r>
            <a:r>
              <a:rPr lang="en-US" altLang="en-US" sz="2400" dirty="0" err="1" smtClean="0"/>
              <a:t>ARISS</a:t>
            </a:r>
            <a:r>
              <a:rPr lang="en-US" altLang="en-US" sz="2400" dirty="0" smtClean="0"/>
              <a:t> facts and data</a:t>
            </a:r>
          </a:p>
        </p:txBody>
      </p:sp>
      <p:pic>
        <p:nvPicPr>
          <p:cNvPr id="4"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2286000"/>
            <a:ext cx="3991565"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334000" y="5020270"/>
            <a:ext cx="3769811" cy="923330"/>
          </a:xfrm>
          <a:prstGeom prst="rect">
            <a:avLst/>
          </a:prstGeom>
          <a:noFill/>
        </p:spPr>
        <p:txBody>
          <a:bodyPr wrap="square" rtlCol="0">
            <a:spAutoFit/>
          </a:bodyPr>
          <a:lstStyle/>
          <a:p>
            <a:pPr algn="ctr"/>
            <a:r>
              <a:rPr lang="en-US" dirty="0" smtClean="0">
                <a:solidFill>
                  <a:srgbClr val="FFFF00"/>
                </a:solidFill>
              </a:rPr>
              <a:t>Metric Data used by </a:t>
            </a:r>
            <a:r>
              <a:rPr lang="en-US" dirty="0" err="1" smtClean="0">
                <a:solidFill>
                  <a:srgbClr val="FFFF00"/>
                </a:solidFill>
              </a:rPr>
              <a:t>ISS</a:t>
            </a:r>
            <a:r>
              <a:rPr lang="en-US" dirty="0" smtClean="0">
                <a:solidFill>
                  <a:srgbClr val="FFFF00"/>
                </a:solidFill>
              </a:rPr>
              <a:t> Program to Compare </a:t>
            </a:r>
            <a:r>
              <a:rPr lang="en-US" dirty="0" err="1" smtClean="0">
                <a:solidFill>
                  <a:srgbClr val="FFFF00"/>
                </a:solidFill>
              </a:rPr>
              <a:t>ARISS</a:t>
            </a:r>
            <a:r>
              <a:rPr lang="en-US" dirty="0" smtClean="0">
                <a:solidFill>
                  <a:srgbClr val="FFFF00"/>
                </a:solidFill>
              </a:rPr>
              <a:t> with Education Live Downlinks</a:t>
            </a:r>
            <a:endParaRPr lang="en-US" dirty="0">
              <a:solidFill>
                <a:srgbClr val="FFFF00"/>
              </a:solidFill>
            </a:endParaRPr>
          </a:p>
        </p:txBody>
      </p:sp>
      <p:sp>
        <p:nvSpPr>
          <p:cNvPr id="6" name="Content Placeholder 2"/>
          <p:cNvSpPr txBox="1">
            <a:spLocks/>
          </p:cNvSpPr>
          <p:nvPr/>
        </p:nvSpPr>
        <p:spPr bwMode="auto">
          <a:xfrm>
            <a:off x="163012" y="1365591"/>
            <a:ext cx="8193590" cy="111998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a:lstStyle>
          <a:p>
            <a:r>
              <a:rPr lang="en-US" altLang="en-US" sz="2400" b="0" kern="0" dirty="0" smtClean="0"/>
              <a:t>Winning and maintaining funding will require </a:t>
            </a:r>
            <a:r>
              <a:rPr lang="en-US" altLang="en-US" sz="2400" b="0" kern="0" dirty="0" err="1" smtClean="0"/>
              <a:t>ARISS</a:t>
            </a:r>
            <a:r>
              <a:rPr lang="en-US" altLang="en-US" sz="2400" b="0" kern="0" dirty="0" smtClean="0"/>
              <a:t> to demonstrate that are we </a:t>
            </a:r>
            <a:r>
              <a:rPr lang="en-US" altLang="en-US" sz="2400" b="1" kern="0" dirty="0" smtClean="0">
                <a:solidFill>
                  <a:srgbClr val="FFFF00"/>
                </a:solidFill>
              </a:rPr>
              <a:t>Producing Results</a:t>
            </a:r>
          </a:p>
        </p:txBody>
      </p:sp>
    </p:spTree>
    <p:extLst>
      <p:ext uri="{BB962C8B-B14F-4D97-AF65-F5344CB8AC3E}">
        <p14:creationId xmlns:p14="http://schemas.microsoft.com/office/powerpoint/2010/main" val="417799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4986" y="304800"/>
            <a:ext cx="8229600" cy="792162"/>
          </a:xfrm>
        </p:spPr>
        <p:txBody>
          <a:bodyPr/>
          <a:lstStyle/>
          <a:p>
            <a:r>
              <a:rPr lang="en-US" altLang="en-US" sz="3600" b="1" dirty="0" smtClean="0"/>
              <a:t>Critical Items Requiring Board and Delegate’s Attention (Continued)</a:t>
            </a:r>
          </a:p>
        </p:txBody>
      </p:sp>
      <p:sp>
        <p:nvSpPr>
          <p:cNvPr id="8" name="Content Placeholder 2"/>
          <p:cNvSpPr>
            <a:spLocks noGrp="1"/>
          </p:cNvSpPr>
          <p:nvPr>
            <p:ph idx="1"/>
          </p:nvPr>
        </p:nvSpPr>
        <p:spPr>
          <a:xfrm>
            <a:off x="533400" y="1600200"/>
            <a:ext cx="8382000" cy="4525962"/>
          </a:xfrm>
        </p:spPr>
        <p:txBody>
          <a:bodyPr/>
          <a:lstStyle/>
          <a:p>
            <a:pPr marL="0" indent="0">
              <a:buNone/>
            </a:pPr>
            <a:r>
              <a:rPr lang="en-US" altLang="en-US" sz="2400" b="1" dirty="0" smtClean="0"/>
              <a:t>Recent situation:  </a:t>
            </a:r>
            <a:r>
              <a:rPr lang="en-US" altLang="en-US" sz="2400" b="1" dirty="0" err="1" smtClean="0"/>
              <a:t>ARISS</a:t>
            </a:r>
            <a:r>
              <a:rPr lang="en-US" altLang="en-US" sz="2400" b="1" dirty="0" smtClean="0"/>
              <a:t> is NOT consistent in its data gathering (e.g. activity reports and surveys)</a:t>
            </a:r>
          </a:p>
          <a:p>
            <a:r>
              <a:rPr lang="en-US" altLang="en-US" sz="2400" b="1" dirty="0"/>
              <a:t>R</a:t>
            </a:r>
            <a:r>
              <a:rPr lang="en-US" altLang="en-US" sz="2400" b="1" dirty="0" smtClean="0"/>
              <a:t>ecent request for data from </a:t>
            </a:r>
            <a:r>
              <a:rPr lang="en-US" altLang="en-US" sz="2400" b="1" dirty="0" err="1" smtClean="0"/>
              <a:t>CASIS</a:t>
            </a:r>
            <a:r>
              <a:rPr lang="en-US" altLang="en-US" sz="2400" b="1" dirty="0" smtClean="0"/>
              <a:t> showed critical data missing</a:t>
            </a:r>
          </a:p>
          <a:p>
            <a:r>
              <a:rPr lang="en-US" altLang="en-US" sz="2400" b="1" dirty="0" smtClean="0"/>
              <a:t>Outcomes presented poorer than reality</a:t>
            </a:r>
          </a:p>
          <a:p>
            <a:r>
              <a:rPr lang="en-US" altLang="en-US" sz="2400" b="1" dirty="0" smtClean="0"/>
              <a:t>Not having administrative support (Carol Jackson) to frequently request data is hurting metric collection</a:t>
            </a:r>
          </a:p>
          <a:p>
            <a:endParaRPr lang="en-US" altLang="en-US" sz="2400" b="1" dirty="0"/>
          </a:p>
          <a:p>
            <a:pPr marL="0" indent="0">
              <a:buNone/>
            </a:pPr>
            <a:r>
              <a:rPr lang="en-US" altLang="en-US" sz="2400" b="1" dirty="0" smtClean="0">
                <a:solidFill>
                  <a:srgbClr val="FFFF00"/>
                </a:solidFill>
              </a:rPr>
              <a:t>Action:  Delegates and Officers need to work with their region’s schools and mentor teams to ensure data is collected in a timely </a:t>
            </a:r>
            <a:r>
              <a:rPr lang="en-US" altLang="en-US" sz="2400" b="1" dirty="0" smtClean="0">
                <a:solidFill>
                  <a:srgbClr val="FFFF00"/>
                </a:solidFill>
              </a:rPr>
              <a:t>manner</a:t>
            </a:r>
            <a:endParaRPr lang="en-US" altLang="en-US" sz="2400" b="1" dirty="0">
              <a:solidFill>
                <a:srgbClr val="FFFF00"/>
              </a:solidFill>
            </a:endParaRPr>
          </a:p>
          <a:p>
            <a:endParaRPr lang="en-US" altLang="en-US" sz="2400" b="1" dirty="0"/>
          </a:p>
          <a:p>
            <a:endParaRPr lang="en-US" altLang="en-US" sz="2400" b="1" dirty="0" smtClean="0"/>
          </a:p>
        </p:txBody>
      </p:sp>
    </p:spTree>
    <p:extLst>
      <p:ext uri="{BB962C8B-B14F-4D97-AF65-F5344CB8AC3E}">
        <p14:creationId xmlns:p14="http://schemas.microsoft.com/office/powerpoint/2010/main" val="24068113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Data Metric Example</a:t>
            </a:r>
            <a:endParaRPr lang="en-US" sz="3600" b="1"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960366539"/>
              </p:ext>
            </p:extLst>
          </p:nvPr>
        </p:nvGraphicFramePr>
        <p:xfrm>
          <a:off x="0" y="1981200"/>
          <a:ext cx="8915401" cy="3299718"/>
        </p:xfrm>
        <a:graphic>
          <a:graphicData uri="http://schemas.openxmlformats.org/drawingml/2006/table">
            <a:tbl>
              <a:tblPr/>
              <a:tblGrid>
                <a:gridCol w="2313685"/>
                <a:gridCol w="1824506"/>
                <a:gridCol w="1956717"/>
                <a:gridCol w="299677"/>
                <a:gridCol w="1339734"/>
                <a:gridCol w="1181082"/>
              </a:tblGrid>
              <a:tr h="318364">
                <a:tc gridSpan="3">
                  <a:txBody>
                    <a:bodyPr/>
                    <a:lstStyle/>
                    <a:p>
                      <a:pPr algn="r" fontAlgn="b"/>
                      <a:r>
                        <a:rPr lang="en-US" sz="2000" b="1" i="0" u="none" strike="noStrike" dirty="0" err="1">
                          <a:solidFill>
                            <a:schemeClr val="bg1"/>
                          </a:solidFill>
                          <a:effectLst/>
                          <a:latin typeface="Calibri"/>
                        </a:rPr>
                        <a:t>ARISS</a:t>
                      </a:r>
                      <a:r>
                        <a:rPr lang="en-US" sz="2000" b="1" i="0" u="none" strike="noStrike" dirty="0">
                          <a:solidFill>
                            <a:schemeClr val="bg1"/>
                          </a:solidFill>
                          <a:effectLst/>
                          <a:latin typeface="Calibri"/>
                        </a:rPr>
                        <a:t> Audience Totals Summary Report through 2nd Quarter 2015</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800" b="0" i="0" u="none" strike="noStrike">
                        <a:solidFill>
                          <a:schemeClr val="bg1"/>
                        </a:solidFill>
                        <a:effectLst/>
                        <a:latin typeface="Calibri"/>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l" fontAlgn="b"/>
                      <a:endParaRPr lang="en-US" sz="1800" b="0" i="0" u="none" strike="noStrike">
                        <a:solidFill>
                          <a:schemeClr val="bg1"/>
                        </a:solidFill>
                        <a:effectLst/>
                        <a:latin typeface="Calibri"/>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l" fontAlgn="b"/>
                      <a:endParaRPr lang="en-US" sz="1800" b="0" i="0" u="none" strike="noStrike">
                        <a:solidFill>
                          <a:schemeClr val="bg1"/>
                        </a:solidFill>
                        <a:effectLst/>
                        <a:latin typeface="Calibri"/>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r>
              <a:tr h="303204">
                <a:tc>
                  <a:txBody>
                    <a:bodyPr/>
                    <a:lstStyle/>
                    <a:p>
                      <a:pPr algn="l" fontAlgn="b"/>
                      <a:endParaRPr lang="en-US" sz="1800" b="0" i="0" u="none" strike="noStrike" dirty="0">
                        <a:solidFill>
                          <a:schemeClr val="bg1"/>
                        </a:solidFill>
                        <a:effectLst/>
                        <a:latin typeface="Calibri"/>
                      </a:endParaRP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l" fontAlgn="b"/>
                      <a:r>
                        <a:rPr lang="en-US" sz="1800" b="1" i="0" u="none" strike="noStrike" dirty="0">
                          <a:solidFill>
                            <a:schemeClr val="bg1"/>
                          </a:solidFill>
                          <a:effectLst/>
                          <a:latin typeface="Calibri"/>
                        </a:rPr>
                        <a:t> K-12 Students, Direct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1" i="0" u="none" strike="noStrike">
                          <a:solidFill>
                            <a:schemeClr val="bg1"/>
                          </a:solidFill>
                          <a:effectLst/>
                          <a:latin typeface="Calibri"/>
                        </a:rPr>
                        <a:t>K-12 Students, Indirect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endParaRPr lang="en-US" sz="1800" b="1" i="0" u="none" strike="noStrike">
                        <a:solidFill>
                          <a:schemeClr val="bg1"/>
                        </a:solidFill>
                        <a:effectLst/>
                        <a:latin typeface="Calibri"/>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1" i="0" u="none" strike="noStrike">
                          <a:solidFill>
                            <a:schemeClr val="bg1"/>
                          </a:solidFill>
                          <a:effectLst/>
                          <a:latin typeface="Calibri"/>
                        </a:rPr>
                        <a:t>Total Direct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1" i="0" u="none" strike="noStrike">
                          <a:solidFill>
                            <a:schemeClr val="bg1"/>
                          </a:solidFill>
                          <a:effectLst/>
                          <a:latin typeface="Calibri"/>
                        </a:rPr>
                        <a:t>Total Indirect</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2010</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10,085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772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a:solidFill>
                            <a:schemeClr val="bg1"/>
                          </a:solidFill>
                          <a:effectLst/>
                          <a:latin typeface="Calibri"/>
                        </a:rPr>
                        <a:t>54,065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a:solidFill>
                            <a:schemeClr val="bg1"/>
                          </a:solidFill>
                          <a:effectLst/>
                          <a:latin typeface="Calibri"/>
                        </a:rPr>
                        <a:t>1,191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2011</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16,553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3,365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a:solidFill>
                            <a:schemeClr val="bg1"/>
                          </a:solidFill>
                          <a:effectLst/>
                          <a:latin typeface="Calibri"/>
                        </a:rPr>
                        <a:t>27,490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a:solidFill>
                            <a:schemeClr val="bg1"/>
                          </a:solidFill>
                          <a:effectLst/>
                          <a:latin typeface="Calibri"/>
                        </a:rPr>
                        <a:t>12,902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2012</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a:solidFill>
                            <a:schemeClr val="bg1"/>
                          </a:solidFill>
                          <a:effectLst/>
                          <a:latin typeface="Calibri"/>
                        </a:rPr>
                        <a:t>23,617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3,216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a:solidFill>
                            <a:schemeClr val="bg1"/>
                          </a:solidFill>
                          <a:effectLst/>
                          <a:latin typeface="Calibri"/>
                        </a:rPr>
                        <a:t>34,059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a:solidFill>
                            <a:schemeClr val="bg1"/>
                          </a:solidFill>
                          <a:effectLst/>
                          <a:latin typeface="Calibri"/>
                        </a:rPr>
                        <a:t>23,638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2013</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17,456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12,578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26,649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46,966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303204">
                <a:tc>
                  <a:txBody>
                    <a:bodyPr/>
                    <a:lstStyle/>
                    <a:p>
                      <a:pPr algn="r" fontAlgn="b"/>
                      <a:r>
                        <a:rPr lang="en-US" sz="1800" b="1" i="0" u="none" strike="noStrike">
                          <a:solidFill>
                            <a:schemeClr val="bg1"/>
                          </a:solidFill>
                          <a:effectLst/>
                          <a:latin typeface="Calibri"/>
                        </a:rPr>
                        <a:t>2014</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11,887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27,626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17,507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281,119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2015 Q1-Q2</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2184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1326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endParaRPr lang="en-US" sz="1800" b="0" i="0" u="none" strike="noStrike" dirty="0">
                        <a:solidFill>
                          <a:schemeClr val="bg1"/>
                        </a:solidFill>
                        <a:effectLst/>
                        <a:latin typeface="Calibri"/>
                      </a:endParaRP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5289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r" fontAlgn="b"/>
                      <a:r>
                        <a:rPr lang="en-US" sz="1800" b="0" i="0" u="none" strike="noStrike" dirty="0">
                          <a:solidFill>
                            <a:schemeClr val="bg1"/>
                          </a:solidFill>
                          <a:effectLst/>
                          <a:latin typeface="Calibri"/>
                        </a:rPr>
                        <a:t>11019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03204">
                <a:tc>
                  <a:txBody>
                    <a:bodyPr/>
                    <a:lstStyle/>
                    <a:p>
                      <a:pPr algn="r" fontAlgn="b"/>
                      <a:r>
                        <a:rPr lang="en-US" sz="1800" b="1" i="0" u="none" strike="noStrike">
                          <a:solidFill>
                            <a:schemeClr val="bg1"/>
                          </a:solidFill>
                          <a:effectLst/>
                          <a:latin typeface="Calibri"/>
                        </a:rPr>
                        <a:t>Cumulative total</a:t>
                      </a:r>
                    </a:p>
                  </a:txBody>
                  <a:tcPr marL="9525" marR="9525" marT="9525" marB="0" anchor="b">
                    <a:lnL>
                      <a:noFill/>
                    </a:lnL>
                    <a:lnR w="12700" cap="flat" cmpd="sng" algn="ctr">
                      <a:solidFill>
                        <a:schemeClr val="bg1"/>
                      </a:solidFill>
                      <a:prstDash val="solid"/>
                      <a:round/>
                      <a:headEnd type="none" w="med" len="med"/>
                      <a:tailEnd type="none" w="med" len="med"/>
                    </a:lnR>
                    <a:lnT>
                      <a:noFill/>
                    </a:lnT>
                    <a:lnB>
                      <a:noFill/>
                    </a:lnB>
                  </a:tcPr>
                </a:tc>
                <a:tc>
                  <a:txBody>
                    <a:bodyPr/>
                    <a:lstStyle/>
                    <a:p>
                      <a:pPr algn="r" fontAlgn="b"/>
                      <a:r>
                        <a:rPr lang="en-US" sz="1800" b="0" i="0" u="none" strike="noStrike" dirty="0">
                          <a:solidFill>
                            <a:schemeClr val="bg1"/>
                          </a:solidFill>
                          <a:effectLst/>
                          <a:latin typeface="Calibri"/>
                        </a:rPr>
                        <a:t>81,782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48,883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l" fontAlgn="b"/>
                      <a:r>
                        <a:rPr lang="en-US" sz="1800" b="0" i="0" u="none" strike="noStrike" dirty="0">
                          <a:solidFill>
                            <a:schemeClr val="bg1"/>
                          </a:solidFill>
                          <a:effectLst/>
                          <a:latin typeface="Calibri"/>
                        </a:rPr>
                        <a:t>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165,059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r" fontAlgn="b"/>
                      <a:r>
                        <a:rPr lang="en-US" sz="1800" b="0" i="0" u="none" strike="noStrike" dirty="0">
                          <a:solidFill>
                            <a:schemeClr val="bg1"/>
                          </a:solidFill>
                          <a:effectLst/>
                          <a:latin typeface="Calibri"/>
                        </a:rPr>
                        <a:t>376,835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1442538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715962"/>
          </a:xfrm>
        </p:spPr>
        <p:txBody>
          <a:bodyPr/>
          <a:lstStyle/>
          <a:p>
            <a:r>
              <a:rPr lang="en-US" sz="3600" b="1" dirty="0" smtClean="0"/>
              <a:t>Where are we with NASA?</a:t>
            </a:r>
            <a:endParaRPr lang="en-US" sz="3600" b="1" dirty="0"/>
          </a:p>
        </p:txBody>
      </p:sp>
      <p:sp>
        <p:nvSpPr>
          <p:cNvPr id="3" name="Content Placeholder 2"/>
          <p:cNvSpPr>
            <a:spLocks noGrp="1"/>
          </p:cNvSpPr>
          <p:nvPr>
            <p:ph idx="1"/>
          </p:nvPr>
        </p:nvSpPr>
        <p:spPr>
          <a:xfrm>
            <a:off x="304800" y="685800"/>
            <a:ext cx="8229600" cy="4525963"/>
          </a:xfrm>
        </p:spPr>
        <p:txBody>
          <a:bodyPr/>
          <a:lstStyle/>
          <a:p>
            <a:pPr marL="0" indent="0">
              <a:buNone/>
            </a:pPr>
            <a:r>
              <a:rPr lang="en-US" sz="2400" b="1" u="sng" dirty="0" smtClean="0"/>
              <a:t>The Good</a:t>
            </a:r>
            <a:r>
              <a:rPr lang="en-US" sz="2400" dirty="0" smtClean="0"/>
              <a:t>:  </a:t>
            </a:r>
          </a:p>
          <a:p>
            <a:r>
              <a:rPr lang="en-US" sz="2000" dirty="0"/>
              <a:t>R</a:t>
            </a:r>
            <a:r>
              <a:rPr lang="en-US" sz="2000" dirty="0" smtClean="0"/>
              <a:t>eceiving funding support for half of Kenneth Ransom’s task from the Space Communication and Navigation (</a:t>
            </a:r>
            <a:r>
              <a:rPr lang="en-US" sz="2000" dirty="0" err="1" smtClean="0"/>
              <a:t>SCaN</a:t>
            </a:r>
            <a:r>
              <a:rPr lang="en-US" sz="2000" dirty="0" smtClean="0"/>
              <a:t>) organization</a:t>
            </a:r>
          </a:p>
          <a:p>
            <a:r>
              <a:rPr lang="en-US" sz="2000" dirty="0" err="1" smtClean="0"/>
              <a:t>ISS</a:t>
            </a:r>
            <a:r>
              <a:rPr lang="en-US" sz="2000" dirty="0" smtClean="0"/>
              <a:t> Program Office very supportive:  developing partnering agreements, recommended partnership with Center for the Advancement of Science in Space (</a:t>
            </a:r>
            <a:r>
              <a:rPr lang="en-US" sz="2000" dirty="0" err="1" smtClean="0"/>
              <a:t>CASIS</a:t>
            </a:r>
            <a:r>
              <a:rPr lang="en-US" sz="2000" dirty="0" smtClean="0"/>
              <a:t>) &amp; ensured continuity to April 2016 through one-time funding of Kenneth’s task</a:t>
            </a:r>
          </a:p>
          <a:p>
            <a:pPr marL="0" indent="0">
              <a:buNone/>
            </a:pPr>
            <a:r>
              <a:rPr lang="en-US" sz="2400" b="1" u="sng" dirty="0" smtClean="0"/>
              <a:t>The Bad</a:t>
            </a:r>
          </a:p>
          <a:p>
            <a:r>
              <a:rPr lang="en-US" sz="2000" dirty="0" err="1" smtClean="0"/>
              <a:t>JSC</a:t>
            </a:r>
            <a:r>
              <a:rPr lang="en-US" sz="2000" dirty="0" smtClean="0"/>
              <a:t> Education, Teaching From Space—</a:t>
            </a:r>
            <a:r>
              <a:rPr lang="en-US" sz="2000" dirty="0" err="1" smtClean="0"/>
              <a:t>TFS</a:t>
            </a:r>
            <a:r>
              <a:rPr lang="en-US" sz="2000" dirty="0" smtClean="0"/>
              <a:t>, eliminated $ support to </a:t>
            </a:r>
            <a:r>
              <a:rPr lang="en-US" sz="2000" dirty="0" err="1" smtClean="0"/>
              <a:t>ARISS</a:t>
            </a:r>
            <a:r>
              <a:rPr lang="en-US" sz="2000" dirty="0" smtClean="0"/>
              <a:t> in April 2014 and then totally dropped out  in August 2014—no connections now</a:t>
            </a:r>
          </a:p>
          <a:p>
            <a:pPr marL="0" indent="0">
              <a:buNone/>
            </a:pPr>
            <a:r>
              <a:rPr lang="en-US" sz="2400" b="1" u="sng" dirty="0" smtClean="0"/>
              <a:t>The Ugly</a:t>
            </a:r>
          </a:p>
          <a:p>
            <a:r>
              <a:rPr lang="en-US" sz="2000" dirty="0" smtClean="0"/>
              <a:t>Outside mandate </a:t>
            </a:r>
            <a:r>
              <a:rPr lang="en-US" sz="2000" dirty="0" smtClean="0"/>
              <a:t>(Office of Management and Budget--OMB</a:t>
            </a:r>
            <a:r>
              <a:rPr lang="en-US" sz="2000" dirty="0" smtClean="0"/>
              <a:t>) required </a:t>
            </a:r>
            <a:r>
              <a:rPr lang="en-US" sz="2000" dirty="0" err="1" smtClean="0"/>
              <a:t>TFS</a:t>
            </a:r>
            <a:r>
              <a:rPr lang="en-US" sz="2000" dirty="0" smtClean="0"/>
              <a:t> to stop funding all education flight projects. April 2014 </a:t>
            </a:r>
            <a:r>
              <a:rPr lang="en-US" sz="2000" dirty="0" err="1" smtClean="0"/>
              <a:t>TFS</a:t>
            </a:r>
            <a:r>
              <a:rPr lang="en-US" sz="2000" dirty="0" smtClean="0"/>
              <a:t> told </a:t>
            </a:r>
            <a:r>
              <a:rPr lang="en-US" sz="2000" dirty="0" err="1" smtClean="0"/>
              <a:t>ARISS</a:t>
            </a:r>
            <a:r>
              <a:rPr lang="en-US" sz="2000" dirty="0" smtClean="0"/>
              <a:t> to shut down program.  </a:t>
            </a:r>
          </a:p>
          <a:p>
            <a:pPr marL="0" indent="0">
              <a:buNone/>
            </a:pPr>
            <a:r>
              <a:rPr lang="en-US" sz="2400" b="1" u="sng" dirty="0" smtClean="0"/>
              <a:t>The Expectation</a:t>
            </a:r>
          </a:p>
          <a:p>
            <a:r>
              <a:rPr lang="en-US" sz="2000" dirty="0" smtClean="0"/>
              <a:t>By April 2016, </a:t>
            </a:r>
            <a:r>
              <a:rPr lang="en-US" sz="2000" dirty="0" err="1" smtClean="0"/>
              <a:t>ARISS</a:t>
            </a:r>
            <a:r>
              <a:rPr lang="en-US" sz="2000" dirty="0" smtClean="0"/>
              <a:t> needs to raise $</a:t>
            </a:r>
            <a:r>
              <a:rPr lang="en-US" sz="2000" dirty="0" smtClean="0"/>
              <a:t>90K/year </a:t>
            </a:r>
            <a:r>
              <a:rPr lang="en-US" sz="2000" dirty="0" smtClean="0"/>
              <a:t>to keep </a:t>
            </a:r>
            <a:r>
              <a:rPr lang="en-US" sz="2000" dirty="0" smtClean="0"/>
              <a:t>ops </a:t>
            </a:r>
            <a:r>
              <a:rPr lang="en-US" sz="2000" dirty="0" smtClean="0"/>
              <a:t>alive</a:t>
            </a:r>
          </a:p>
        </p:txBody>
      </p:sp>
    </p:spTree>
    <p:extLst>
      <p:ext uri="{BB962C8B-B14F-4D97-AF65-F5344CB8AC3E}">
        <p14:creationId xmlns:p14="http://schemas.microsoft.com/office/powerpoint/2010/main" val="31427635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76200"/>
            <a:ext cx="8229600" cy="792163"/>
          </a:xfrm>
        </p:spPr>
        <p:txBody>
          <a:bodyPr/>
          <a:lstStyle/>
          <a:p>
            <a:r>
              <a:rPr lang="en-US" altLang="en-US" sz="3600" b="1" smtClean="0"/>
              <a:t>Summary</a:t>
            </a:r>
          </a:p>
        </p:txBody>
      </p:sp>
      <p:sp>
        <p:nvSpPr>
          <p:cNvPr id="3" name="Content Placeholder 2"/>
          <p:cNvSpPr>
            <a:spLocks noGrp="1"/>
          </p:cNvSpPr>
          <p:nvPr>
            <p:ph idx="1"/>
          </p:nvPr>
        </p:nvSpPr>
        <p:spPr>
          <a:xfrm>
            <a:off x="304800" y="1189038"/>
            <a:ext cx="8610600" cy="4525962"/>
          </a:xfrm>
        </p:spPr>
        <p:txBody>
          <a:bodyPr/>
          <a:lstStyle/>
          <a:p>
            <a:pPr>
              <a:defRPr/>
            </a:pPr>
            <a:r>
              <a:rPr lang="en-US" sz="2000" dirty="0" smtClean="0"/>
              <a:t>Partnerships, roles &amp; responsibilities between NASA, other Space Agencies and </a:t>
            </a:r>
            <a:r>
              <a:rPr lang="en-US" sz="2000" dirty="0" err="1" smtClean="0"/>
              <a:t>ARISS</a:t>
            </a:r>
            <a:r>
              <a:rPr lang="en-US" sz="2000" dirty="0" smtClean="0"/>
              <a:t> International team members, including financial roles, have changed and continue to evolve</a:t>
            </a:r>
          </a:p>
          <a:p>
            <a:pPr>
              <a:defRPr/>
            </a:pPr>
            <a:r>
              <a:rPr lang="en-US" sz="2000" dirty="0" smtClean="0"/>
              <a:t>Long term strategic relationship established with NASA Space Communication and Navigation (</a:t>
            </a:r>
            <a:r>
              <a:rPr lang="en-US" sz="2000" dirty="0" err="1" smtClean="0"/>
              <a:t>SCaN</a:t>
            </a:r>
            <a:r>
              <a:rPr lang="en-US" sz="2000" dirty="0" smtClean="0"/>
              <a:t>)</a:t>
            </a:r>
          </a:p>
          <a:p>
            <a:pPr>
              <a:defRPr/>
            </a:pPr>
            <a:r>
              <a:rPr lang="en-US" sz="2000" dirty="0" err="1" smtClean="0"/>
              <a:t>CASIS</a:t>
            </a:r>
            <a:r>
              <a:rPr lang="en-US" sz="2000" dirty="0" smtClean="0"/>
              <a:t>  working with </a:t>
            </a:r>
            <a:r>
              <a:rPr lang="en-US" sz="2000" dirty="0" err="1" smtClean="0"/>
              <a:t>ARISS</a:t>
            </a:r>
            <a:r>
              <a:rPr lang="en-US" sz="2000" dirty="0" smtClean="0"/>
              <a:t> in pursuit of future corporate funding and in-kind support to </a:t>
            </a:r>
            <a:r>
              <a:rPr lang="en-US" sz="2000" dirty="0" err="1" smtClean="0"/>
              <a:t>ARISS</a:t>
            </a:r>
            <a:endParaRPr lang="en-US" sz="2000" dirty="0" smtClean="0"/>
          </a:p>
          <a:p>
            <a:pPr>
              <a:defRPr/>
            </a:pPr>
            <a:r>
              <a:rPr lang="en-US" sz="2000" dirty="0" smtClean="0"/>
              <a:t>Sustainability and </a:t>
            </a:r>
            <a:r>
              <a:rPr lang="en-US" sz="2000" dirty="0" smtClean="0"/>
              <a:t>Funding </a:t>
            </a:r>
            <a:r>
              <a:rPr lang="en-US" sz="2000" dirty="0" smtClean="0"/>
              <a:t>Committee recently commissioned by </a:t>
            </a:r>
            <a:r>
              <a:rPr lang="en-US" sz="2000" dirty="0" err="1" smtClean="0"/>
              <a:t>ARISS</a:t>
            </a:r>
            <a:r>
              <a:rPr lang="en-US" sz="2000" dirty="0" smtClean="0"/>
              <a:t>-International to develop and implement business development and fundraising strategies</a:t>
            </a:r>
          </a:p>
          <a:p>
            <a:pPr marL="231775" indent="-231775">
              <a:defRPr/>
            </a:pPr>
            <a:r>
              <a:rPr lang="en-US" sz="2000" dirty="0" err="1" smtClean="0"/>
              <a:t>ARISS</a:t>
            </a:r>
            <a:r>
              <a:rPr lang="en-US" sz="2000" dirty="0" smtClean="0"/>
              <a:t> continues its outstanding record of success and teamwork</a:t>
            </a:r>
          </a:p>
          <a:p>
            <a:pPr marL="631825" lvl="1" indent="-231775">
              <a:defRPr/>
            </a:pPr>
            <a:r>
              <a:rPr lang="en-US" sz="2000" dirty="0" smtClean="0"/>
              <a:t>Outstanding educational events, HAM TV Commissioning, </a:t>
            </a:r>
            <a:r>
              <a:rPr lang="en-US" sz="2000" dirty="0" err="1" smtClean="0"/>
              <a:t>SSTV</a:t>
            </a:r>
            <a:r>
              <a:rPr lang="en-US" sz="2000" dirty="0" smtClean="0"/>
              <a:t> initiatives and new capabilities</a:t>
            </a:r>
            <a:endParaRPr lang="en-US" sz="2000" dirty="0"/>
          </a:p>
          <a:p>
            <a:pPr marL="231775" indent="-231775">
              <a:defRPr/>
            </a:pPr>
            <a:r>
              <a:rPr lang="en-US" sz="2000" dirty="0" smtClean="0"/>
              <a:t>Our </a:t>
            </a:r>
            <a:r>
              <a:rPr lang="en-US" sz="2000" dirty="0"/>
              <a:t>exceptional educational outreach impact,  outstanding volunteer team and strong international partnerships </a:t>
            </a:r>
            <a:r>
              <a:rPr lang="en-US" sz="2000" dirty="0" smtClean="0"/>
              <a:t>are key to sustaining </a:t>
            </a:r>
            <a:r>
              <a:rPr lang="en-US" sz="2000" dirty="0" err="1" smtClean="0"/>
              <a:t>ARISS</a:t>
            </a:r>
            <a:endParaRPr lang="en-US" sz="2000" dirty="0"/>
          </a:p>
        </p:txBody>
      </p:sp>
    </p:spTree>
    <p:extLst>
      <p:ext uri="{BB962C8B-B14F-4D97-AF65-F5344CB8AC3E}">
        <p14:creationId xmlns:p14="http://schemas.microsoft.com/office/powerpoint/2010/main" val="18899988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Backup Charts</a:t>
            </a:r>
            <a:br>
              <a:rPr lang="en-US" b="1" dirty="0" smtClean="0"/>
            </a:br>
            <a:r>
              <a:rPr lang="en-US" sz="3600" b="1" dirty="0" smtClean="0"/>
              <a:t/>
            </a:r>
            <a:br>
              <a:rPr lang="en-US" sz="3600" b="1" dirty="0" smtClean="0"/>
            </a:br>
            <a:r>
              <a:rPr lang="en-US" sz="3600" i="1" dirty="0" smtClean="0"/>
              <a:t>Sample Slides for </a:t>
            </a:r>
            <a:r>
              <a:rPr lang="en-US" sz="3600" i="1" dirty="0" smtClean="0"/>
              <a:t>Networking </a:t>
            </a:r>
            <a:r>
              <a:rPr lang="en-US" sz="3600" i="1" dirty="0" smtClean="0"/>
              <a:t>Presentation Package</a:t>
            </a:r>
            <a:endParaRPr lang="en-US" sz="3600" i="1" dirty="0"/>
          </a:p>
        </p:txBody>
      </p:sp>
    </p:spTree>
    <p:extLst>
      <p:ext uri="{BB962C8B-B14F-4D97-AF65-F5344CB8AC3E}">
        <p14:creationId xmlns:p14="http://schemas.microsoft.com/office/powerpoint/2010/main" val="19466308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3600" b="1" dirty="0" smtClean="0"/>
              <a:t>2014 School Group </a:t>
            </a:r>
            <a:br>
              <a:rPr lang="en-US" sz="3600" b="1" dirty="0" smtClean="0"/>
            </a:br>
            <a:r>
              <a:rPr lang="en-US" sz="3600" b="1" dirty="0" smtClean="0"/>
              <a:t>Operations Highlights</a:t>
            </a:r>
            <a:endParaRPr lang="en-US" sz="3600" b="1" dirty="0"/>
          </a:p>
        </p:txBody>
      </p:sp>
      <p:sp>
        <p:nvSpPr>
          <p:cNvPr id="3" name="Content Placeholder 2"/>
          <p:cNvSpPr>
            <a:spLocks noGrp="1"/>
          </p:cNvSpPr>
          <p:nvPr>
            <p:ph idx="1"/>
          </p:nvPr>
        </p:nvSpPr>
        <p:spPr>
          <a:xfrm>
            <a:off x="457200" y="1417637"/>
            <a:ext cx="3657600" cy="4525963"/>
          </a:xfrm>
        </p:spPr>
        <p:txBody>
          <a:bodyPr/>
          <a:lstStyle/>
          <a:p>
            <a:r>
              <a:rPr lang="en-US" sz="2800" dirty="0"/>
              <a:t>In FY2014:</a:t>
            </a:r>
            <a:br>
              <a:rPr lang="en-US" sz="2800" dirty="0"/>
            </a:br>
            <a:r>
              <a:rPr lang="en-US" sz="2800" dirty="0"/>
              <a:t>− 72 contacts</a:t>
            </a:r>
            <a:br>
              <a:rPr lang="en-US" sz="2800" dirty="0"/>
            </a:br>
            <a:r>
              <a:rPr lang="en-US" sz="2800" dirty="0"/>
              <a:t>− 17 countries</a:t>
            </a:r>
          </a:p>
          <a:p>
            <a:endParaRPr lang="en-US" sz="2800" dirty="0"/>
          </a:p>
          <a:p>
            <a:r>
              <a:rPr lang="en-US" sz="2800" dirty="0"/>
              <a:t>Since December 2000:</a:t>
            </a:r>
            <a:br>
              <a:rPr lang="en-US" sz="2800" dirty="0"/>
            </a:br>
            <a:r>
              <a:rPr lang="en-US" sz="2800" dirty="0"/>
              <a:t>− 907 contacts </a:t>
            </a:r>
            <a:br>
              <a:rPr lang="en-US" sz="2800" dirty="0"/>
            </a:br>
            <a:r>
              <a:rPr lang="en-US" sz="2800" dirty="0"/>
              <a:t>− 928 organizations</a:t>
            </a:r>
            <a:br>
              <a:rPr lang="en-US" sz="2800" dirty="0"/>
            </a:br>
            <a:r>
              <a:rPr lang="en-US" sz="2800" dirty="0"/>
              <a:t>− 48 countries</a:t>
            </a:r>
          </a:p>
        </p:txBody>
      </p:sp>
      <p:sp>
        <p:nvSpPr>
          <p:cNvPr id="4" name="TextBox 3"/>
          <p:cNvSpPr txBox="1"/>
          <p:nvPr/>
        </p:nvSpPr>
        <p:spPr>
          <a:xfrm>
            <a:off x="5257800" y="5892225"/>
            <a:ext cx="3505199" cy="646331"/>
          </a:xfrm>
          <a:prstGeom prst="rect">
            <a:avLst/>
          </a:prstGeom>
          <a:noFill/>
        </p:spPr>
        <p:txBody>
          <a:bodyPr wrap="square" rtlCol="0">
            <a:spAutoFit/>
          </a:bodyPr>
          <a:lstStyle/>
          <a:p>
            <a:pPr algn="ctr"/>
            <a:r>
              <a:rPr lang="en-US" dirty="0">
                <a:solidFill>
                  <a:schemeClr val="bg1"/>
                </a:solidFill>
              </a:rPr>
              <a:t>Kevin Ford talks to students in Mt. </a:t>
            </a:r>
            <a:r>
              <a:rPr lang="en-US" dirty="0" err="1">
                <a:solidFill>
                  <a:schemeClr val="bg1"/>
                </a:solidFill>
              </a:rPr>
              <a:t>Ousley</a:t>
            </a:r>
            <a:r>
              <a:rPr lang="en-US" dirty="0">
                <a:solidFill>
                  <a:schemeClr val="bg1"/>
                </a:solidFill>
              </a:rPr>
              <a:t>, </a:t>
            </a:r>
            <a:r>
              <a:rPr lang="en-US" dirty="0" smtClean="0">
                <a:solidFill>
                  <a:schemeClr val="bg1"/>
                </a:solidFill>
              </a:rPr>
              <a:t>Australia</a:t>
            </a:r>
            <a:endParaRPr lang="en-US" dirty="0">
              <a:solidFill>
                <a:schemeClr val="bg1"/>
              </a:solidFill>
            </a:endParaRPr>
          </a:p>
        </p:txBody>
      </p:sp>
      <p:pic>
        <p:nvPicPr>
          <p:cNvPr id="2050" name="Picture 2" descr="C:\Users\owner\Pictures\ARISS\iss034e06723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35" t="22441" r="33239"/>
          <a:stretch/>
        </p:blipFill>
        <p:spPr bwMode="auto">
          <a:xfrm>
            <a:off x="4343400" y="1219201"/>
            <a:ext cx="4724400" cy="4546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28548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ARISS Contacts FY2014</a:t>
            </a:r>
            <a:endParaRPr lang="en-US" dirty="0"/>
          </a:p>
        </p:txBody>
      </p:sp>
      <p:pic>
        <p:nvPicPr>
          <p:cNvPr id="8" name="Content Placehold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57200" y="1859986"/>
            <a:ext cx="8229600" cy="4006391"/>
          </a:xfrm>
        </p:spPr>
      </p:pic>
      <p:sp>
        <p:nvSpPr>
          <p:cNvPr id="3" name="TextBox 2"/>
          <p:cNvSpPr txBox="1"/>
          <p:nvPr/>
        </p:nvSpPr>
        <p:spPr>
          <a:xfrm>
            <a:off x="3615150" y="6019800"/>
            <a:ext cx="2091150" cy="646331"/>
          </a:xfrm>
          <a:prstGeom prst="rect">
            <a:avLst/>
          </a:prstGeom>
          <a:noFill/>
        </p:spPr>
        <p:txBody>
          <a:bodyPr wrap="none" rtlCol="0">
            <a:spAutoFit/>
          </a:bodyPr>
          <a:lstStyle/>
          <a:p>
            <a:r>
              <a:rPr lang="en-US" dirty="0" err="1">
                <a:solidFill>
                  <a:schemeClr val="bg1"/>
                </a:solidFill>
              </a:rPr>
              <a:t>Telebridge</a:t>
            </a:r>
            <a:r>
              <a:rPr lang="en-US" dirty="0">
                <a:solidFill>
                  <a:schemeClr val="bg1"/>
                </a:solidFill>
              </a:rPr>
              <a:t> – Blue</a:t>
            </a:r>
          </a:p>
          <a:p>
            <a:r>
              <a:rPr lang="en-US" dirty="0">
                <a:solidFill>
                  <a:schemeClr val="bg1"/>
                </a:solidFill>
              </a:rPr>
              <a:t>Direct </a:t>
            </a:r>
            <a:r>
              <a:rPr lang="en-US" dirty="0" smtClean="0">
                <a:solidFill>
                  <a:schemeClr val="bg1"/>
                </a:solidFill>
              </a:rPr>
              <a:t>– Red</a:t>
            </a:r>
            <a:endParaRPr lang="en-US" dirty="0">
              <a:solidFill>
                <a:schemeClr val="bg1"/>
              </a:solidFill>
            </a:endParaRPr>
          </a:p>
        </p:txBody>
      </p:sp>
    </p:spTree>
    <p:extLst>
      <p:ext uri="{BB962C8B-B14F-4D97-AF65-F5344CB8AC3E}">
        <p14:creationId xmlns:p14="http://schemas.microsoft.com/office/powerpoint/2010/main" val="33954935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Contacts by Region</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93583928"/>
              </p:ext>
            </p:extLst>
          </p:nvPr>
        </p:nvGraphicFramePr>
        <p:xfrm>
          <a:off x="457200" y="1818105"/>
          <a:ext cx="8229600" cy="4308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8184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200" dirty="0" smtClean="0"/>
              <a:t>FY14 Completed Contacts</a:t>
            </a:r>
            <a:endParaRPr lang="en-US" sz="3200" dirty="0"/>
          </a:p>
        </p:txBody>
      </p:sp>
      <p:sp>
        <p:nvSpPr>
          <p:cNvPr id="2" name="Content Placeholder 1"/>
          <p:cNvSpPr>
            <a:spLocks noGrp="1"/>
          </p:cNvSpPr>
          <p:nvPr>
            <p:ph idx="1"/>
          </p:nvPr>
        </p:nvSpPr>
        <p:spPr/>
        <p:txBody>
          <a:bodyPr>
            <a:noAutofit/>
          </a:bodyPr>
          <a:lstStyle/>
          <a:p>
            <a:pPr marL="0" indent="0" fontAlgn="b">
              <a:buNone/>
            </a:pPr>
            <a:r>
              <a:rPr lang="en-US" sz="1100" b="1" u="sng" dirty="0"/>
              <a:t>October 2014</a:t>
            </a:r>
            <a:endParaRPr lang="en-US" sz="1100" u="sng" dirty="0"/>
          </a:p>
          <a:p>
            <a:pPr marL="0" indent="0" fontAlgn="b">
              <a:buNone/>
            </a:pPr>
            <a:r>
              <a:rPr lang="en-US" sz="1100" dirty="0"/>
              <a:t>Pilton Bluecoat </a:t>
            </a:r>
            <a:r>
              <a:rPr lang="en-US" sz="1100" dirty="0" smtClean="0"/>
              <a:t>School	</a:t>
            </a:r>
            <a:r>
              <a:rPr lang="en-US" sz="1100" dirty="0"/>
              <a:t>	</a:t>
            </a:r>
            <a:r>
              <a:rPr lang="en-US" sz="1100" dirty="0" smtClean="0"/>
              <a:t>	</a:t>
            </a:r>
            <a:r>
              <a:rPr lang="en-US" sz="1100" dirty="0" err="1" smtClean="0"/>
              <a:t>Barnstaple</a:t>
            </a:r>
            <a:r>
              <a:rPr lang="en-US" sz="1100" dirty="0"/>
              <a:t>, United </a:t>
            </a:r>
            <a:r>
              <a:rPr lang="en-US" sz="1100" dirty="0" smtClean="0"/>
              <a:t>Kingdom			telebridge</a:t>
            </a:r>
            <a:endParaRPr lang="en-US" sz="1100" dirty="0"/>
          </a:p>
          <a:p>
            <a:pPr marL="0" indent="0" fontAlgn="b">
              <a:buNone/>
            </a:pPr>
            <a:r>
              <a:rPr lang="en-US" sz="1100" dirty="0" smtClean="0"/>
              <a:t>&amp; </a:t>
            </a:r>
            <a:r>
              <a:rPr lang="en-US" sz="1100" dirty="0"/>
              <a:t>Winter Gardens Primary </a:t>
            </a:r>
            <a:r>
              <a:rPr lang="en-US" sz="1100" dirty="0" smtClean="0"/>
              <a:t>School		</a:t>
            </a:r>
            <a:r>
              <a:rPr lang="en-US" sz="1100" dirty="0" err="1" smtClean="0"/>
              <a:t>Canvey</a:t>
            </a:r>
            <a:r>
              <a:rPr lang="en-US" sz="1100" dirty="0" smtClean="0"/>
              <a:t> </a:t>
            </a:r>
            <a:r>
              <a:rPr lang="en-US" sz="1100" dirty="0"/>
              <a:t>Island, </a:t>
            </a:r>
            <a:r>
              <a:rPr lang="en-US" sz="1100" dirty="0" smtClean="0"/>
              <a:t>United Kingdom		</a:t>
            </a:r>
            <a:r>
              <a:rPr lang="en-US" sz="1100" dirty="0" err="1" smtClean="0"/>
              <a:t>telebridge</a:t>
            </a:r>
            <a:endParaRPr lang="en-US" sz="1100" dirty="0"/>
          </a:p>
          <a:p>
            <a:pPr marL="0" indent="0" fontAlgn="b">
              <a:buNone/>
            </a:pPr>
            <a:r>
              <a:rPr lang="en-US" sz="1100" dirty="0"/>
              <a:t>Team Sky and Rocket (NPO </a:t>
            </a:r>
            <a:r>
              <a:rPr lang="en-US" sz="1100" dirty="0" err="1"/>
              <a:t>Sora</a:t>
            </a:r>
            <a:r>
              <a:rPr lang="en-US" sz="1100" dirty="0"/>
              <a:t>-To-Rocket-Dan</a:t>
            </a:r>
            <a:r>
              <a:rPr lang="en-US" sz="1100" dirty="0" smtClean="0"/>
              <a:t>)	</a:t>
            </a:r>
            <a:r>
              <a:rPr lang="en-US" sz="1100" dirty="0" err="1" smtClean="0"/>
              <a:t>Kariya</a:t>
            </a:r>
            <a:r>
              <a:rPr lang="en-US" sz="1100" dirty="0"/>
              <a:t>, Aichi, </a:t>
            </a:r>
            <a:r>
              <a:rPr lang="en-US" sz="1100" dirty="0" smtClean="0"/>
              <a:t>Japan			direct</a:t>
            </a:r>
            <a:endParaRPr lang="en-US" sz="1100" dirty="0"/>
          </a:p>
          <a:p>
            <a:pPr marL="0" indent="0" fontAlgn="b">
              <a:buNone/>
            </a:pPr>
            <a:r>
              <a:rPr lang="en-US" sz="1100" dirty="0"/>
              <a:t>Indiana Area School </a:t>
            </a:r>
            <a:r>
              <a:rPr lang="en-US" sz="1100" dirty="0" smtClean="0"/>
              <a:t>District			Indiana</a:t>
            </a:r>
            <a:r>
              <a:rPr lang="en-US" sz="1100" dirty="0"/>
              <a:t>, </a:t>
            </a:r>
            <a:r>
              <a:rPr lang="en-US" sz="1100" dirty="0" smtClean="0"/>
              <a:t>Pennsylvania, USA			telebridge</a:t>
            </a:r>
            <a:endParaRPr lang="en-US" sz="1100" dirty="0"/>
          </a:p>
          <a:p>
            <a:pPr marL="0" indent="0" fontAlgn="b">
              <a:buNone/>
            </a:pPr>
            <a:r>
              <a:rPr lang="en-US" sz="1100" dirty="0"/>
              <a:t>The Explorers </a:t>
            </a:r>
            <a:r>
              <a:rPr lang="en-US" sz="1100" dirty="0" smtClean="0"/>
              <a:t>Club			New </a:t>
            </a:r>
            <a:r>
              <a:rPr lang="en-US" sz="1100" dirty="0"/>
              <a:t>York City, </a:t>
            </a:r>
            <a:r>
              <a:rPr lang="en-US" sz="1100" dirty="0" smtClean="0"/>
              <a:t>New York, USA		telebridge</a:t>
            </a:r>
            <a:endParaRPr lang="en-US" sz="1100" dirty="0"/>
          </a:p>
          <a:p>
            <a:pPr marL="0" indent="0" fontAlgn="b">
              <a:buNone/>
            </a:pPr>
            <a:r>
              <a:rPr lang="en-US" sz="1100" dirty="0" err="1"/>
              <a:t>Bisei</a:t>
            </a:r>
            <a:r>
              <a:rPr lang="en-US" sz="1100" dirty="0"/>
              <a:t> Elementary </a:t>
            </a:r>
            <a:r>
              <a:rPr lang="en-US" sz="1100" dirty="0" smtClean="0"/>
              <a:t>School			</a:t>
            </a:r>
            <a:r>
              <a:rPr lang="en-US" sz="1100" dirty="0" err="1" smtClean="0"/>
              <a:t>Ibara</a:t>
            </a:r>
            <a:r>
              <a:rPr lang="en-US" sz="1100" dirty="0"/>
              <a:t>, </a:t>
            </a:r>
            <a:r>
              <a:rPr lang="en-US" sz="1100" dirty="0" smtClean="0"/>
              <a:t>Japan				direct</a:t>
            </a:r>
          </a:p>
          <a:p>
            <a:pPr marL="0" indent="0" fontAlgn="b">
              <a:buNone/>
            </a:pPr>
            <a:endParaRPr lang="en-US" sz="1100" dirty="0"/>
          </a:p>
          <a:p>
            <a:pPr marL="0" indent="0" fontAlgn="b">
              <a:buNone/>
            </a:pPr>
            <a:r>
              <a:rPr lang="en-US" sz="1100" b="1" u="sng" dirty="0"/>
              <a:t>November 2014</a:t>
            </a:r>
            <a:endParaRPr lang="en-US" sz="1100" u="sng" dirty="0"/>
          </a:p>
          <a:p>
            <a:pPr marL="0" indent="0" fontAlgn="b">
              <a:buNone/>
            </a:pPr>
            <a:r>
              <a:rPr lang="en-US" sz="1100" dirty="0"/>
              <a:t>SK Putrajaya </a:t>
            </a:r>
            <a:r>
              <a:rPr lang="en-US" sz="1100" dirty="0" err="1"/>
              <a:t>Presint</a:t>
            </a:r>
            <a:r>
              <a:rPr lang="en-US" sz="1100" dirty="0"/>
              <a:t> </a:t>
            </a:r>
            <a:r>
              <a:rPr lang="en-US" sz="1100" dirty="0" smtClean="0"/>
              <a:t>9			Putrajaya</a:t>
            </a:r>
            <a:r>
              <a:rPr lang="en-US" sz="1100" dirty="0"/>
              <a:t>, </a:t>
            </a:r>
            <a:r>
              <a:rPr lang="en-US" sz="1100" dirty="0" smtClean="0"/>
              <a:t>Malaysia			direct</a:t>
            </a:r>
            <a:endParaRPr lang="en-US" sz="1100" dirty="0"/>
          </a:p>
          <a:p>
            <a:pPr marL="0" indent="0" fontAlgn="b">
              <a:buNone/>
            </a:pPr>
            <a:r>
              <a:rPr lang="en-US" sz="1100" dirty="0"/>
              <a:t>Baltic State Technical University “</a:t>
            </a:r>
            <a:r>
              <a:rPr lang="en-US" sz="1100" dirty="0" err="1"/>
              <a:t>Voenmekh</a:t>
            </a:r>
            <a:r>
              <a:rPr lang="en-US" sz="1100" dirty="0"/>
              <a:t>” (BGTU</a:t>
            </a:r>
            <a:r>
              <a:rPr lang="en-US" sz="1100" dirty="0" smtClean="0"/>
              <a:t>)	Saint-Petersburg</a:t>
            </a:r>
            <a:r>
              <a:rPr lang="en-US" sz="1100" dirty="0"/>
              <a:t>, </a:t>
            </a:r>
            <a:r>
              <a:rPr lang="en-US" sz="1100" dirty="0" smtClean="0"/>
              <a:t>Russia			direct</a:t>
            </a:r>
            <a:endParaRPr lang="en-US" sz="1100" dirty="0"/>
          </a:p>
          <a:p>
            <a:pPr marL="0" indent="0" fontAlgn="b">
              <a:buNone/>
            </a:pPr>
            <a:r>
              <a:rPr lang="en-US" sz="1100" dirty="0"/>
              <a:t>Gulf English </a:t>
            </a:r>
            <a:r>
              <a:rPr lang="en-US" sz="1100" dirty="0" smtClean="0"/>
              <a:t>School			Kuwait </a:t>
            </a:r>
            <a:r>
              <a:rPr lang="en-US" sz="1100" dirty="0"/>
              <a:t>City, </a:t>
            </a:r>
            <a:r>
              <a:rPr lang="en-US" sz="1100" dirty="0" smtClean="0"/>
              <a:t>Kuwait			telebridge</a:t>
            </a:r>
            <a:endParaRPr lang="en-US" sz="1100" dirty="0"/>
          </a:p>
          <a:p>
            <a:pPr marL="0" indent="0" fontAlgn="b">
              <a:buNone/>
            </a:pPr>
            <a:r>
              <a:rPr lang="en-US" sz="1100" dirty="0" smtClean="0"/>
              <a:t>&amp; </a:t>
            </a:r>
            <a:r>
              <a:rPr lang="en-US" sz="1100" dirty="0"/>
              <a:t>Language High School “Geo </a:t>
            </a:r>
            <a:r>
              <a:rPr lang="en-US" sz="1100" dirty="0" err="1"/>
              <a:t>Milev</a:t>
            </a:r>
            <a:r>
              <a:rPr lang="en-US" sz="1100" dirty="0" smtClean="0"/>
              <a:t>”		Dobrich</a:t>
            </a:r>
            <a:r>
              <a:rPr lang="en-US" sz="1100" dirty="0"/>
              <a:t>, </a:t>
            </a:r>
            <a:r>
              <a:rPr lang="en-US" sz="1100" dirty="0" smtClean="0"/>
              <a:t>Bulgaria			</a:t>
            </a:r>
            <a:r>
              <a:rPr lang="en-US" sz="1100" dirty="0" err="1" smtClean="0"/>
              <a:t>telebridge</a:t>
            </a:r>
            <a:endParaRPr lang="en-US" sz="1100" dirty="0"/>
          </a:p>
          <a:p>
            <a:pPr marL="0" indent="0">
              <a:buNone/>
            </a:pPr>
            <a:r>
              <a:rPr lang="en-US" sz="1100" dirty="0" smtClean="0"/>
              <a:t>DLR School Lab TU			Dresden, Germany			direct</a:t>
            </a:r>
          </a:p>
          <a:p>
            <a:pPr marL="0" indent="0">
              <a:buNone/>
            </a:pPr>
            <a:r>
              <a:rPr lang="en-US" sz="1100" dirty="0" smtClean="0"/>
              <a:t>&amp; </a:t>
            </a:r>
            <a:r>
              <a:rPr lang="en-US" sz="1100" dirty="0" err="1" smtClean="0"/>
              <a:t>Woehlerschule</a:t>
            </a:r>
            <a:r>
              <a:rPr lang="en-US" sz="1100" dirty="0" smtClean="0"/>
              <a:t>			Frankfurt, Germany			direct</a:t>
            </a:r>
          </a:p>
          <a:p>
            <a:pPr marL="0" indent="0">
              <a:buNone/>
            </a:pPr>
            <a:r>
              <a:rPr lang="en-US" sz="1100" dirty="0" err="1" smtClean="0"/>
              <a:t>Airdrie</a:t>
            </a:r>
            <a:r>
              <a:rPr lang="en-US" sz="1100" dirty="0" smtClean="0"/>
              <a:t> Space Science Club			</a:t>
            </a:r>
            <a:r>
              <a:rPr lang="en-US" sz="1100" dirty="0" err="1" smtClean="0"/>
              <a:t>Airdrie</a:t>
            </a:r>
            <a:r>
              <a:rPr lang="en-US" sz="1100" dirty="0" smtClean="0"/>
              <a:t>, Alberta, Canada			direct</a:t>
            </a:r>
          </a:p>
          <a:p>
            <a:pPr marL="0" indent="0">
              <a:buNone/>
            </a:pPr>
            <a:r>
              <a:rPr lang="en-US" sz="1100" dirty="0" err="1" smtClean="0"/>
              <a:t>Lycée</a:t>
            </a:r>
            <a:r>
              <a:rPr lang="en-US" sz="1100" dirty="0" smtClean="0"/>
              <a:t> </a:t>
            </a:r>
            <a:r>
              <a:rPr lang="en-US" sz="1100" dirty="0" err="1" smtClean="0"/>
              <a:t>europ</a:t>
            </a:r>
            <a:r>
              <a:rPr lang="en-US" sz="1100" dirty="0" err="1"/>
              <a:t>é</a:t>
            </a:r>
            <a:r>
              <a:rPr lang="en-US" sz="1100" dirty="0" err="1" smtClean="0"/>
              <a:t>en</a:t>
            </a:r>
            <a:r>
              <a:rPr lang="en-US" sz="1100" dirty="0" smtClean="0"/>
              <a:t> Charles de Gaulle		Dijon, France				telebridge</a:t>
            </a:r>
          </a:p>
          <a:p>
            <a:pPr marL="0" indent="0">
              <a:buNone/>
            </a:pPr>
            <a:endParaRPr lang="en-US" sz="1100" dirty="0" smtClean="0"/>
          </a:p>
          <a:p>
            <a:pPr marL="0" indent="0" fontAlgn="b">
              <a:buNone/>
            </a:pPr>
            <a:r>
              <a:rPr lang="en-US" sz="1100" b="1" u="sng" dirty="0" smtClean="0"/>
              <a:t>December 2014</a:t>
            </a:r>
          </a:p>
          <a:p>
            <a:pPr marL="0" indent="0">
              <a:buNone/>
            </a:pPr>
            <a:r>
              <a:rPr lang="it-IT" sz="1100" dirty="0" smtClean="0"/>
              <a:t>Istituto Tecnico Statale Economico e Tecnologico </a:t>
            </a:r>
          </a:p>
          <a:p>
            <a:pPr marL="0" indent="0">
              <a:buNone/>
            </a:pPr>
            <a:r>
              <a:rPr lang="it-IT" sz="1100" dirty="0" smtClean="0"/>
              <a:t>“Elena di Savoia” – “Piero Calamandrei”, 		Bari, Italy 				direct</a:t>
            </a:r>
          </a:p>
          <a:p>
            <a:pPr marL="0" indent="0">
              <a:buNone/>
            </a:pPr>
            <a:r>
              <a:rPr lang="it-IT" sz="1100" dirty="0" smtClean="0"/>
              <a:t>State Technical Institute of Technology Alessandro Volta	Bitonto, Italy				direct</a:t>
            </a:r>
          </a:p>
          <a:p>
            <a:pPr marL="0" indent="0">
              <a:buNone/>
            </a:pPr>
            <a:r>
              <a:rPr lang="en-US" sz="1100" dirty="0"/>
              <a:t>About Gagarin from Space: Amateur Session of </a:t>
            </a:r>
            <a:r>
              <a:rPr lang="en-US" sz="1100" dirty="0" smtClean="0"/>
              <a:t>The	</a:t>
            </a:r>
          </a:p>
          <a:p>
            <a:pPr marL="0" indent="0">
              <a:buNone/>
            </a:pPr>
            <a:r>
              <a:rPr lang="en-US" sz="1100" dirty="0" smtClean="0"/>
              <a:t>Parties </a:t>
            </a:r>
            <a:r>
              <a:rPr lang="en-US" sz="1100" dirty="0"/>
              <a:t>Centre Extracurricular </a:t>
            </a:r>
            <a:r>
              <a:rPr lang="en-US" sz="1100" dirty="0" smtClean="0"/>
              <a:t>Activities</a:t>
            </a:r>
            <a:r>
              <a:rPr lang="en-US" sz="1100" b="1" dirty="0" smtClean="0"/>
              <a:t>		</a:t>
            </a:r>
            <a:r>
              <a:rPr lang="en-US" sz="1100" dirty="0" smtClean="0"/>
              <a:t>Chelyabinsk, Russia			direct</a:t>
            </a:r>
            <a:endParaRPr lang="en-US" sz="1100" dirty="0"/>
          </a:p>
        </p:txBody>
      </p:sp>
    </p:spTree>
    <p:extLst>
      <p:ext uri="{BB962C8B-B14F-4D97-AF65-F5344CB8AC3E}">
        <p14:creationId xmlns:p14="http://schemas.microsoft.com/office/powerpoint/2010/main" val="41577033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639762"/>
          </a:xfrm>
        </p:spPr>
        <p:txBody>
          <a:bodyPr/>
          <a:lstStyle/>
          <a:p>
            <a:r>
              <a:rPr lang="en-US" sz="3200" dirty="0" smtClean="0"/>
              <a:t>Completed US Contacts in 2014</a:t>
            </a:r>
            <a:endParaRPr lang="en-US" sz="3200" dirty="0"/>
          </a:p>
        </p:txBody>
      </p:sp>
      <p:graphicFrame>
        <p:nvGraphicFramePr>
          <p:cNvPr id="7" name="Content Placeholder 11"/>
          <p:cNvGraphicFramePr>
            <a:graphicFrameLocks/>
          </p:cNvGraphicFramePr>
          <p:nvPr>
            <p:extLst>
              <p:ext uri="{D42A27DB-BD31-4B8C-83A1-F6EECF244321}">
                <p14:modId xmlns:p14="http://schemas.microsoft.com/office/powerpoint/2010/main" val="689585859"/>
              </p:ext>
            </p:extLst>
          </p:nvPr>
        </p:nvGraphicFramePr>
        <p:xfrm>
          <a:off x="381000" y="1066800"/>
          <a:ext cx="8458200" cy="5410196"/>
        </p:xfrm>
        <a:graphic>
          <a:graphicData uri="http://schemas.openxmlformats.org/drawingml/2006/table">
            <a:tbl>
              <a:tblPr firstRow="1" bandRow="1">
                <a:tableStyleId>{5C22544A-7EE6-4342-B048-85BDC9FD1C3A}</a:tableStyleId>
              </a:tblPr>
              <a:tblGrid>
                <a:gridCol w="861483"/>
                <a:gridCol w="548217"/>
                <a:gridCol w="3367616"/>
                <a:gridCol w="1174750"/>
                <a:gridCol w="391583"/>
                <a:gridCol w="1325787"/>
                <a:gridCol w="788764"/>
              </a:tblGrid>
              <a:tr h="177597">
                <a:tc>
                  <a:txBody>
                    <a:bodyPr/>
                    <a:lstStyle/>
                    <a:p>
                      <a:pPr algn="l" fontAlgn="b"/>
                      <a:r>
                        <a:rPr lang="en-US" sz="1100" b="1" i="0" u="none" strike="noStrike" dirty="0" smtClean="0">
                          <a:solidFill>
                            <a:srgbClr val="000000"/>
                          </a:solidFill>
                          <a:latin typeface="+mn-lt"/>
                        </a:rPr>
                        <a:t>Date</a:t>
                      </a:r>
                      <a:endParaRPr lang="en-US" sz="1100" b="1" i="0" u="none" strike="noStrike" dirty="0">
                        <a:solidFill>
                          <a:srgbClr val="000000"/>
                        </a:solidFill>
                        <a:latin typeface="+mn-lt"/>
                      </a:endParaRPr>
                    </a:p>
                  </a:txBody>
                  <a:tcPr marL="0" marR="0" marT="0" marB="0" anchor="b"/>
                </a:tc>
                <a:tc>
                  <a:txBody>
                    <a:bodyPr/>
                    <a:lstStyle/>
                    <a:p>
                      <a:r>
                        <a:rPr lang="en-US" sz="1100" dirty="0" smtClean="0">
                          <a:solidFill>
                            <a:srgbClr val="000000"/>
                          </a:solidFill>
                          <a:latin typeface="+mn-lt"/>
                        </a:rPr>
                        <a:t>Type</a:t>
                      </a:r>
                      <a:endParaRPr lang="en-US" sz="1100" dirty="0">
                        <a:solidFill>
                          <a:srgbClr val="000000"/>
                        </a:solidFill>
                        <a:latin typeface="+mn-lt"/>
                      </a:endParaRPr>
                    </a:p>
                  </a:txBody>
                  <a:tcPr marL="0" marR="0" marT="0" marB="0" anchor="b"/>
                </a:tc>
                <a:tc>
                  <a:txBody>
                    <a:bodyPr/>
                    <a:lstStyle/>
                    <a:p>
                      <a:r>
                        <a:rPr lang="en-US" sz="1100" dirty="0" smtClean="0">
                          <a:solidFill>
                            <a:srgbClr val="000000"/>
                          </a:solidFill>
                          <a:latin typeface="+mn-lt"/>
                        </a:rPr>
                        <a:t>Organization</a:t>
                      </a:r>
                      <a:endParaRPr lang="en-US" sz="1100" dirty="0">
                        <a:solidFill>
                          <a:srgbClr val="000000"/>
                        </a:solidFill>
                        <a:latin typeface="+mn-lt"/>
                      </a:endParaRPr>
                    </a:p>
                  </a:txBody>
                  <a:tcPr marL="0" marR="0" marT="0" marB="0" anchor="b"/>
                </a:tc>
                <a:tc>
                  <a:txBody>
                    <a:bodyPr/>
                    <a:lstStyle/>
                    <a:p>
                      <a:pPr algn="l" fontAlgn="b"/>
                      <a:r>
                        <a:rPr lang="en-US" sz="1100" b="1" i="0" u="none" strike="noStrike" dirty="0" smtClean="0">
                          <a:solidFill>
                            <a:srgbClr val="000000"/>
                          </a:solidFill>
                          <a:latin typeface="+mn-lt"/>
                        </a:rPr>
                        <a:t>City</a:t>
                      </a:r>
                      <a:endParaRPr lang="en-US" sz="1100" b="1" i="0" u="none" strike="noStrike" dirty="0">
                        <a:solidFill>
                          <a:srgbClr val="000000"/>
                        </a:solidFill>
                        <a:latin typeface="+mn-lt"/>
                      </a:endParaRPr>
                    </a:p>
                  </a:txBody>
                  <a:tcPr marL="0" marR="0" marT="0" marB="0" anchor="b"/>
                </a:tc>
                <a:tc>
                  <a:txBody>
                    <a:bodyPr/>
                    <a:lstStyle/>
                    <a:p>
                      <a:pPr algn="l" fontAlgn="b"/>
                      <a:r>
                        <a:rPr lang="en-US" sz="1100" b="1" i="0" u="none" strike="noStrike" dirty="0" smtClean="0">
                          <a:solidFill>
                            <a:srgbClr val="000000"/>
                          </a:solidFill>
                          <a:latin typeface="+mn-lt"/>
                        </a:rPr>
                        <a:t>State</a:t>
                      </a:r>
                      <a:endParaRPr lang="en-US" sz="1100" b="1" i="0" u="none" strike="noStrike" dirty="0">
                        <a:solidFill>
                          <a:srgbClr val="000000"/>
                        </a:solidFill>
                        <a:latin typeface="+mn-lt"/>
                      </a:endParaRPr>
                    </a:p>
                  </a:txBody>
                  <a:tcPr marL="0" marR="0" marT="0" marB="0" anchor="b"/>
                </a:tc>
                <a:tc>
                  <a:txBody>
                    <a:bodyPr/>
                    <a:lstStyle/>
                    <a:p>
                      <a:pPr algn="l" fontAlgn="b"/>
                      <a:r>
                        <a:rPr lang="en-US" sz="1100" b="1" i="0" u="none" strike="noStrike" dirty="0" smtClean="0">
                          <a:solidFill>
                            <a:srgbClr val="000000"/>
                          </a:solidFill>
                          <a:latin typeface="+mn-lt"/>
                        </a:rPr>
                        <a:t>Mentor</a:t>
                      </a:r>
                      <a:endParaRPr lang="en-US" sz="1100" b="1" i="0" u="none" strike="noStrike" dirty="0">
                        <a:solidFill>
                          <a:srgbClr val="000000"/>
                        </a:solidFill>
                        <a:latin typeface="+mn-lt"/>
                      </a:endParaRPr>
                    </a:p>
                  </a:txBody>
                  <a:tcPr marL="0" marR="0" marT="0" marB="0" anchor="b"/>
                </a:tc>
                <a:tc>
                  <a:txBody>
                    <a:bodyPr/>
                    <a:lstStyle/>
                    <a:p>
                      <a:pPr algn="l" fontAlgn="b"/>
                      <a:r>
                        <a:rPr lang="en-US" sz="1100" b="1" i="0" u="none" strike="noStrike" dirty="0" err="1" smtClean="0">
                          <a:solidFill>
                            <a:srgbClr val="000000"/>
                          </a:solidFill>
                          <a:latin typeface="+mn-lt"/>
                        </a:rPr>
                        <a:t>Callsign</a:t>
                      </a:r>
                      <a:endParaRPr lang="en-US" sz="1100" b="1" i="0" u="none" strike="noStrike" dirty="0">
                        <a:solidFill>
                          <a:srgbClr val="000000"/>
                        </a:solidFill>
                        <a:latin typeface="+mn-lt"/>
                      </a:endParaRPr>
                    </a:p>
                  </a:txBody>
                  <a:tcPr marL="0" marR="0" marT="0" marB="0" anchor="b"/>
                </a:tc>
              </a:tr>
              <a:tr h="226032">
                <a:tc gridSpan="7">
                  <a:txBody>
                    <a:bodyPr/>
                    <a:lstStyle/>
                    <a:p>
                      <a:pPr algn="l" fontAlgn="b"/>
                      <a:r>
                        <a:rPr lang="en-US" sz="1100" b="1" i="0" u="none" strike="noStrike" dirty="0">
                          <a:solidFill>
                            <a:srgbClr val="000000"/>
                          </a:solidFill>
                          <a:latin typeface="Calibri"/>
                        </a:rPr>
                        <a:t>1st </a:t>
                      </a:r>
                      <a:r>
                        <a:rPr lang="en-US" sz="1100" b="1" i="0" u="none" strike="noStrike" dirty="0" smtClean="0">
                          <a:solidFill>
                            <a:srgbClr val="000000"/>
                          </a:solidFill>
                          <a:latin typeface="Calibri"/>
                        </a:rPr>
                        <a:t>Quarter</a:t>
                      </a:r>
                      <a:endParaRPr lang="en-US" sz="1100" b="1" i="0" u="none" strike="noStrike" dirty="0">
                        <a:solidFill>
                          <a:srgbClr val="000000"/>
                        </a:solidFill>
                        <a:latin typeface="Calibri"/>
                      </a:endParaRPr>
                    </a:p>
                  </a:txBody>
                  <a:tcPr marL="0" marR="0" marT="0" marB="0" anchor="b"/>
                </a:tc>
                <a:tc hMerge="1">
                  <a:txBody>
                    <a:bodyPr/>
                    <a:lstStyle/>
                    <a:p>
                      <a:endParaRPr lang="en-US"/>
                    </a:p>
                  </a:txBody>
                  <a:tcPr/>
                </a:tc>
                <a:tc hMerge="1">
                  <a:txBody>
                    <a:bodyPr/>
                    <a:lstStyle/>
                    <a:p>
                      <a:pPr algn="l" fontAlgn="b"/>
                      <a:endParaRPr lang="en-US" sz="1100" b="0" i="0" u="none" strike="noStrike" dirty="0">
                        <a:solidFill>
                          <a:srgbClr val="000000"/>
                        </a:solidFill>
                        <a:latin typeface="Calibri"/>
                      </a:endParaRPr>
                    </a:p>
                  </a:txBody>
                  <a:tcPr marL="0" marR="0" marT="0" marB="0" anchor="b"/>
                </a:tc>
                <a:tc hMerge="1">
                  <a:txBody>
                    <a:bodyPr/>
                    <a:lstStyle/>
                    <a:p>
                      <a:pPr algn="l" fontAlgn="b"/>
                      <a:endParaRPr lang="en-US" sz="1100" b="0" i="0" u="none" strike="noStrike" dirty="0">
                        <a:solidFill>
                          <a:srgbClr val="000000"/>
                        </a:solidFill>
                        <a:latin typeface="Calibri"/>
                      </a:endParaRPr>
                    </a:p>
                  </a:txBody>
                  <a:tcPr marL="0" marR="0" marT="0" marB="0" anchor="b"/>
                </a:tc>
                <a:tc hMerge="1">
                  <a:txBody>
                    <a:bodyPr/>
                    <a:lstStyle/>
                    <a:p>
                      <a:pPr algn="l" fontAlgn="b"/>
                      <a:endParaRPr lang="en-US" sz="1100" b="0" i="0" u="none" strike="noStrike" dirty="0">
                        <a:solidFill>
                          <a:srgbClr val="000000"/>
                        </a:solidFill>
                        <a:latin typeface="Calibri"/>
                      </a:endParaRPr>
                    </a:p>
                  </a:txBody>
                  <a:tcPr marL="0" marR="0" marT="0" marB="0" anchor="b"/>
                </a:tc>
                <a:tc hMerge="1">
                  <a:txBody>
                    <a:bodyPr/>
                    <a:lstStyle/>
                    <a:p>
                      <a:pPr algn="l" fontAlgn="b"/>
                      <a:endParaRPr lang="en-US" sz="1100" b="0" i="0" u="none" strike="noStrike" dirty="0">
                        <a:solidFill>
                          <a:srgbClr val="000000"/>
                        </a:solidFill>
                        <a:latin typeface="Calibri"/>
                      </a:endParaRPr>
                    </a:p>
                  </a:txBody>
                  <a:tcPr marL="0" marR="0" marT="0" marB="0" anchor="b"/>
                </a:tc>
                <a:tc hMerge="1">
                  <a:txBody>
                    <a:bodyPr/>
                    <a:lstStyle/>
                    <a:p>
                      <a:pPr algn="l" fontAlgn="b"/>
                      <a:endParaRPr lang="en-US" sz="1100" b="0" i="0" u="none" strike="noStrike" dirty="0">
                        <a:solidFill>
                          <a:srgbClr val="000000"/>
                        </a:solidFill>
                        <a:latin typeface="Calibri"/>
                      </a:endParaRPr>
                    </a:p>
                  </a:txBody>
                  <a:tcPr marL="0" marR="0" marT="0" marB="0" anchor="b"/>
                </a:tc>
              </a:tr>
              <a:tr h="234948">
                <a:tc>
                  <a:txBody>
                    <a:bodyPr/>
                    <a:lstStyle/>
                    <a:p>
                      <a:pPr algn="l" fontAlgn="b"/>
                      <a:r>
                        <a:rPr lang="en-US" sz="1100" b="0" i="0" u="none" strike="noStrike" dirty="0" smtClean="0">
                          <a:solidFill>
                            <a:srgbClr val="000000"/>
                          </a:solidFill>
                          <a:latin typeface="Calibri"/>
                        </a:rPr>
                        <a:t>Jan 8</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a:solidFill>
                            <a:srgbClr val="000000"/>
                          </a:solidFill>
                          <a:latin typeface="Calibri"/>
                        </a:rPr>
                        <a:t>direct</a:t>
                      </a:r>
                    </a:p>
                  </a:txBody>
                  <a:tcPr marL="0" marR="0" marT="0" marB="0" anchor="b"/>
                </a:tc>
                <a:tc>
                  <a:txBody>
                    <a:bodyPr/>
                    <a:lstStyle/>
                    <a:p>
                      <a:pPr algn="l" fontAlgn="b"/>
                      <a:r>
                        <a:rPr lang="en-US" sz="1100" b="0" i="0" u="none" strike="noStrike" dirty="0">
                          <a:solidFill>
                            <a:srgbClr val="000000"/>
                          </a:solidFill>
                          <a:latin typeface="Calibri"/>
                        </a:rPr>
                        <a:t>Berkeley Middle School</a:t>
                      </a:r>
                    </a:p>
                  </a:txBody>
                  <a:tcPr marL="0" marR="0" marT="0" marB="0" anchor="b"/>
                </a:tc>
                <a:tc>
                  <a:txBody>
                    <a:bodyPr/>
                    <a:lstStyle/>
                    <a:p>
                      <a:pPr algn="l" fontAlgn="b"/>
                      <a:r>
                        <a:rPr lang="en-US" sz="1100" b="0" i="0" u="none" strike="noStrike" dirty="0">
                          <a:solidFill>
                            <a:srgbClr val="000000"/>
                          </a:solidFill>
                          <a:latin typeface="Calibri"/>
                        </a:rPr>
                        <a:t>Williamsburg</a:t>
                      </a:r>
                    </a:p>
                  </a:txBody>
                  <a:tcPr marL="0" marR="0" marT="0" marB="0" anchor="b"/>
                </a:tc>
                <a:tc>
                  <a:txBody>
                    <a:bodyPr/>
                    <a:lstStyle/>
                    <a:p>
                      <a:pPr algn="l" fontAlgn="b"/>
                      <a:r>
                        <a:rPr lang="en-US" sz="1100" b="0" i="0" u="none" strike="noStrike">
                          <a:solidFill>
                            <a:srgbClr val="000000"/>
                          </a:solidFill>
                          <a:latin typeface="Calibri"/>
                        </a:rPr>
                        <a:t>VA</a:t>
                      </a:r>
                    </a:p>
                  </a:txBody>
                  <a:tcPr marL="0" marR="0" marT="0" marB="0" anchor="b"/>
                </a:tc>
                <a:tc>
                  <a:txBody>
                    <a:bodyPr/>
                    <a:lstStyle/>
                    <a:p>
                      <a:pPr algn="l" fontAlgn="b"/>
                      <a:r>
                        <a:rPr lang="en-US" sz="1100" b="0" i="0" u="none" strike="noStrike">
                          <a:solidFill>
                            <a:srgbClr val="000000"/>
                          </a:solidFill>
                          <a:latin typeface="Calibri"/>
                        </a:rPr>
                        <a:t>John Kludt</a:t>
                      </a:r>
                    </a:p>
                  </a:txBody>
                  <a:tcPr marL="0" marR="0" marT="0" marB="0" anchor="b"/>
                </a:tc>
                <a:tc>
                  <a:txBody>
                    <a:bodyPr/>
                    <a:lstStyle/>
                    <a:p>
                      <a:pPr algn="l" fontAlgn="b"/>
                      <a:r>
                        <a:rPr lang="en-US" sz="1200" b="0" i="0" u="none" strike="noStrike" dirty="0">
                          <a:solidFill>
                            <a:srgbClr val="000000"/>
                          </a:solidFill>
                          <a:latin typeface="Calibri"/>
                        </a:rPr>
                        <a:t>K4SQC</a:t>
                      </a:r>
                    </a:p>
                  </a:txBody>
                  <a:tcPr marL="0" marR="0" marT="0" marB="0" anchor="b"/>
                </a:tc>
              </a:tr>
              <a:tr h="215368">
                <a:tc>
                  <a:txBody>
                    <a:bodyPr/>
                    <a:lstStyle/>
                    <a:p>
                      <a:pPr algn="l" fontAlgn="b"/>
                      <a:r>
                        <a:rPr lang="en-US" sz="1100" b="0" i="0" u="none" strike="noStrike" dirty="0" smtClean="0">
                          <a:solidFill>
                            <a:srgbClr val="000000"/>
                          </a:solidFill>
                          <a:latin typeface="Calibri"/>
                        </a:rPr>
                        <a:t>Jan 18</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a:solidFill>
                            <a:srgbClr val="000000"/>
                          </a:solidFill>
                          <a:latin typeface="Calibri"/>
                        </a:rPr>
                        <a:t>direct</a:t>
                      </a:r>
                    </a:p>
                  </a:txBody>
                  <a:tcPr marL="0" marR="0" marT="0" marB="0" anchor="b"/>
                </a:tc>
                <a:tc>
                  <a:txBody>
                    <a:bodyPr/>
                    <a:lstStyle/>
                    <a:p>
                      <a:pPr algn="l" fontAlgn="b"/>
                      <a:r>
                        <a:rPr lang="en-US" sz="1100" b="0" i="0" u="none" strike="noStrike" dirty="0">
                          <a:solidFill>
                            <a:srgbClr val="000000"/>
                          </a:solidFill>
                          <a:latin typeface="Calibri"/>
                        </a:rPr>
                        <a:t>Wallingford STEM </a:t>
                      </a:r>
                      <a:r>
                        <a:rPr lang="en-US" sz="1100" b="0" i="0" u="none" strike="noStrike" dirty="0" smtClean="0">
                          <a:solidFill>
                            <a:srgbClr val="000000"/>
                          </a:solidFill>
                          <a:latin typeface="Calibri"/>
                        </a:rPr>
                        <a:t>Academy</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a:solidFill>
                            <a:srgbClr val="000000"/>
                          </a:solidFill>
                          <a:latin typeface="Calibri"/>
                        </a:rPr>
                        <a:t>Wallingford</a:t>
                      </a:r>
                    </a:p>
                  </a:txBody>
                  <a:tcPr marL="0" marR="0" marT="0" marB="0" anchor="b"/>
                </a:tc>
                <a:tc>
                  <a:txBody>
                    <a:bodyPr/>
                    <a:lstStyle/>
                    <a:p>
                      <a:pPr algn="l" fontAlgn="b"/>
                      <a:r>
                        <a:rPr lang="en-US" sz="1100" b="0" i="0" u="none" strike="noStrike">
                          <a:solidFill>
                            <a:srgbClr val="000000"/>
                          </a:solidFill>
                          <a:latin typeface="Calibri"/>
                        </a:rPr>
                        <a:t>CT</a:t>
                      </a:r>
                    </a:p>
                  </a:txBody>
                  <a:tcPr marL="0" marR="0" marT="0" marB="0" anchor="b"/>
                </a:tc>
                <a:tc>
                  <a:txBody>
                    <a:bodyPr/>
                    <a:lstStyle/>
                    <a:p>
                      <a:pPr algn="l" fontAlgn="b"/>
                      <a:r>
                        <a:rPr lang="en-US" sz="1100" b="0" i="0" u="none" strike="noStrike">
                          <a:solidFill>
                            <a:srgbClr val="000000"/>
                          </a:solidFill>
                          <a:latin typeface="Calibri"/>
                        </a:rPr>
                        <a:t>Bob Greenberg</a:t>
                      </a:r>
                    </a:p>
                  </a:txBody>
                  <a:tcPr marL="0" marR="0" marT="0" marB="0" anchor="b"/>
                </a:tc>
                <a:tc>
                  <a:txBody>
                    <a:bodyPr/>
                    <a:lstStyle/>
                    <a:p>
                      <a:pPr algn="l" fontAlgn="b"/>
                      <a:r>
                        <a:rPr lang="en-US" sz="1050" b="0" i="0" u="none" strike="noStrike">
                          <a:solidFill>
                            <a:srgbClr val="000000"/>
                          </a:solidFill>
                          <a:latin typeface="Calibri"/>
                        </a:rPr>
                        <a:t>W2CYK</a:t>
                      </a:r>
                    </a:p>
                  </a:txBody>
                  <a:tcPr marL="0" marR="0" marT="0" marB="0" anchor="b"/>
                </a:tc>
              </a:tr>
              <a:tr h="240761">
                <a:tc>
                  <a:txBody>
                    <a:bodyPr/>
                    <a:lstStyle/>
                    <a:p>
                      <a:pPr algn="l" fontAlgn="b"/>
                      <a:r>
                        <a:rPr lang="en-US" sz="1100" b="0" i="0" u="none" strike="noStrike" dirty="0" smtClean="0">
                          <a:solidFill>
                            <a:srgbClr val="000000"/>
                          </a:solidFill>
                          <a:latin typeface="Calibri"/>
                        </a:rPr>
                        <a:t>Feb 19</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a:solidFill>
                            <a:srgbClr val="000000"/>
                          </a:solidFill>
                          <a:latin typeface="Calibri"/>
                        </a:rPr>
                        <a:t>Marymount University/ Ft Belvoir Elementary School</a:t>
                      </a:r>
                    </a:p>
                  </a:txBody>
                  <a:tcPr marL="0" marR="0" marT="0" marB="0" anchor="b"/>
                </a:tc>
                <a:tc>
                  <a:txBody>
                    <a:bodyPr/>
                    <a:lstStyle/>
                    <a:p>
                      <a:pPr algn="l" fontAlgn="b"/>
                      <a:r>
                        <a:rPr lang="en-US" sz="1100" b="0" i="0" u="none" strike="noStrike" dirty="0">
                          <a:solidFill>
                            <a:srgbClr val="000000"/>
                          </a:solidFill>
                          <a:latin typeface="Calibri"/>
                        </a:rPr>
                        <a:t>Arlington</a:t>
                      </a:r>
                    </a:p>
                  </a:txBody>
                  <a:tcPr marL="0" marR="0" marT="0" marB="0" anchor="b"/>
                </a:tc>
                <a:tc>
                  <a:txBody>
                    <a:bodyPr/>
                    <a:lstStyle/>
                    <a:p>
                      <a:pPr algn="l" fontAlgn="b"/>
                      <a:r>
                        <a:rPr lang="en-US" sz="1100" b="0" i="0" u="none" strike="noStrike">
                          <a:solidFill>
                            <a:srgbClr val="000000"/>
                          </a:solidFill>
                          <a:latin typeface="Calibri"/>
                        </a:rPr>
                        <a:t>VA</a:t>
                      </a:r>
                    </a:p>
                  </a:txBody>
                  <a:tcPr marL="0" marR="0" marT="0" marB="0" anchor="b"/>
                </a:tc>
                <a:tc>
                  <a:txBody>
                    <a:bodyPr/>
                    <a:lstStyle/>
                    <a:p>
                      <a:pPr algn="l" fontAlgn="b"/>
                      <a:r>
                        <a:rPr lang="en-US" sz="1100" b="0" i="0" u="none" strike="noStrike">
                          <a:solidFill>
                            <a:srgbClr val="000000"/>
                          </a:solidFill>
                          <a:latin typeface="Calibri"/>
                        </a:rPr>
                        <a:t>Dave Jordan</a:t>
                      </a:r>
                    </a:p>
                  </a:txBody>
                  <a:tcPr marL="0" marR="0" marT="0" marB="0" anchor="b"/>
                </a:tc>
                <a:tc>
                  <a:txBody>
                    <a:bodyPr/>
                    <a:lstStyle/>
                    <a:p>
                      <a:pPr algn="l" fontAlgn="b"/>
                      <a:r>
                        <a:rPr lang="en-US" sz="1200" b="0" i="0" u="none" strike="noStrike">
                          <a:solidFill>
                            <a:srgbClr val="000000"/>
                          </a:solidFill>
                          <a:latin typeface="Calibri"/>
                        </a:rPr>
                        <a:t>AA4KN</a:t>
                      </a:r>
                    </a:p>
                  </a:txBody>
                  <a:tcPr marL="0" marR="0" marT="0" marB="0" anchor="b"/>
                </a:tc>
              </a:tr>
              <a:tr h="215368">
                <a:tc>
                  <a:txBody>
                    <a:bodyPr/>
                    <a:lstStyle/>
                    <a:p>
                      <a:pPr algn="l" fontAlgn="b"/>
                      <a:r>
                        <a:rPr lang="en-US" sz="1100" b="0" i="0" u="none" strike="noStrike" dirty="0" smtClean="0">
                          <a:solidFill>
                            <a:srgbClr val="000000"/>
                          </a:solidFill>
                          <a:latin typeface="Calibri"/>
                        </a:rPr>
                        <a:t>Feb</a:t>
                      </a:r>
                      <a:r>
                        <a:rPr lang="en-US" sz="1100" b="0" i="0" u="none" strike="noStrike" baseline="0" dirty="0" smtClean="0">
                          <a:solidFill>
                            <a:srgbClr val="000000"/>
                          </a:solidFill>
                          <a:latin typeface="Calibri"/>
                        </a:rPr>
                        <a:t> </a:t>
                      </a:r>
                      <a:r>
                        <a:rPr lang="en-US" sz="1100" b="0" i="0" u="none" strike="noStrike" dirty="0" smtClean="0">
                          <a:solidFill>
                            <a:srgbClr val="000000"/>
                          </a:solidFill>
                          <a:latin typeface="Calibri"/>
                        </a:rPr>
                        <a:t>19</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a:solidFill>
                            <a:srgbClr val="000000"/>
                          </a:solidFill>
                          <a:latin typeface="Calibri"/>
                        </a:rPr>
                        <a:t>Delaware Township School</a:t>
                      </a:r>
                    </a:p>
                  </a:txBody>
                  <a:tcPr marL="0" marR="0" marT="0" marB="0" anchor="b"/>
                </a:tc>
                <a:tc>
                  <a:txBody>
                    <a:bodyPr/>
                    <a:lstStyle/>
                    <a:p>
                      <a:pPr algn="l" fontAlgn="b"/>
                      <a:r>
                        <a:rPr lang="en-US" sz="1100" b="0" i="0" u="none" strike="noStrike">
                          <a:solidFill>
                            <a:srgbClr val="000000"/>
                          </a:solidFill>
                          <a:latin typeface="Calibri"/>
                        </a:rPr>
                        <a:t>Sergeantsville</a:t>
                      </a:r>
                    </a:p>
                  </a:txBody>
                  <a:tcPr marL="0" marR="0" marT="0" marB="0" anchor="b"/>
                </a:tc>
                <a:tc>
                  <a:txBody>
                    <a:bodyPr/>
                    <a:lstStyle/>
                    <a:p>
                      <a:pPr algn="l" fontAlgn="b"/>
                      <a:r>
                        <a:rPr lang="en-US" sz="1100" b="0" i="0" u="none" strike="noStrike" dirty="0">
                          <a:solidFill>
                            <a:srgbClr val="000000"/>
                          </a:solidFill>
                          <a:latin typeface="Calibri"/>
                        </a:rPr>
                        <a:t>NJ</a:t>
                      </a:r>
                    </a:p>
                  </a:txBody>
                  <a:tcPr marL="0" marR="0" marT="0" marB="0" anchor="b"/>
                </a:tc>
                <a:tc>
                  <a:txBody>
                    <a:bodyPr/>
                    <a:lstStyle/>
                    <a:p>
                      <a:pPr algn="l" fontAlgn="b"/>
                      <a:r>
                        <a:rPr lang="en-US" sz="1100" b="0" i="0" u="none" strike="noStrike" dirty="0" smtClean="0">
                          <a:solidFill>
                            <a:srgbClr val="000000"/>
                          </a:solidFill>
                          <a:latin typeface="Calibri"/>
                        </a:rPr>
                        <a:t>Bob Greenberg</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a:solidFill>
                            <a:srgbClr val="000000"/>
                          </a:solidFill>
                          <a:latin typeface="Calibri"/>
                        </a:rPr>
                        <a:t>W2CYK</a:t>
                      </a:r>
                    </a:p>
                  </a:txBody>
                  <a:tcPr marL="0" marR="0" marT="0" marB="0" anchor="b"/>
                </a:tc>
              </a:tr>
              <a:tr h="215368">
                <a:tc>
                  <a:txBody>
                    <a:bodyPr/>
                    <a:lstStyle/>
                    <a:p>
                      <a:pPr algn="l" fontAlgn="b"/>
                      <a:r>
                        <a:rPr lang="en-US" sz="1100" b="0" i="0" u="none" strike="noStrike" dirty="0" smtClean="0">
                          <a:solidFill>
                            <a:srgbClr val="000000"/>
                          </a:solidFill>
                          <a:latin typeface="Calibri"/>
                        </a:rPr>
                        <a:t>Feb 28</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a:solidFill>
                            <a:srgbClr val="000000"/>
                          </a:solidFill>
                          <a:latin typeface="Calibri"/>
                        </a:rPr>
                        <a:t>direct</a:t>
                      </a:r>
                    </a:p>
                  </a:txBody>
                  <a:tcPr marL="0" marR="0" marT="0" marB="0" anchor="b"/>
                </a:tc>
                <a:tc>
                  <a:txBody>
                    <a:bodyPr/>
                    <a:lstStyle/>
                    <a:p>
                      <a:pPr algn="l" fontAlgn="b"/>
                      <a:r>
                        <a:rPr lang="en-US" sz="1100" b="0" i="0" u="none" strike="noStrike" dirty="0">
                          <a:solidFill>
                            <a:srgbClr val="000000"/>
                          </a:solidFill>
                          <a:latin typeface="Calibri"/>
                        </a:rPr>
                        <a:t>Exploration Place</a:t>
                      </a:r>
                    </a:p>
                  </a:txBody>
                  <a:tcPr marL="0" marR="0" marT="0" marB="0" anchor="b"/>
                </a:tc>
                <a:tc>
                  <a:txBody>
                    <a:bodyPr/>
                    <a:lstStyle/>
                    <a:p>
                      <a:pPr algn="l" fontAlgn="b"/>
                      <a:r>
                        <a:rPr lang="en-US" sz="1100" b="0" i="0" u="none" strike="noStrike">
                          <a:solidFill>
                            <a:srgbClr val="000000"/>
                          </a:solidFill>
                          <a:latin typeface="Calibri"/>
                        </a:rPr>
                        <a:t>Wichita</a:t>
                      </a:r>
                    </a:p>
                  </a:txBody>
                  <a:tcPr marL="0" marR="0" marT="0" marB="0" anchor="b"/>
                </a:tc>
                <a:tc>
                  <a:txBody>
                    <a:bodyPr/>
                    <a:lstStyle/>
                    <a:p>
                      <a:pPr algn="l" fontAlgn="b"/>
                      <a:r>
                        <a:rPr lang="en-US" sz="1100" b="0" i="0" u="none" strike="noStrike">
                          <a:solidFill>
                            <a:srgbClr val="000000"/>
                          </a:solidFill>
                          <a:latin typeface="Calibri"/>
                        </a:rPr>
                        <a:t>KS</a:t>
                      </a:r>
                    </a:p>
                  </a:txBody>
                  <a:tcPr marL="0" marR="0" marT="0" marB="0" anchor="b"/>
                </a:tc>
                <a:tc>
                  <a:txBody>
                    <a:bodyPr/>
                    <a:lstStyle/>
                    <a:p>
                      <a:pPr algn="l" fontAlgn="b"/>
                      <a:r>
                        <a:rPr lang="en-US" sz="1100" b="0" i="0" u="none" strike="noStrike">
                          <a:solidFill>
                            <a:srgbClr val="000000"/>
                          </a:solidFill>
                          <a:latin typeface="Calibri"/>
                        </a:rPr>
                        <a:t>Keith Pugh</a:t>
                      </a:r>
                    </a:p>
                  </a:txBody>
                  <a:tcPr marL="0" marR="0" marT="0" marB="0" anchor="b"/>
                </a:tc>
                <a:tc>
                  <a:txBody>
                    <a:bodyPr/>
                    <a:lstStyle/>
                    <a:p>
                      <a:pPr algn="l" fontAlgn="b"/>
                      <a:r>
                        <a:rPr lang="en-US" sz="1100" b="0" i="0" u="none" strike="noStrike" dirty="0">
                          <a:solidFill>
                            <a:srgbClr val="000000"/>
                          </a:solidFill>
                          <a:latin typeface="Calibri"/>
                        </a:rPr>
                        <a:t>W5IU</a:t>
                      </a:r>
                    </a:p>
                  </a:txBody>
                  <a:tcPr marL="0" marR="0" marT="0" marB="0" anchor="b"/>
                </a:tc>
              </a:tr>
              <a:tr h="223498">
                <a:tc>
                  <a:txBody>
                    <a:bodyPr/>
                    <a:lstStyle/>
                    <a:p>
                      <a:pPr algn="l" fontAlgn="b"/>
                      <a:r>
                        <a:rPr lang="en-US" sz="1100" b="0" i="0" u="none" strike="noStrike" dirty="0" smtClean="0">
                          <a:solidFill>
                            <a:srgbClr val="000000"/>
                          </a:solidFill>
                          <a:latin typeface="Calibri"/>
                        </a:rPr>
                        <a:t>Mar</a:t>
                      </a:r>
                      <a:r>
                        <a:rPr lang="en-US" sz="1100" b="0" i="0" u="none" strike="noStrike" baseline="0" dirty="0" smtClean="0">
                          <a:solidFill>
                            <a:srgbClr val="000000"/>
                          </a:solidFill>
                          <a:latin typeface="Calibri"/>
                        </a:rPr>
                        <a:t> </a:t>
                      </a:r>
                      <a:r>
                        <a:rPr lang="en-US" sz="1100" b="0" i="0" u="none" strike="noStrike" dirty="0" smtClean="0">
                          <a:solidFill>
                            <a:srgbClr val="000000"/>
                          </a:solidFill>
                          <a:latin typeface="Calibri"/>
                        </a:rPr>
                        <a:t>3</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Central Square Middle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Central Square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NY</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Bob Greenberg</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W2CYK</a:t>
                      </a:r>
                    </a:p>
                  </a:txBody>
                  <a:tcPr marL="0" marR="0" marT="0" marB="0" anchor="b"/>
                </a:tc>
              </a:tr>
              <a:tr h="215368">
                <a:tc>
                  <a:txBody>
                    <a:bodyPr/>
                    <a:lstStyle/>
                    <a:p>
                      <a:pPr algn="l" fontAlgn="b"/>
                      <a:r>
                        <a:rPr lang="en-US" sz="1100" b="0" i="0" u="none" strike="noStrike" dirty="0" smtClean="0">
                          <a:solidFill>
                            <a:srgbClr val="000000"/>
                          </a:solidFill>
                          <a:latin typeface="Calibri"/>
                        </a:rPr>
                        <a:t>Mar 5</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Rock</a:t>
                      </a:r>
                      <a:r>
                        <a:rPr lang="en-US" sz="1100" b="0" i="0" u="none" strike="noStrike" baseline="0" dirty="0" smtClean="0">
                          <a:solidFill>
                            <a:srgbClr val="000000"/>
                          </a:solidFill>
                          <a:latin typeface="Calibri"/>
                        </a:rPr>
                        <a:t> Bridge Elementary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Columbia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MO</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Dave Jordan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AA4KN</a:t>
                      </a:r>
                    </a:p>
                  </a:txBody>
                  <a:tcPr marL="0" marR="0" marT="0" marB="0" anchor="b"/>
                </a:tc>
              </a:tr>
              <a:tr h="215368">
                <a:tc>
                  <a:txBody>
                    <a:bodyPr/>
                    <a:lstStyle/>
                    <a:p>
                      <a:pPr algn="l" fontAlgn="b"/>
                      <a:r>
                        <a:rPr lang="en-US" sz="1100" b="0" i="0" u="none" strike="noStrike" dirty="0" smtClean="0">
                          <a:solidFill>
                            <a:srgbClr val="000000"/>
                          </a:solidFill>
                          <a:latin typeface="Calibri"/>
                        </a:rPr>
                        <a:t>Mar 14</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Warren Consolidated Schools</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Warren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MI</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Steve </a:t>
                      </a:r>
                      <a:r>
                        <a:rPr lang="en-US" sz="1100" b="0" i="0" u="none" strike="noStrike" dirty="0" err="1" smtClean="0">
                          <a:solidFill>
                            <a:srgbClr val="000000"/>
                          </a:solidFill>
                          <a:latin typeface="Calibri"/>
                        </a:rPr>
                        <a:t>Michalski</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KB9UPS</a:t>
                      </a:r>
                    </a:p>
                  </a:txBody>
                  <a:tcPr marL="0" marR="0" marT="0" marB="0" anchor="b"/>
                </a:tc>
              </a:tr>
              <a:tr h="215368">
                <a:tc>
                  <a:txBody>
                    <a:bodyPr/>
                    <a:lstStyle/>
                    <a:p>
                      <a:pPr algn="l" fontAlgn="b"/>
                      <a:r>
                        <a:rPr lang="en-US" sz="1100" b="0" i="0" u="none" strike="noStrike" dirty="0" smtClean="0">
                          <a:solidFill>
                            <a:srgbClr val="000000"/>
                          </a:solidFill>
                          <a:latin typeface="Calibri"/>
                        </a:rPr>
                        <a:t>Mar 20</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Forest Knolls Elementary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Silver Spring</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MD</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Dave Taylor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W8AAS</a:t>
                      </a:r>
                    </a:p>
                  </a:txBody>
                  <a:tcPr marL="0" marR="0" marT="0" marB="0" anchor="b"/>
                </a:tc>
              </a:tr>
              <a:tr h="215368">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1" i="0" u="none" strike="noStrike" dirty="0" smtClean="0">
                          <a:solidFill>
                            <a:srgbClr val="000000"/>
                          </a:solidFill>
                          <a:latin typeface="+mn-lt"/>
                        </a:rPr>
                        <a:t>2nd Quarter</a:t>
                      </a: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smtClean="0">
                        <a:solidFill>
                          <a:srgbClr val="000000"/>
                        </a:solidFill>
                        <a:latin typeface="Calibri"/>
                      </a:endParaRPr>
                    </a:p>
                  </a:txBody>
                  <a:tcPr marL="0" marR="0" marT="0" marB="0" anchor="b"/>
                </a:tc>
              </a:tr>
              <a:tr h="215368">
                <a:tc>
                  <a:txBody>
                    <a:bodyPr/>
                    <a:lstStyle/>
                    <a:p>
                      <a:pPr algn="l" fontAlgn="b"/>
                      <a:r>
                        <a:rPr lang="en-US" sz="1100" b="0" i="0" u="none" strike="noStrike" dirty="0" smtClean="0">
                          <a:solidFill>
                            <a:srgbClr val="000000"/>
                          </a:solidFill>
                          <a:latin typeface="Calibri"/>
                        </a:rPr>
                        <a:t>Apr 21</a:t>
                      </a:r>
                      <a:endParaRPr lang="en-US" sz="1100" b="0" i="0" u="none" strike="noStrike" dirty="0">
                        <a:solidFill>
                          <a:srgbClr val="000000"/>
                        </a:solidFill>
                        <a:latin typeface="Calibri"/>
                      </a:endParaRPr>
                    </a:p>
                  </a:txBody>
                  <a:tcPr marL="0" marR="0" marT="0" marB="0" anchor="b"/>
                </a:tc>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0" i="0" u="none" strike="noStrike" dirty="0" smtClean="0">
                          <a:solidFill>
                            <a:srgbClr val="000000"/>
                          </a:solidFill>
                          <a:latin typeface="+mn-lt"/>
                        </a:rPr>
                        <a:t>d</a:t>
                      </a:r>
                      <a:r>
                        <a:rPr lang="en-US" sz="1100" b="0" i="0" u="none" strike="noStrike" dirty="0" smtClean="0">
                          <a:solidFill>
                            <a:srgbClr val="000000"/>
                          </a:solidFill>
                          <a:latin typeface="Calibri"/>
                        </a:rPr>
                        <a:t>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Dixon Elementary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Holly Ridge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NC</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John </a:t>
                      </a:r>
                      <a:r>
                        <a:rPr lang="en-US" sz="1100" b="0" i="0" u="none" strike="noStrike" dirty="0" err="1" smtClean="0">
                          <a:solidFill>
                            <a:srgbClr val="000000"/>
                          </a:solidFill>
                          <a:latin typeface="Calibri"/>
                        </a:rPr>
                        <a:t>Kludt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K4SQC</a:t>
                      </a:r>
                    </a:p>
                  </a:txBody>
                  <a:tcPr marL="0" marR="0" marT="0" marB="0" anchor="b"/>
                </a:tc>
              </a:tr>
              <a:tr h="215368">
                <a:tc>
                  <a:txBody>
                    <a:bodyPr/>
                    <a:lstStyle/>
                    <a:p>
                      <a:pPr algn="l" fontAlgn="b"/>
                      <a:r>
                        <a:rPr lang="en-US" sz="1100" b="0" i="0" u="none" strike="noStrike" dirty="0" smtClean="0">
                          <a:solidFill>
                            <a:srgbClr val="000000"/>
                          </a:solidFill>
                          <a:latin typeface="Calibri"/>
                        </a:rPr>
                        <a:t>May 1</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Hidden Oaks Middle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Prior Lake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MN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John </a:t>
                      </a:r>
                      <a:r>
                        <a:rPr lang="en-US" sz="1100" dirty="0" err="1" smtClean="0"/>
                        <a:t>Spasojevich</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AG9D</a:t>
                      </a:r>
                    </a:p>
                  </a:txBody>
                  <a:tcPr marL="0" marR="0" marT="0" marB="0" anchor="b"/>
                </a:tc>
              </a:tr>
              <a:tr h="215368">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1" i="0" u="none" strike="noStrike" dirty="0" smtClean="0">
                          <a:solidFill>
                            <a:srgbClr val="000000"/>
                          </a:solidFill>
                          <a:latin typeface="+mn-lt"/>
                        </a:rPr>
                        <a:t>3rd Quarter</a:t>
                      </a: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smtClean="0">
                        <a:solidFill>
                          <a:srgbClr val="000000"/>
                        </a:solidFill>
                        <a:latin typeface="Calibri"/>
                      </a:endParaRPr>
                    </a:p>
                  </a:txBody>
                  <a:tcPr marL="0" marR="0" marT="0" marB="0" anchor="b"/>
                </a:tc>
              </a:tr>
              <a:tr h="215368">
                <a:tc>
                  <a:txBody>
                    <a:bodyPr/>
                    <a:lstStyle/>
                    <a:p>
                      <a:pPr algn="l" fontAlgn="b"/>
                      <a:r>
                        <a:rPr lang="en-US" sz="1100" b="0" i="0" u="none" strike="noStrike" dirty="0" smtClean="0">
                          <a:solidFill>
                            <a:srgbClr val="000000"/>
                          </a:solidFill>
                          <a:latin typeface="Calibri"/>
                        </a:rPr>
                        <a:t>Aug 2</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Space Jam</a:t>
                      </a:r>
                      <a:r>
                        <a:rPr lang="en-US" sz="1100" b="0" i="0" u="none" strike="noStrike" baseline="0" dirty="0" smtClean="0">
                          <a:solidFill>
                            <a:srgbClr val="000000"/>
                          </a:solidFill>
                          <a:latin typeface="Calibri"/>
                        </a:rPr>
                        <a:t> 8</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Rantoul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IL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Charlie Sufana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AJ9N</a:t>
                      </a:r>
                    </a:p>
                  </a:txBody>
                  <a:tcPr marL="0" marR="0" marT="0" marB="0" anchor="b"/>
                </a:tc>
              </a:tr>
              <a:tr h="215368">
                <a:tc>
                  <a:txBody>
                    <a:bodyPr/>
                    <a:lstStyle/>
                    <a:p>
                      <a:pPr algn="l" fontAlgn="b"/>
                      <a:r>
                        <a:rPr lang="en-US" sz="1100" b="0" i="0" u="none" strike="noStrike" dirty="0" smtClean="0">
                          <a:solidFill>
                            <a:srgbClr val="000000"/>
                          </a:solidFill>
                          <a:latin typeface="Calibri"/>
                        </a:rPr>
                        <a:t>Aug 22</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Zuni Hills Elementary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Sun city</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AZ</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Keith Pugh</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W5IU</a:t>
                      </a:r>
                    </a:p>
                  </a:txBody>
                  <a:tcPr marL="0" marR="0" marT="0" marB="0" anchor="b"/>
                </a:tc>
              </a:tr>
              <a:tr h="215368">
                <a:tc>
                  <a:txBody>
                    <a:bodyPr/>
                    <a:lstStyle/>
                    <a:p>
                      <a:pPr algn="l" fontAlgn="b"/>
                      <a:r>
                        <a:rPr lang="en-US" sz="1100" b="0" i="0" u="none" strike="noStrike" dirty="0" smtClean="0">
                          <a:solidFill>
                            <a:srgbClr val="000000"/>
                          </a:solidFill>
                          <a:latin typeface="Calibri"/>
                        </a:rPr>
                        <a:t>Aug 26</a:t>
                      </a:r>
                      <a:endParaRPr lang="en-US" sz="1100" b="0" i="0" u="none" strike="noStrike" dirty="0">
                        <a:solidFill>
                          <a:srgbClr val="000000"/>
                        </a:solidFill>
                        <a:latin typeface="Calibri"/>
                      </a:endParaRPr>
                    </a:p>
                  </a:txBody>
                  <a:tcPr marL="0" marR="0" marT="0" marB="0" anchor="b"/>
                </a:tc>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0" i="0" u="none" strike="noStrike" dirty="0" smtClean="0">
                          <a:solidFill>
                            <a:srgbClr val="000000"/>
                          </a:solidFill>
                          <a:latin typeface="+mn-lt"/>
                        </a:rPr>
                        <a:t>direct</a:t>
                      </a:r>
                    </a:p>
                  </a:txBody>
                  <a:tcPr marL="0" marR="0" marT="0" marB="0" anchor="b"/>
                </a:tc>
                <a:tc>
                  <a:txBody>
                    <a:bodyPr/>
                    <a:lstStyle/>
                    <a:p>
                      <a:pPr algn="l" fontAlgn="b"/>
                      <a:r>
                        <a:rPr lang="en-US" sz="1100" b="0" i="0" u="none" strike="noStrike" dirty="0" err="1" smtClean="0">
                          <a:solidFill>
                            <a:srgbClr val="000000"/>
                          </a:solidFill>
                          <a:latin typeface="Calibri"/>
                        </a:rPr>
                        <a:t>Winfree</a:t>
                      </a:r>
                      <a:r>
                        <a:rPr lang="en-US" sz="1100" b="0" i="0" u="none" strike="noStrike" dirty="0" smtClean="0">
                          <a:solidFill>
                            <a:srgbClr val="000000"/>
                          </a:solidFill>
                          <a:latin typeface="Calibri"/>
                        </a:rPr>
                        <a:t> Bryant Middle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Lebanon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TN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John </a:t>
                      </a:r>
                      <a:r>
                        <a:rPr lang="en-US" sz="1100" b="0" i="0" u="none" strike="noStrike" dirty="0" err="1" smtClean="0">
                          <a:solidFill>
                            <a:srgbClr val="000000"/>
                          </a:solidFill>
                          <a:latin typeface="Calibri"/>
                        </a:rPr>
                        <a:t>Kludt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K4SQC</a:t>
                      </a:r>
                    </a:p>
                  </a:txBody>
                  <a:tcPr marL="0" marR="0" marT="0" marB="0" anchor="b"/>
                </a:tc>
              </a:tr>
              <a:tr h="215368">
                <a:tc>
                  <a:txBody>
                    <a:bodyPr/>
                    <a:lstStyle/>
                    <a:p>
                      <a:pPr algn="l" fontAlgn="b"/>
                      <a:r>
                        <a:rPr lang="en-US" sz="1100" b="0" i="0" u="none" strike="noStrike" dirty="0" smtClean="0">
                          <a:solidFill>
                            <a:srgbClr val="000000"/>
                          </a:solidFill>
                          <a:latin typeface="Calibri"/>
                        </a:rPr>
                        <a:t>Aug 27</a:t>
                      </a:r>
                      <a:endParaRPr lang="en-US" sz="1100" b="0" i="0" u="none" strike="noStrike" dirty="0">
                        <a:solidFill>
                          <a:srgbClr val="000000"/>
                        </a:solidFill>
                        <a:latin typeface="Calibri"/>
                      </a:endParaRPr>
                    </a:p>
                  </a:txBody>
                  <a:tcPr marL="0" marR="0" marT="0" marB="0" anchor="b"/>
                </a:tc>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0" i="0" u="none" strike="noStrike" dirty="0" smtClean="0">
                          <a:solidFill>
                            <a:srgbClr val="000000"/>
                          </a:solidFill>
                          <a:latin typeface="+mn-lt"/>
                        </a:rPr>
                        <a:t>direct</a:t>
                      </a:r>
                    </a:p>
                  </a:txBody>
                  <a:tcPr marL="0" marR="0" marT="0" marB="0" anchor="b"/>
                </a:tc>
                <a:tc>
                  <a:txBody>
                    <a:bodyPr/>
                    <a:lstStyle/>
                    <a:p>
                      <a:pPr algn="l" fontAlgn="b"/>
                      <a:r>
                        <a:rPr lang="en-US" sz="1100" b="0" i="0" u="none" strike="noStrike" dirty="0" smtClean="0">
                          <a:solidFill>
                            <a:srgbClr val="000000"/>
                          </a:solidFill>
                          <a:latin typeface="Calibri"/>
                        </a:rPr>
                        <a:t>Dorothy Grant Elementary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Fontana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Charlie </a:t>
                      </a:r>
                      <a:r>
                        <a:rPr lang="en-US" sz="1100" b="0" i="0" u="none" strike="noStrike" dirty="0" err="1" smtClean="0">
                          <a:solidFill>
                            <a:srgbClr val="000000"/>
                          </a:solidFill>
                          <a:latin typeface="Calibri"/>
                        </a:rPr>
                        <a:t>Sufana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AG9D</a:t>
                      </a:r>
                    </a:p>
                  </a:txBody>
                  <a:tcPr marL="0" marR="0" marT="0" marB="0" anchor="b"/>
                </a:tc>
              </a:tr>
              <a:tr h="215368">
                <a:tc>
                  <a:txBody>
                    <a:bodyPr/>
                    <a:lstStyle/>
                    <a:p>
                      <a:pPr algn="l" fontAlgn="b"/>
                      <a:r>
                        <a:rPr lang="en-US" sz="1100" b="0" i="0" u="none" strike="noStrike" dirty="0" smtClean="0">
                          <a:solidFill>
                            <a:srgbClr val="000000"/>
                          </a:solidFill>
                          <a:latin typeface="Calibri"/>
                        </a:rPr>
                        <a:t>Sep 3</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Evansville</a:t>
                      </a:r>
                      <a:r>
                        <a:rPr lang="en-US" sz="1100" b="0" i="0" u="none" strike="noStrike" baseline="0" dirty="0" smtClean="0">
                          <a:solidFill>
                            <a:srgbClr val="000000"/>
                          </a:solidFill>
                          <a:latin typeface="Calibri"/>
                        </a:rPr>
                        <a:t> Day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Evansville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IN</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Gene </a:t>
                      </a:r>
                      <a:r>
                        <a:rPr lang="en-US" sz="1100" b="0" i="0" u="none" strike="noStrike" dirty="0" err="1" smtClean="0">
                          <a:solidFill>
                            <a:srgbClr val="000000"/>
                          </a:solidFill>
                          <a:latin typeface="Calibri"/>
                        </a:rPr>
                        <a:t>Chapline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K5YFL</a:t>
                      </a:r>
                    </a:p>
                  </a:txBody>
                  <a:tcPr marL="0" marR="0" marT="0" marB="0" anchor="b"/>
                </a:tc>
              </a:tr>
              <a:tr h="215368">
                <a:tc>
                  <a:txBody>
                    <a:bodyPr/>
                    <a:lstStyle/>
                    <a:p>
                      <a:pPr algn="l" fontAlgn="b"/>
                      <a:r>
                        <a:rPr lang="en-US" sz="1100" b="0" i="0" u="none" strike="noStrike" dirty="0" smtClean="0">
                          <a:solidFill>
                            <a:srgbClr val="000000"/>
                          </a:solidFill>
                          <a:latin typeface="Calibri"/>
                        </a:rPr>
                        <a:t>Sep 8</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St. Joan of Arc School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Lisle</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IL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John </a:t>
                      </a:r>
                      <a:r>
                        <a:rPr lang="en-US" sz="1100" b="0" i="0" u="none" strike="noStrike" dirty="0" err="1" smtClean="0">
                          <a:solidFill>
                            <a:srgbClr val="000000"/>
                          </a:solidFill>
                          <a:latin typeface="Calibri"/>
                        </a:rPr>
                        <a:t>Spasojevich</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AG9D</a:t>
                      </a:r>
                    </a:p>
                  </a:txBody>
                  <a:tcPr marL="0" marR="0" marT="0" marB="0" anchor="b"/>
                </a:tc>
              </a:tr>
              <a:tr h="215368">
                <a:tc>
                  <a:txBody>
                    <a:bodyPr/>
                    <a:lstStyle/>
                    <a:p>
                      <a:pPr algn="l" fontAlgn="b"/>
                      <a:r>
                        <a:rPr lang="en-US" sz="1100" b="0" i="0" u="none" strike="noStrike" dirty="0" smtClean="0">
                          <a:solidFill>
                            <a:srgbClr val="000000"/>
                          </a:solidFill>
                          <a:latin typeface="Calibri"/>
                        </a:rPr>
                        <a:t>Sep 9</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direct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Lanier Middle School and Lanier Cluster Schools</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Sugar Hill</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GA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John </a:t>
                      </a:r>
                      <a:r>
                        <a:rPr lang="en-US" sz="1100" b="0" i="0" u="none" strike="noStrike" dirty="0" err="1" smtClean="0">
                          <a:solidFill>
                            <a:srgbClr val="000000"/>
                          </a:solidFill>
                          <a:latin typeface="Calibri"/>
                        </a:rPr>
                        <a:t>Kludt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K4SQC</a:t>
                      </a:r>
                    </a:p>
                  </a:txBody>
                  <a:tcPr marL="0" marR="0" marT="0" marB="0" anchor="b"/>
                </a:tc>
              </a:tr>
              <a:tr h="215368">
                <a:tc>
                  <a:txBody>
                    <a:bodyPr/>
                    <a:lstStyle/>
                    <a:p>
                      <a:pPr marL="0" marR="0" indent="0" algn="l" defTabSz="457200" rtl="0" eaLnBrk="1" fontAlgn="b" latinLnBrk="0" hangingPunct="1">
                        <a:lnSpc>
                          <a:spcPct val="100000"/>
                        </a:lnSpc>
                        <a:spcBef>
                          <a:spcPts val="0"/>
                        </a:spcBef>
                        <a:spcAft>
                          <a:spcPts val="0"/>
                        </a:spcAft>
                        <a:buClrTx/>
                        <a:buSzTx/>
                        <a:buFontTx/>
                        <a:buNone/>
                        <a:tabLst/>
                        <a:defRPr/>
                      </a:pPr>
                      <a:r>
                        <a:rPr lang="en-US" sz="1100" b="1" i="0" u="none" strike="noStrike" dirty="0" smtClean="0">
                          <a:solidFill>
                            <a:srgbClr val="000000"/>
                          </a:solidFill>
                          <a:latin typeface="+mn-lt"/>
                        </a:rPr>
                        <a:t>4th Quarter</a:t>
                      </a: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a:solidFill>
                          <a:srgbClr val="000000"/>
                        </a:solidFill>
                        <a:latin typeface="Calibri"/>
                      </a:endParaRPr>
                    </a:p>
                  </a:txBody>
                  <a:tcPr marL="0" marR="0" marT="0" marB="0" anchor="b"/>
                </a:tc>
                <a:tc>
                  <a:txBody>
                    <a:bodyPr/>
                    <a:lstStyle/>
                    <a:p>
                      <a:pPr algn="l" fontAlgn="b"/>
                      <a:endParaRPr lang="en-US" sz="1100" b="0" i="0" u="none" strike="noStrike" dirty="0" smtClean="0">
                        <a:solidFill>
                          <a:srgbClr val="000000"/>
                        </a:solidFill>
                        <a:latin typeface="Calibri"/>
                      </a:endParaRPr>
                    </a:p>
                  </a:txBody>
                  <a:tcPr marL="0" marR="0" marT="0" marB="0" anchor="b"/>
                </a:tc>
              </a:tr>
              <a:tr h="215368">
                <a:tc>
                  <a:txBody>
                    <a:bodyPr/>
                    <a:lstStyle/>
                    <a:p>
                      <a:pPr algn="l" fontAlgn="b"/>
                      <a:r>
                        <a:rPr lang="en-US" sz="1100" b="0" i="0" u="none" strike="noStrike" dirty="0" smtClean="0">
                          <a:solidFill>
                            <a:srgbClr val="000000"/>
                          </a:solidFill>
                          <a:latin typeface="Calibri"/>
                        </a:rPr>
                        <a:t>Oct 17</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Indiana Area School District</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Indiana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PA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Charlie</a:t>
                      </a:r>
                      <a:r>
                        <a:rPr lang="en-US" sz="1100" b="0" i="0" u="none" strike="noStrike" baseline="0" dirty="0" smtClean="0">
                          <a:solidFill>
                            <a:srgbClr val="000000"/>
                          </a:solidFill>
                          <a:latin typeface="Calibri"/>
                        </a:rPr>
                        <a:t> </a:t>
                      </a:r>
                      <a:r>
                        <a:rPr lang="en-US" sz="1100" b="0" i="0" u="none" strike="noStrike" baseline="0" dirty="0" err="1" smtClean="0">
                          <a:solidFill>
                            <a:srgbClr val="000000"/>
                          </a:solidFill>
                          <a:latin typeface="Calibri"/>
                        </a:rPr>
                        <a:t>Sufana</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AJ9N</a:t>
                      </a:r>
                    </a:p>
                  </a:txBody>
                  <a:tcPr marL="0" marR="0" marT="0" marB="0" anchor="b"/>
                </a:tc>
              </a:tr>
              <a:tr h="215368">
                <a:tc>
                  <a:txBody>
                    <a:bodyPr/>
                    <a:lstStyle/>
                    <a:p>
                      <a:pPr algn="l" fontAlgn="b"/>
                      <a:r>
                        <a:rPr lang="en-US" sz="1100" b="0" i="0" u="none" strike="noStrike" dirty="0" smtClean="0">
                          <a:solidFill>
                            <a:srgbClr val="000000"/>
                          </a:solidFill>
                          <a:latin typeface="Calibri"/>
                        </a:rPr>
                        <a:t>Oct 25</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err="1" smtClean="0">
                          <a:solidFill>
                            <a:srgbClr val="000000"/>
                          </a:solidFill>
                          <a:latin typeface="Calibri"/>
                        </a:rPr>
                        <a:t>telebr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The Explorers Club</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New York City</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NY</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Frank Bauer</a:t>
                      </a:r>
                      <a:endParaRPr lang="en-US" sz="1100" b="0" i="0" u="none" strike="noStrike" dirty="0">
                        <a:solidFill>
                          <a:srgbClr val="000000"/>
                        </a:solidFill>
                        <a:latin typeface="Calibri"/>
                      </a:endParaRPr>
                    </a:p>
                  </a:txBody>
                  <a:tcPr marL="0" marR="0" marT="0" marB="0" anchor="b"/>
                </a:tc>
                <a:tc>
                  <a:txBody>
                    <a:bodyPr/>
                    <a:lstStyle/>
                    <a:p>
                      <a:pPr algn="l" fontAlgn="b"/>
                      <a:r>
                        <a:rPr lang="en-US" sz="1100" b="0" i="0" u="none" strike="noStrike" dirty="0" smtClean="0">
                          <a:solidFill>
                            <a:srgbClr val="000000"/>
                          </a:solidFill>
                          <a:latin typeface="Calibri"/>
                        </a:rPr>
                        <a:t>KA3HDO</a:t>
                      </a:r>
                    </a:p>
                  </a:txBody>
                  <a:tcPr marL="0" marR="0" marT="0" marB="0" anchor="b"/>
                </a:tc>
              </a:tr>
            </a:tbl>
          </a:graphicData>
        </a:graphic>
      </p:graphicFrame>
    </p:spTree>
    <p:extLst>
      <p:ext uri="{BB962C8B-B14F-4D97-AF65-F5344CB8AC3E}">
        <p14:creationId xmlns:p14="http://schemas.microsoft.com/office/powerpoint/2010/main" val="15976114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
            <a:ext cx="8229600" cy="868362"/>
          </a:xfrm>
        </p:spPr>
        <p:txBody>
          <a:bodyPr/>
          <a:lstStyle/>
          <a:p>
            <a:pPr marL="0" indent="0"/>
            <a:r>
              <a:rPr lang="en-US" sz="3200" dirty="0" smtClean="0"/>
              <a:t>Upcoming Contacts</a:t>
            </a:r>
            <a:endParaRPr lang="en-US" sz="3200" dirty="0"/>
          </a:p>
        </p:txBody>
      </p:sp>
      <p:sp>
        <p:nvSpPr>
          <p:cNvPr id="11" name="Content Placeholder 1"/>
          <p:cNvSpPr>
            <a:spLocks noGrp="1"/>
          </p:cNvSpPr>
          <p:nvPr>
            <p:ph idx="1"/>
          </p:nvPr>
        </p:nvSpPr>
        <p:spPr>
          <a:xfrm>
            <a:off x="381000" y="1143000"/>
            <a:ext cx="8305800" cy="5181600"/>
          </a:xfrm>
        </p:spPr>
        <p:txBody>
          <a:bodyPr>
            <a:noAutofit/>
          </a:bodyPr>
          <a:lstStyle/>
          <a:p>
            <a:pPr marL="0" indent="0">
              <a:buNone/>
            </a:pPr>
            <a:r>
              <a:rPr lang="en-US" sz="1200" b="1" u="sng" dirty="0" smtClean="0"/>
              <a:t>January 2015</a:t>
            </a:r>
          </a:p>
          <a:p>
            <a:pPr marL="0" indent="0">
              <a:buNone/>
            </a:pPr>
            <a:r>
              <a:rPr lang="en-US" sz="1200" dirty="0" err="1" smtClean="0"/>
              <a:t>Scuola</a:t>
            </a:r>
            <a:r>
              <a:rPr lang="en-US" sz="1200" dirty="0" smtClean="0"/>
              <a:t> Santa Teresa del </a:t>
            </a:r>
            <a:r>
              <a:rPr lang="en-US" sz="1200" dirty="0" err="1" smtClean="0"/>
              <a:t>Bambin</a:t>
            </a:r>
            <a:r>
              <a:rPr lang="en-US" sz="1200" dirty="0" smtClean="0"/>
              <a:t> </a:t>
            </a:r>
            <a:r>
              <a:rPr lang="en-US" sz="1200" dirty="0" err="1" smtClean="0"/>
              <a:t>Gesù</a:t>
            </a:r>
            <a:r>
              <a:rPr lang="en-US" sz="1200" dirty="0" smtClean="0"/>
              <a:t>			Roma, Italy			direct</a:t>
            </a:r>
          </a:p>
          <a:p>
            <a:pPr marL="0" indent="0">
              <a:buNone/>
            </a:pPr>
            <a:r>
              <a:rPr lang="en-US" sz="1200" dirty="0" smtClean="0"/>
              <a:t>	&amp; </a:t>
            </a:r>
            <a:r>
              <a:rPr lang="en-US" sz="1200" dirty="0" err="1" smtClean="0"/>
              <a:t>Istituto</a:t>
            </a:r>
            <a:r>
              <a:rPr lang="en-US" sz="1200" dirty="0" smtClean="0"/>
              <a:t> </a:t>
            </a:r>
            <a:r>
              <a:rPr lang="en-US" sz="1200" dirty="0" err="1" smtClean="0"/>
              <a:t>Salesiano</a:t>
            </a:r>
            <a:r>
              <a:rPr lang="en-US" sz="1200" dirty="0" smtClean="0"/>
              <a:t> Villa </a:t>
            </a:r>
            <a:r>
              <a:rPr lang="en-US" sz="1200" dirty="0" err="1" smtClean="0"/>
              <a:t>Sora</a:t>
            </a:r>
            <a:r>
              <a:rPr lang="en-US" sz="1200" dirty="0" smtClean="0"/>
              <a:t>		</a:t>
            </a:r>
            <a:r>
              <a:rPr lang="en-US" sz="1200" dirty="0" err="1" smtClean="0"/>
              <a:t>Frascati</a:t>
            </a:r>
            <a:r>
              <a:rPr lang="en-US" sz="1200" dirty="0" smtClean="0"/>
              <a:t>, Italy			direct</a:t>
            </a:r>
          </a:p>
          <a:p>
            <a:pPr marL="0" indent="0">
              <a:buNone/>
            </a:pPr>
            <a:r>
              <a:rPr lang="en-US" sz="1200" dirty="0" smtClean="0"/>
              <a:t>	&amp; </a:t>
            </a:r>
            <a:r>
              <a:rPr lang="en-US" sz="1200" dirty="0" err="1" smtClean="0"/>
              <a:t>Scuola</a:t>
            </a:r>
            <a:r>
              <a:rPr lang="en-US" sz="1200" dirty="0" smtClean="0"/>
              <a:t> </a:t>
            </a:r>
            <a:r>
              <a:rPr lang="en-US" sz="1200" dirty="0" err="1" smtClean="0"/>
              <a:t>Pontificia</a:t>
            </a:r>
            <a:r>
              <a:rPr lang="en-US" sz="1200" dirty="0" smtClean="0"/>
              <a:t> </a:t>
            </a:r>
            <a:r>
              <a:rPr lang="en-US" sz="1200" dirty="0" err="1" smtClean="0"/>
              <a:t>Pio</a:t>
            </a:r>
            <a:r>
              <a:rPr lang="en-US" sz="1200" dirty="0" smtClean="0"/>
              <a:t> IX			Roma, Italy			</a:t>
            </a:r>
            <a:r>
              <a:rPr lang="en-US" sz="1200" dirty="0" err="1" smtClean="0"/>
              <a:t>telebridge</a:t>
            </a:r>
            <a:endParaRPr lang="en-US" sz="1200" dirty="0" smtClean="0"/>
          </a:p>
          <a:p>
            <a:pPr marL="0" indent="0">
              <a:buNone/>
            </a:pPr>
            <a:r>
              <a:rPr lang="en-US" sz="1200" dirty="0" smtClean="0"/>
              <a:t>Richmond Heights MS				Miami, Florida, USA		direct</a:t>
            </a:r>
          </a:p>
          <a:p>
            <a:pPr marL="0" indent="0">
              <a:buNone/>
            </a:pPr>
            <a:r>
              <a:rPr lang="en-US" sz="1200" dirty="0" smtClean="0"/>
              <a:t>Japan Broadcasting Corp. “</a:t>
            </a:r>
            <a:r>
              <a:rPr lang="en-US" sz="1200" dirty="0" err="1" smtClean="0"/>
              <a:t>Masakame</a:t>
            </a:r>
            <a:r>
              <a:rPr lang="en-US" sz="1200" dirty="0" smtClean="0"/>
              <a:t>” event		Tokyo, Japan			direct</a:t>
            </a:r>
          </a:p>
          <a:p>
            <a:pPr marL="0" indent="0">
              <a:buNone/>
            </a:pPr>
            <a:r>
              <a:rPr lang="en-US" sz="1200" dirty="0" err="1" smtClean="0"/>
              <a:t>Istituto</a:t>
            </a:r>
            <a:r>
              <a:rPr lang="en-US" sz="1200" dirty="0" smtClean="0"/>
              <a:t> </a:t>
            </a:r>
            <a:r>
              <a:rPr lang="en-US" sz="1200" dirty="0" err="1" smtClean="0"/>
              <a:t>Salesiano</a:t>
            </a:r>
            <a:r>
              <a:rPr lang="en-US" sz="1200" dirty="0" smtClean="0"/>
              <a:t> “G. </a:t>
            </a:r>
            <a:r>
              <a:rPr lang="en-US" sz="1200" dirty="0" err="1" smtClean="0"/>
              <a:t>Bearzi</a:t>
            </a:r>
            <a:r>
              <a:rPr lang="en-US" sz="1200" dirty="0" smtClean="0"/>
              <a:t>”			Udine, Italy			telebridge</a:t>
            </a:r>
          </a:p>
          <a:p>
            <a:pPr marL="0" indent="0">
              <a:buNone/>
            </a:pPr>
            <a:r>
              <a:rPr lang="en-US" sz="1200" dirty="0" smtClean="0"/>
              <a:t>	&amp; </a:t>
            </a:r>
            <a:r>
              <a:rPr lang="en-US" sz="1200" dirty="0" err="1" smtClean="0"/>
              <a:t>Intercultura</a:t>
            </a:r>
            <a:r>
              <a:rPr lang="en-US" sz="1200" dirty="0" smtClean="0"/>
              <a:t> </a:t>
            </a:r>
            <a:r>
              <a:rPr lang="en-US" sz="1200" dirty="0" err="1" smtClean="0"/>
              <a:t>Onlus</a:t>
            </a:r>
            <a:r>
              <a:rPr lang="en-US" sz="1200" dirty="0" smtClean="0"/>
              <a:t>			Milano, Italy			telebridge</a:t>
            </a:r>
          </a:p>
          <a:p>
            <a:pPr marL="0" indent="0">
              <a:buNone/>
            </a:pPr>
            <a:endParaRPr lang="en-US" sz="1200" dirty="0" smtClean="0"/>
          </a:p>
          <a:p>
            <a:pPr marL="0" indent="0">
              <a:buNone/>
            </a:pPr>
            <a:r>
              <a:rPr lang="en-US" sz="1200" b="1" u="sng" dirty="0" smtClean="0"/>
              <a:t>February 2015</a:t>
            </a:r>
            <a:endParaRPr lang="en-US" sz="1200" dirty="0"/>
          </a:p>
          <a:p>
            <a:pPr marL="0" indent="0">
              <a:buNone/>
            </a:pPr>
            <a:r>
              <a:rPr lang="en-US" sz="1200" dirty="0" err="1" smtClean="0"/>
              <a:t>Scuola</a:t>
            </a:r>
            <a:r>
              <a:rPr lang="en-US" sz="1200" dirty="0" smtClean="0"/>
              <a:t> Media Locatelli-</a:t>
            </a:r>
            <a:r>
              <a:rPr lang="en-US" sz="1200" dirty="0" err="1" smtClean="0"/>
              <a:t>Oriani</a:t>
            </a:r>
            <a:r>
              <a:rPr lang="en-US" sz="1200" dirty="0" smtClean="0"/>
              <a:t>			Milano, Italy			telebridge</a:t>
            </a:r>
          </a:p>
          <a:p>
            <a:pPr marL="0" indent="0">
              <a:buNone/>
            </a:pPr>
            <a:r>
              <a:rPr lang="en-US" sz="1200" dirty="0" smtClean="0"/>
              <a:t>	&amp; </a:t>
            </a:r>
            <a:r>
              <a:rPr lang="en-US" sz="1200" dirty="0" err="1" smtClean="0"/>
              <a:t>Scuola</a:t>
            </a:r>
            <a:r>
              <a:rPr lang="en-US" sz="1200" dirty="0" smtClean="0"/>
              <a:t> </a:t>
            </a:r>
            <a:r>
              <a:rPr lang="en-US" sz="1200" dirty="0" err="1" smtClean="0"/>
              <a:t>Secondaria</a:t>
            </a:r>
            <a:r>
              <a:rPr lang="en-US" sz="1200" dirty="0" smtClean="0"/>
              <a:t> di Primo </a:t>
            </a:r>
            <a:r>
              <a:rPr lang="en-US" sz="1200" dirty="0" err="1" smtClean="0"/>
              <a:t>Grado</a:t>
            </a:r>
            <a:r>
              <a:rPr lang="en-US" sz="1200" dirty="0" smtClean="0"/>
              <a:t>		</a:t>
            </a:r>
            <a:r>
              <a:rPr lang="en-US" sz="1200" dirty="0" err="1" smtClean="0"/>
              <a:t>Cernusco</a:t>
            </a:r>
            <a:r>
              <a:rPr lang="en-US" sz="1200" dirty="0" smtClean="0"/>
              <a:t> </a:t>
            </a:r>
            <a:r>
              <a:rPr lang="en-US" sz="1200" dirty="0" err="1" smtClean="0"/>
              <a:t>sul</a:t>
            </a:r>
            <a:r>
              <a:rPr lang="en-US" sz="1200" dirty="0" smtClean="0"/>
              <a:t> </a:t>
            </a:r>
            <a:r>
              <a:rPr lang="en-US" sz="1200" dirty="0" err="1" smtClean="0"/>
              <a:t>naviglio</a:t>
            </a:r>
            <a:r>
              <a:rPr lang="en-US" sz="1200" dirty="0" smtClean="0"/>
              <a:t>, Italy		telebridge</a:t>
            </a:r>
          </a:p>
          <a:p>
            <a:pPr marL="0" indent="0">
              <a:buNone/>
            </a:pPr>
            <a:r>
              <a:rPr lang="en-US" sz="1200" dirty="0" smtClean="0"/>
              <a:t>W.T. Sampson (U.S. DoD school)</a:t>
            </a:r>
            <a:r>
              <a:rPr lang="en-US" sz="1200" dirty="0"/>
              <a:t>	</a:t>
            </a:r>
            <a:r>
              <a:rPr lang="en-US" sz="1200" dirty="0" smtClean="0"/>
              <a:t>		Guantanamo Bay, Cuba</a:t>
            </a:r>
            <a:r>
              <a:rPr lang="en-US" sz="1200" dirty="0"/>
              <a:t>	</a:t>
            </a:r>
            <a:r>
              <a:rPr lang="en-US" sz="1200" dirty="0" smtClean="0"/>
              <a:t>	telebridge</a:t>
            </a:r>
            <a:endParaRPr lang="en-US" sz="1200" dirty="0"/>
          </a:p>
          <a:p>
            <a:pPr marL="0" indent="0">
              <a:buNone/>
            </a:pPr>
            <a:r>
              <a:rPr lang="en-US" sz="1200" dirty="0" smtClean="0"/>
              <a:t>Council Rock High School - South			Holland, Pennsylvania, USA	direct</a:t>
            </a:r>
          </a:p>
          <a:p>
            <a:pPr marL="0" indent="0">
              <a:buNone/>
            </a:pPr>
            <a:r>
              <a:rPr lang="en-US" sz="1200" dirty="0" err="1" smtClean="0"/>
              <a:t>Riversink</a:t>
            </a:r>
            <a:r>
              <a:rPr lang="en-US" sz="1200" dirty="0" smtClean="0"/>
              <a:t> Elementary School			Crawfordville , Florida, USA	direct</a:t>
            </a:r>
          </a:p>
          <a:p>
            <a:pPr marL="0" indent="0">
              <a:buNone/>
            </a:pPr>
            <a:endParaRPr lang="en-US" sz="1200" dirty="0">
              <a:solidFill>
                <a:srgbClr val="FFFF00"/>
              </a:solidFill>
            </a:endParaRPr>
          </a:p>
          <a:p>
            <a:pPr marL="0" indent="0">
              <a:buNone/>
            </a:pPr>
            <a:r>
              <a:rPr lang="en-US" sz="1200" b="1" u="sng" dirty="0" smtClean="0"/>
              <a:t>March 2015</a:t>
            </a:r>
            <a:endParaRPr lang="en-US" sz="1200" b="1" u="sng" dirty="0"/>
          </a:p>
          <a:p>
            <a:pPr marL="0" indent="0">
              <a:buNone/>
            </a:pPr>
            <a:r>
              <a:rPr lang="en-US" sz="1200" dirty="0" smtClean="0"/>
              <a:t>G. </a:t>
            </a:r>
            <a:r>
              <a:rPr lang="en-US" sz="1200" dirty="0" err="1" smtClean="0"/>
              <a:t>Salvemini</a:t>
            </a:r>
            <a:r>
              <a:rPr lang="en-US" sz="1200" dirty="0" smtClean="0"/>
              <a:t> – G. La </a:t>
            </a:r>
            <a:r>
              <a:rPr lang="en-US" sz="1200" dirty="0" err="1" smtClean="0"/>
              <a:t>Pira</a:t>
            </a:r>
            <a:r>
              <a:rPr lang="en-US" sz="1200" dirty="0" smtClean="0"/>
              <a:t>				</a:t>
            </a:r>
            <a:r>
              <a:rPr lang="en-US" sz="1200" dirty="0" err="1" smtClean="0"/>
              <a:t>Montemurlo</a:t>
            </a:r>
            <a:r>
              <a:rPr lang="en-US" sz="1200" dirty="0" smtClean="0"/>
              <a:t>, Italy		direct</a:t>
            </a:r>
          </a:p>
          <a:p>
            <a:pPr marL="0" indent="0">
              <a:buNone/>
            </a:pPr>
            <a:r>
              <a:rPr lang="en-US" sz="1200" dirty="0" smtClean="0"/>
              <a:t>	&amp; “Dante Alighieri” 1</a:t>
            </a:r>
            <a:r>
              <a:rPr lang="en-US" sz="1200" baseline="30000" dirty="0" smtClean="0"/>
              <a:t>st</a:t>
            </a:r>
            <a:r>
              <a:rPr lang="en-US" sz="1200" dirty="0" smtClean="0"/>
              <a:t> Grade Secondary		</a:t>
            </a:r>
            <a:r>
              <a:rPr lang="en-US" sz="1200" dirty="0" err="1" smtClean="0"/>
              <a:t>Casale</a:t>
            </a:r>
            <a:r>
              <a:rPr lang="en-US" sz="1200" dirty="0" smtClean="0"/>
              <a:t> </a:t>
            </a:r>
            <a:r>
              <a:rPr lang="en-US" sz="1200" dirty="0" err="1" smtClean="0"/>
              <a:t>Monferrato</a:t>
            </a:r>
            <a:r>
              <a:rPr lang="en-US" sz="1200" dirty="0" smtClean="0"/>
              <a:t>, Italy		direct</a:t>
            </a:r>
          </a:p>
          <a:p>
            <a:pPr marL="0" indent="0">
              <a:buNone/>
            </a:pPr>
            <a:r>
              <a:rPr lang="en-US" sz="1200" dirty="0" smtClean="0"/>
              <a:t>Tuskegee </a:t>
            </a:r>
            <a:r>
              <a:rPr lang="en-US" sz="1200" dirty="0"/>
              <a:t>Airmen Youth in Aviation Program		</a:t>
            </a:r>
            <a:r>
              <a:rPr lang="en-US" sz="1200" dirty="0" smtClean="0"/>
              <a:t>District </a:t>
            </a:r>
            <a:r>
              <a:rPr lang="en-US" sz="1200" dirty="0"/>
              <a:t>Heights, Maryland, USA	</a:t>
            </a:r>
            <a:r>
              <a:rPr lang="en-US" sz="1200" dirty="0" smtClean="0"/>
              <a:t>direct</a:t>
            </a:r>
            <a:endParaRPr lang="en-US" sz="1200" dirty="0" smtClean="0">
              <a:solidFill>
                <a:srgbClr val="FFFF00"/>
              </a:solidFill>
            </a:endParaRPr>
          </a:p>
          <a:p>
            <a:pPr marL="0" indent="0">
              <a:buNone/>
            </a:pPr>
            <a:r>
              <a:rPr lang="en-US" sz="1200" dirty="0" smtClean="0">
                <a:solidFill>
                  <a:schemeClr val="bg1"/>
                </a:solidFill>
              </a:rPr>
              <a:t>College Paul </a:t>
            </a:r>
            <a:r>
              <a:rPr lang="en-US" sz="1200" dirty="0" err="1" smtClean="0">
                <a:solidFill>
                  <a:schemeClr val="bg1"/>
                </a:solidFill>
              </a:rPr>
              <a:t>Langevin</a:t>
            </a:r>
            <a:r>
              <a:rPr lang="en-US" sz="1200" dirty="0" smtClean="0">
                <a:solidFill>
                  <a:schemeClr val="bg1"/>
                </a:solidFill>
              </a:rPr>
              <a:t>				Saint </a:t>
            </a:r>
            <a:r>
              <a:rPr lang="en-US" sz="1200" dirty="0" err="1" smtClean="0">
                <a:solidFill>
                  <a:schemeClr val="bg1"/>
                </a:solidFill>
              </a:rPr>
              <a:t>Junien</a:t>
            </a:r>
            <a:r>
              <a:rPr lang="en-US" sz="1200" dirty="0" smtClean="0">
                <a:solidFill>
                  <a:schemeClr val="bg1"/>
                </a:solidFill>
              </a:rPr>
              <a:t>, France		direct</a:t>
            </a:r>
          </a:p>
          <a:p>
            <a:pPr marL="0" indent="0">
              <a:buNone/>
            </a:pPr>
            <a:r>
              <a:rPr lang="en-US" sz="1200" dirty="0" smtClean="0">
                <a:solidFill>
                  <a:schemeClr val="bg1"/>
                </a:solidFill>
              </a:rPr>
              <a:t>	&amp; </a:t>
            </a:r>
            <a:r>
              <a:rPr lang="en-US" sz="1200" dirty="0" err="1" smtClean="0">
                <a:solidFill>
                  <a:schemeClr val="bg1"/>
                </a:solidFill>
              </a:rPr>
              <a:t>Ecole</a:t>
            </a:r>
            <a:r>
              <a:rPr lang="en-US" sz="1200" dirty="0" smtClean="0">
                <a:solidFill>
                  <a:schemeClr val="bg1"/>
                </a:solidFill>
              </a:rPr>
              <a:t> “La </a:t>
            </a:r>
            <a:r>
              <a:rPr lang="en-US" sz="1200" dirty="0" err="1" smtClean="0">
                <a:solidFill>
                  <a:schemeClr val="bg1"/>
                </a:solidFill>
              </a:rPr>
              <a:t>Malmaison</a:t>
            </a:r>
            <a:r>
              <a:rPr lang="en-US" sz="1200" dirty="0" smtClean="0">
                <a:solidFill>
                  <a:schemeClr val="bg1"/>
                </a:solidFill>
              </a:rPr>
              <a:t>”			Rueil-Malmaison, France		direct</a:t>
            </a:r>
          </a:p>
        </p:txBody>
      </p:sp>
    </p:spTree>
    <p:extLst>
      <p:ext uri="{BB962C8B-B14F-4D97-AF65-F5344CB8AC3E}">
        <p14:creationId xmlns:p14="http://schemas.microsoft.com/office/powerpoint/2010/main" val="33093915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731838"/>
          </a:xfrm>
        </p:spPr>
        <p:txBody>
          <a:bodyPr/>
          <a:lstStyle/>
          <a:p>
            <a:r>
              <a:rPr lang="en-US" sz="3200" dirty="0" smtClean="0"/>
              <a:t>Recent ARISS Highlights</a:t>
            </a:r>
            <a:endParaRPr lang="en-US" sz="3200" dirty="0"/>
          </a:p>
        </p:txBody>
      </p:sp>
      <p:sp>
        <p:nvSpPr>
          <p:cNvPr id="9" name="Content Placeholder 1"/>
          <p:cNvSpPr>
            <a:spLocks noGrp="1"/>
          </p:cNvSpPr>
          <p:nvPr>
            <p:ph idx="1"/>
          </p:nvPr>
        </p:nvSpPr>
        <p:spPr>
          <a:xfrm>
            <a:off x="228600" y="1066800"/>
            <a:ext cx="8610600" cy="5257800"/>
          </a:xfrm>
        </p:spPr>
        <p:txBody>
          <a:bodyPr>
            <a:normAutofit fontScale="85000" lnSpcReduction="10000"/>
          </a:bodyPr>
          <a:lstStyle/>
          <a:p>
            <a:r>
              <a:rPr lang="en-US" sz="1800" dirty="0" smtClean="0"/>
              <a:t>In December 2014, Italian crewmember Samantha </a:t>
            </a:r>
            <a:r>
              <a:rPr lang="en-US" sz="1800" dirty="0" err="1" smtClean="0"/>
              <a:t>Cristoforetti</a:t>
            </a:r>
            <a:r>
              <a:rPr lang="en-US" sz="1800" dirty="0" smtClean="0"/>
              <a:t> began her ARISS support. She is very excited about and supportive of ARISS, and included </a:t>
            </a:r>
            <a:r>
              <a:rPr lang="en-US" sz="1800" dirty="0"/>
              <a:t>comments on </a:t>
            </a:r>
            <a:r>
              <a:rPr lang="en-US" sz="1800" dirty="0" smtClean="0"/>
              <a:t>her first contact in </a:t>
            </a:r>
            <a:r>
              <a:rPr lang="en-US" sz="1800" dirty="0"/>
              <a:t>her online blog at </a:t>
            </a:r>
            <a:r>
              <a:rPr lang="en-US" sz="1800" u="sng" dirty="0">
                <a:hlinkClick r:id="rId2"/>
              </a:rPr>
              <a:t>https://plus.google.com/+SamanthaCristoforetti/posts/</a:t>
            </a:r>
            <a:r>
              <a:rPr lang="en-US" sz="1800" u="sng" dirty="0" smtClean="0">
                <a:hlinkClick r:id="rId2"/>
              </a:rPr>
              <a:t>do2vfeVgAw7</a:t>
            </a:r>
            <a:endParaRPr lang="en-US" sz="1800" u="sng" dirty="0" smtClean="0"/>
          </a:p>
          <a:p>
            <a:pPr marL="0" indent="0">
              <a:buNone/>
            </a:pPr>
            <a:endParaRPr lang="en-US" sz="1800" dirty="0" smtClean="0"/>
          </a:p>
          <a:p>
            <a:r>
              <a:rPr lang="en-US" sz="1800" dirty="0" smtClean="0"/>
              <a:t>On </a:t>
            </a:r>
            <a:r>
              <a:rPr lang="en-US" sz="1800" dirty="0"/>
              <a:t>December 18 and 20, 2014 the ARISS Russian team arranged for the Slow Scan Television (SSTV) transmission from the ISS of pictures of twelve stamps commemorating Yuri Gagarin. The event is part of the "Gagarin in Space" program and was in celebration of Gagarin's 80th birthday in 2014. The December event was aimed at schools and students around the world as well as the amateur radio community, and many images were received by schools, ham operators, and shortwave listeners from points around the world. Many of these can be viewed at </a:t>
            </a:r>
            <a:r>
              <a:rPr lang="en-US" sz="1800" u="sng" dirty="0">
                <a:hlinkClick r:id="rId3"/>
              </a:rPr>
              <a:t>http://www.spaceflightsoftware.com/ARISS_SSTV/</a:t>
            </a:r>
            <a:r>
              <a:rPr lang="en-US" sz="1800" u="sng" dirty="0" smtClean="0">
                <a:hlinkClick r:id="rId3"/>
              </a:rPr>
              <a:t>index.php</a:t>
            </a:r>
            <a:endParaRPr lang="en-US" sz="1800" u="sng" dirty="0" smtClean="0"/>
          </a:p>
          <a:p>
            <a:pPr marL="0" indent="0">
              <a:buNone/>
            </a:pPr>
            <a:endParaRPr lang="en-US" sz="1800" u="sng" dirty="0" smtClean="0"/>
          </a:p>
          <a:p>
            <a:r>
              <a:rPr lang="en-US" sz="1800" dirty="0"/>
              <a:t>On January 7, 2015 Frank Bauer, ARISS International Chair, and Mark Steiner, NASA-ARISS Technical Liaison, presented ARISS to the Royal Thai Ambassador and the rest of his delegation from the Thai Embassy at an event being hosted by the Goddard Space Flight Center. The Thai team is working with the ARISS-I delegate from Japan to coordinate a Thai contact in the late 2015 timeframe</a:t>
            </a:r>
            <a:r>
              <a:rPr lang="en-US" sz="1800" dirty="0" smtClean="0"/>
              <a:t>.</a:t>
            </a:r>
          </a:p>
          <a:p>
            <a:endParaRPr lang="en-US" sz="1800" dirty="0" smtClean="0"/>
          </a:p>
          <a:p>
            <a:r>
              <a:rPr lang="en-US" sz="1800" dirty="0" err="1" smtClean="0"/>
              <a:t>ARISS</a:t>
            </a:r>
            <a:r>
              <a:rPr lang="en-US" sz="1800" dirty="0" smtClean="0"/>
              <a:t> Europe Chair Gaston </a:t>
            </a:r>
            <a:r>
              <a:rPr lang="en-US" sz="1800" dirty="0" err="1" smtClean="0"/>
              <a:t>Bertels</a:t>
            </a:r>
            <a:r>
              <a:rPr lang="en-US" sz="1800" dirty="0" smtClean="0"/>
              <a:t> wins </a:t>
            </a:r>
            <a:r>
              <a:rPr lang="en-US" sz="1600" dirty="0" err="1"/>
              <a:t>IARU</a:t>
            </a:r>
            <a:r>
              <a:rPr lang="en-US" sz="1600" dirty="0"/>
              <a:t> Region 1, Roy Stevens G2BVN Memorial Trophy for his meritorious service to amateur radio over many years</a:t>
            </a:r>
            <a:endParaRPr lang="en-US" sz="1800" dirty="0" smtClean="0"/>
          </a:p>
          <a:p>
            <a:endParaRPr lang="en-US" sz="1800" dirty="0"/>
          </a:p>
          <a:p>
            <a:r>
              <a:rPr lang="en-US" sz="1800" dirty="0" err="1" smtClean="0"/>
              <a:t>ARISS</a:t>
            </a:r>
            <a:r>
              <a:rPr lang="en-US" sz="1800" dirty="0" smtClean="0"/>
              <a:t> Hawaii </a:t>
            </a:r>
            <a:r>
              <a:rPr lang="en-US" sz="1800" dirty="0" err="1" smtClean="0"/>
              <a:t>Telebridge</a:t>
            </a:r>
            <a:r>
              <a:rPr lang="en-US" sz="1800" dirty="0" smtClean="0"/>
              <a:t> Operator received </a:t>
            </a:r>
            <a:r>
              <a:rPr lang="en-US" sz="1800" dirty="0" err="1" smtClean="0"/>
              <a:t>YASME</a:t>
            </a:r>
            <a:r>
              <a:rPr lang="en-US" sz="1800" dirty="0" smtClean="0"/>
              <a:t> award for his STEM outreach support as an </a:t>
            </a:r>
            <a:r>
              <a:rPr lang="en-US" sz="1800" dirty="0" err="1" smtClean="0"/>
              <a:t>ARISS</a:t>
            </a:r>
            <a:r>
              <a:rPr lang="en-US" sz="1800" dirty="0" smtClean="0"/>
              <a:t> volunteer</a:t>
            </a:r>
          </a:p>
          <a:p>
            <a:endParaRPr lang="en-US" sz="2000" u="sng" dirty="0"/>
          </a:p>
          <a:p>
            <a:pPr>
              <a:buNone/>
            </a:pPr>
            <a:endParaRPr lang="en-US" b="1" dirty="0" smtClean="0"/>
          </a:p>
        </p:txBody>
      </p:sp>
    </p:spTree>
    <p:extLst>
      <p:ext uri="{BB962C8B-B14F-4D97-AF65-F5344CB8AC3E}">
        <p14:creationId xmlns:p14="http://schemas.microsoft.com/office/powerpoint/2010/main" val="26929293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95600"/>
            <a:ext cx="7772400" cy="1362075"/>
          </a:xfrm>
        </p:spPr>
        <p:txBody>
          <a:bodyPr/>
          <a:lstStyle/>
          <a:p>
            <a:pPr algn="ctr">
              <a:defRPr/>
            </a:pPr>
            <a:r>
              <a:rPr lang="en-US" sz="3600" dirty="0" smtClean="0"/>
              <a:t>STEM Education Impact</a:t>
            </a:r>
            <a:endParaRPr lang="en-US" sz="3600" dirty="0"/>
          </a:p>
        </p:txBody>
      </p:sp>
    </p:spTree>
    <p:extLst>
      <p:ext uri="{BB962C8B-B14F-4D97-AF65-F5344CB8AC3E}">
        <p14:creationId xmlns:p14="http://schemas.microsoft.com/office/powerpoint/2010/main" val="10516448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3200" b="1" dirty="0" smtClean="0"/>
              <a:t>Our New NASA Customer:  Space Communication and Navigation (</a:t>
            </a:r>
            <a:r>
              <a:rPr lang="en-US" sz="3200" b="1" dirty="0" err="1" smtClean="0"/>
              <a:t>SCaN</a:t>
            </a:r>
            <a:r>
              <a:rPr lang="en-US" sz="3200" b="1" dirty="0" smtClean="0"/>
              <a:t>)</a:t>
            </a:r>
            <a:endParaRPr lang="en-US" sz="3200" b="1" dirty="0"/>
          </a:p>
        </p:txBody>
      </p:sp>
      <p:sp>
        <p:nvSpPr>
          <p:cNvPr id="3" name="Content Placeholder 2"/>
          <p:cNvSpPr>
            <a:spLocks noGrp="1"/>
          </p:cNvSpPr>
          <p:nvPr>
            <p:ph idx="1"/>
          </p:nvPr>
        </p:nvSpPr>
        <p:spPr>
          <a:xfrm>
            <a:off x="119370" y="1295400"/>
            <a:ext cx="3309630" cy="3716172"/>
          </a:xfrm>
        </p:spPr>
        <p:txBody>
          <a:bodyPr/>
          <a:lstStyle/>
          <a:p>
            <a:pPr marL="177800" indent="-177800"/>
            <a:r>
              <a:rPr lang="en-US" sz="1800" dirty="0" smtClean="0"/>
              <a:t>Responsible </a:t>
            </a:r>
            <a:r>
              <a:rPr lang="en-US" sz="1800" dirty="0"/>
              <a:t>for all </a:t>
            </a:r>
            <a:r>
              <a:rPr lang="en-US" sz="1800" dirty="0" smtClean="0"/>
              <a:t>NASA’s </a:t>
            </a:r>
            <a:r>
              <a:rPr lang="en-US" sz="1800" dirty="0"/>
              <a:t>space communication, including </a:t>
            </a:r>
            <a:r>
              <a:rPr lang="en-US" sz="1800" dirty="0" err="1" smtClean="0"/>
              <a:t>ISS</a:t>
            </a:r>
            <a:endParaRPr lang="en-US" sz="1800" dirty="0" smtClean="0"/>
          </a:p>
          <a:p>
            <a:pPr marL="177800" indent="-177800"/>
            <a:r>
              <a:rPr lang="en-US" sz="1800" dirty="0" smtClean="0"/>
              <a:t>Responsible </a:t>
            </a:r>
            <a:r>
              <a:rPr lang="en-US" sz="1800" dirty="0"/>
              <a:t>for NASA’s ground stations &amp;</a:t>
            </a:r>
            <a:r>
              <a:rPr lang="en-US" sz="1800" dirty="0" smtClean="0"/>
              <a:t> </a:t>
            </a:r>
            <a:r>
              <a:rPr lang="en-US" sz="1800" dirty="0" err="1"/>
              <a:t>TDRS</a:t>
            </a:r>
            <a:r>
              <a:rPr lang="en-US" sz="1800" dirty="0"/>
              <a:t> </a:t>
            </a:r>
            <a:r>
              <a:rPr lang="en-US" sz="1800" dirty="0" err="1" smtClean="0"/>
              <a:t>comm</a:t>
            </a:r>
            <a:r>
              <a:rPr lang="en-US" sz="1800" dirty="0" smtClean="0"/>
              <a:t> </a:t>
            </a:r>
            <a:r>
              <a:rPr lang="en-US" sz="1800" dirty="0"/>
              <a:t>relay </a:t>
            </a:r>
            <a:r>
              <a:rPr lang="en-US" sz="1800" dirty="0" smtClean="0"/>
              <a:t>satellites</a:t>
            </a:r>
          </a:p>
          <a:p>
            <a:pPr marL="177800" indent="-177800"/>
            <a:r>
              <a:rPr lang="en-US" sz="1800" dirty="0" smtClean="0"/>
              <a:t>NASA spectrum </a:t>
            </a:r>
            <a:r>
              <a:rPr lang="en-US" sz="1800" dirty="0"/>
              <a:t>management </a:t>
            </a:r>
            <a:r>
              <a:rPr lang="en-US" sz="1800" dirty="0" smtClean="0"/>
              <a:t>leadership</a:t>
            </a:r>
          </a:p>
          <a:p>
            <a:pPr marL="177800" indent="-177800"/>
            <a:r>
              <a:rPr lang="en-US" sz="1800" dirty="0" smtClean="0"/>
              <a:t>They </a:t>
            </a:r>
            <a:r>
              <a:rPr lang="en-US" sz="1800" dirty="0"/>
              <a:t>have the largest segment of amateur radio operators </a:t>
            </a:r>
            <a:r>
              <a:rPr lang="en-US" sz="1800" dirty="0" smtClean="0"/>
              <a:t>within NASA</a:t>
            </a:r>
          </a:p>
          <a:p>
            <a:pPr marL="177800" indent="-177800"/>
            <a:r>
              <a:rPr lang="en-US" sz="1800" dirty="0" err="1" smtClean="0"/>
              <a:t>SCaN</a:t>
            </a:r>
            <a:r>
              <a:rPr lang="en-US" sz="1800" dirty="0" smtClean="0"/>
              <a:t> sees </a:t>
            </a:r>
            <a:r>
              <a:rPr lang="en-US" sz="1800" dirty="0"/>
              <a:t>the importance of </a:t>
            </a:r>
            <a:r>
              <a:rPr lang="en-US" sz="1800" dirty="0" err="1"/>
              <a:t>ARISS</a:t>
            </a:r>
            <a:r>
              <a:rPr lang="en-US" sz="1800" dirty="0"/>
              <a:t> for </a:t>
            </a:r>
            <a:r>
              <a:rPr lang="en-US" sz="1800" dirty="0" smtClean="0"/>
              <a:t>their promotion of human spaceflight awareness and </a:t>
            </a:r>
            <a:r>
              <a:rPr lang="en-US" sz="1800" dirty="0"/>
              <a:t>as </a:t>
            </a:r>
            <a:r>
              <a:rPr lang="en-US" sz="1800" dirty="0" smtClean="0"/>
              <a:t>a </a:t>
            </a:r>
            <a:r>
              <a:rPr lang="en-US" sz="1800" dirty="0"/>
              <a:t>backup communications capability </a:t>
            </a:r>
            <a:r>
              <a:rPr lang="en-US" sz="1800" dirty="0" smtClean="0"/>
              <a:t>for </a:t>
            </a:r>
            <a:r>
              <a:rPr lang="en-US" sz="1800" dirty="0" err="1" smtClean="0"/>
              <a:t>ISS</a:t>
            </a:r>
            <a:endParaRPr lang="en-US" sz="1800" dirty="0" smtClean="0"/>
          </a:p>
          <a:p>
            <a:pPr marL="177800" indent="-177800"/>
            <a:r>
              <a:rPr lang="en-US" sz="1800" dirty="0" smtClean="0"/>
              <a:t>Providing </a:t>
            </a:r>
            <a:r>
              <a:rPr lang="en-US" sz="1800" dirty="0" err="1" smtClean="0"/>
              <a:t>ARISS</a:t>
            </a:r>
            <a:r>
              <a:rPr lang="en-US" sz="1800" dirty="0" smtClean="0"/>
              <a:t> $70K support per year</a:t>
            </a: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426" t="9873" r="13044" b="5270"/>
          <a:stretch/>
        </p:blipFill>
        <p:spPr bwMode="auto">
          <a:xfrm>
            <a:off x="3352800" y="1752599"/>
            <a:ext cx="5749960" cy="3730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51171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28600"/>
            <a:ext cx="8229600" cy="944563"/>
          </a:xfrm>
        </p:spPr>
        <p:txBody>
          <a:bodyPr/>
          <a:lstStyle/>
          <a:p>
            <a:r>
              <a:rPr lang="en-US" altLang="en-US" sz="2800" b="1" smtClean="0"/>
              <a:t>STEM Curriculum Topics Presented Prior to </a:t>
            </a:r>
            <a:br>
              <a:rPr lang="en-US" altLang="en-US" sz="2800" b="1" smtClean="0"/>
            </a:br>
            <a:r>
              <a:rPr lang="en-US" altLang="en-US" sz="2800" b="1" smtClean="0"/>
              <a:t>ARISS Contact—2012-2013 Schools</a:t>
            </a:r>
          </a:p>
        </p:txBody>
      </p:sp>
      <p:sp>
        <p:nvSpPr>
          <p:cNvPr id="25603" name="Content Placeholder 2"/>
          <p:cNvSpPr>
            <a:spLocks noGrp="1"/>
          </p:cNvSpPr>
          <p:nvPr>
            <p:ph idx="1"/>
          </p:nvPr>
        </p:nvSpPr>
        <p:spPr>
          <a:xfrm>
            <a:off x="533400" y="1447800"/>
            <a:ext cx="8229600" cy="4724400"/>
          </a:xfrm>
        </p:spPr>
        <p:txBody>
          <a:bodyPr/>
          <a:lstStyle/>
          <a:p>
            <a:r>
              <a:rPr lang="en-US" altLang="en-US" sz="1600" dirty="0" smtClean="0"/>
              <a:t>Physics of space flight, orbits, weightlessness, gravity, light and the E/M spectrum, Newton's Laws, build a crystal radio, satellite watching, astrophotography</a:t>
            </a:r>
          </a:p>
          <a:p>
            <a:r>
              <a:rPr lang="en-US" altLang="en-US" sz="1600" dirty="0" smtClean="0"/>
              <a:t>Rocketry and its fundamental principles, radio technology, space exploration history</a:t>
            </a:r>
          </a:p>
          <a:p>
            <a:r>
              <a:rPr lang="en-US" altLang="en-US" sz="1600" dirty="0" smtClean="0"/>
              <a:t>Nature of light and electromagnetic radiation; current ideas concerning the curvature of space, dark matter, dark energy; Einstein's theory of relativity and its significance for satellite based communications systems such as GPS; potential and kinetic energy, gravity, orbits, Newton's Laws, and more.</a:t>
            </a:r>
          </a:p>
          <a:p>
            <a:r>
              <a:rPr lang="en-US" altLang="en-US" sz="1600" dirty="0" smtClean="0"/>
              <a:t>Engineering components in all phases of space exploration: launching, living in space, landing, and sustaining life in space.</a:t>
            </a:r>
          </a:p>
          <a:p>
            <a:r>
              <a:rPr lang="en-US" altLang="en-US" sz="1600" dirty="0" smtClean="0"/>
              <a:t>Space Synthesis Unit entitled: Space: Where are we Going? Unit included 3 days of guest speakers, including Astronaut Rick </a:t>
            </a:r>
            <a:r>
              <a:rPr lang="en-US" altLang="en-US" sz="1600" dirty="0" err="1" smtClean="0"/>
              <a:t>Linnehan</a:t>
            </a:r>
            <a:r>
              <a:rPr lang="en-US" altLang="en-US" sz="1600" dirty="0" smtClean="0"/>
              <a:t>. After the speaker series, students were divided into 7 groups to explore topics on Space from Mercury to the Shuttle, Space X, Orion, and beyond.</a:t>
            </a:r>
          </a:p>
          <a:p>
            <a:r>
              <a:rPr lang="en-US" altLang="en-US" sz="1600" dirty="0" smtClean="0"/>
              <a:t>Radio theory, radio waves, amateur radio, space communication, basic orbital mechanics, microgravity, curiosity rover.</a:t>
            </a:r>
          </a:p>
          <a:p>
            <a:r>
              <a:rPr lang="en-US" altLang="en-US" sz="1600" dirty="0" smtClean="0"/>
              <a:t>I teach art and Italian. We studied Italians in space in the Italian classes and had space related projects in art classes.</a:t>
            </a:r>
          </a:p>
        </p:txBody>
      </p:sp>
    </p:spTree>
    <p:extLst>
      <p:ext uri="{BB962C8B-B14F-4D97-AF65-F5344CB8AC3E}">
        <p14:creationId xmlns:p14="http://schemas.microsoft.com/office/powerpoint/2010/main" val="6832229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74638"/>
            <a:ext cx="8229600" cy="944562"/>
          </a:xfrm>
        </p:spPr>
        <p:txBody>
          <a:bodyPr/>
          <a:lstStyle/>
          <a:p>
            <a:r>
              <a:rPr lang="en-US" altLang="en-US" sz="2800" b="1" smtClean="0"/>
              <a:t>ARRL’s Education &amp; Technology Program</a:t>
            </a:r>
            <a:br>
              <a:rPr lang="en-US" altLang="en-US" sz="2800" b="1" smtClean="0"/>
            </a:br>
            <a:r>
              <a:rPr lang="en-US" altLang="en-US" sz="2800" smtClean="0">
                <a:solidFill>
                  <a:schemeClr val="bg1"/>
                </a:solidFill>
              </a:rPr>
              <a:t>Professional Development for Teachers</a:t>
            </a:r>
            <a:r>
              <a:rPr lang="en-US" altLang="en-US" sz="2800" smtClean="0"/>
              <a:t/>
            </a:r>
            <a:br>
              <a:rPr lang="en-US" altLang="en-US" sz="2800" smtClean="0"/>
            </a:br>
            <a:r>
              <a:rPr lang="en-US" altLang="en-US" sz="2800" b="1" smtClean="0"/>
              <a:t>  </a:t>
            </a:r>
          </a:p>
        </p:txBody>
      </p:sp>
      <p:sp>
        <p:nvSpPr>
          <p:cNvPr id="3" name="Content Placeholder 2"/>
          <p:cNvSpPr>
            <a:spLocks noGrp="1"/>
          </p:cNvSpPr>
          <p:nvPr>
            <p:ph idx="1"/>
          </p:nvPr>
        </p:nvSpPr>
        <p:spPr>
          <a:xfrm>
            <a:off x="457200" y="1143000"/>
            <a:ext cx="8183563" cy="5410200"/>
          </a:xfrm>
        </p:spPr>
        <p:txBody>
          <a:bodyPr>
            <a:noAutofit/>
          </a:bodyPr>
          <a:lstStyle/>
          <a:p>
            <a:pPr>
              <a:defRPr/>
            </a:pPr>
            <a:r>
              <a:rPr lang="en-US" sz="2000" dirty="0" smtClean="0"/>
              <a:t>Since 2004 ARRL has offered the Teachers Institute on Wireless Technology</a:t>
            </a:r>
          </a:p>
          <a:p>
            <a:pPr>
              <a:defRPr/>
            </a:pPr>
            <a:r>
              <a:rPr lang="en-US" sz="2000" dirty="0" smtClean="0"/>
              <a:t>32 hours of intensive classroom training </a:t>
            </a:r>
          </a:p>
          <a:p>
            <a:pPr lvl="1">
              <a:defRPr/>
            </a:pPr>
            <a:r>
              <a:rPr lang="en-US" sz="1800" dirty="0" smtClean="0"/>
              <a:t>Electronics</a:t>
            </a:r>
          </a:p>
          <a:p>
            <a:pPr lvl="1">
              <a:defRPr/>
            </a:pPr>
            <a:r>
              <a:rPr lang="en-US" sz="1800" dirty="0" smtClean="0"/>
              <a:t>Microcontroller Programming and Robotics</a:t>
            </a:r>
          </a:p>
          <a:p>
            <a:pPr lvl="1">
              <a:defRPr/>
            </a:pPr>
            <a:r>
              <a:rPr lang="en-US" sz="1800" dirty="0" smtClean="0"/>
              <a:t>Radio Science and Amateur Radio</a:t>
            </a:r>
          </a:p>
          <a:p>
            <a:pPr lvl="1">
              <a:defRPr/>
            </a:pPr>
            <a:r>
              <a:rPr lang="en-US" sz="1800" dirty="0" smtClean="0"/>
              <a:t>Satellite Communications</a:t>
            </a:r>
          </a:p>
          <a:p>
            <a:pPr lvl="1">
              <a:defRPr/>
            </a:pPr>
            <a:r>
              <a:rPr lang="en-US" sz="1800" dirty="0" smtClean="0"/>
              <a:t>Telemetry Data</a:t>
            </a:r>
          </a:p>
          <a:p>
            <a:pPr lvl="1">
              <a:defRPr/>
            </a:pPr>
            <a:r>
              <a:rPr lang="en-US" sz="1800" dirty="0" smtClean="0"/>
              <a:t>Sensor Technology</a:t>
            </a:r>
          </a:p>
          <a:p>
            <a:pPr lvl="1">
              <a:defRPr/>
            </a:pPr>
            <a:r>
              <a:rPr lang="en-US" sz="1800" dirty="0" smtClean="0"/>
              <a:t>Radio Astronomy</a:t>
            </a:r>
          </a:p>
          <a:p>
            <a:pPr marL="265176" lvl="1" indent="-265176">
              <a:buSzPct val="80000"/>
              <a:buFont typeface="Wingdings 2"/>
              <a:buChar char=""/>
              <a:defRPr/>
            </a:pPr>
            <a:r>
              <a:rPr lang="en-US" sz="2000" dirty="0" smtClean="0"/>
              <a:t>Over 550 teachers have received professional development training since 2004</a:t>
            </a:r>
          </a:p>
          <a:p>
            <a:pPr>
              <a:defRPr/>
            </a:pPr>
            <a:r>
              <a:rPr lang="en-US" sz="2000" dirty="0" err="1" smtClean="0"/>
              <a:t>ARRL</a:t>
            </a:r>
            <a:r>
              <a:rPr lang="en-US" sz="2000" dirty="0" smtClean="0"/>
              <a:t> </a:t>
            </a:r>
            <a:r>
              <a:rPr lang="en-US" sz="2000" dirty="0"/>
              <a:t>offers grants for radio station equipment and resources for instruction of wireless technology</a:t>
            </a:r>
          </a:p>
          <a:p>
            <a:pPr>
              <a:defRPr/>
            </a:pPr>
            <a:r>
              <a:rPr lang="en-US" sz="2000" dirty="0" err="1" smtClean="0"/>
              <a:t>ARRL’s</a:t>
            </a:r>
            <a:r>
              <a:rPr lang="en-US" sz="2000" dirty="0" smtClean="0"/>
              <a:t> </a:t>
            </a:r>
            <a:r>
              <a:rPr lang="en-US" sz="2000" dirty="0"/>
              <a:t>members/donors have invested over $2 million in educational outreach since 2000</a:t>
            </a:r>
          </a:p>
          <a:p>
            <a:pPr marL="265176" lvl="1" indent="-265176">
              <a:buSzPct val="80000"/>
              <a:buFont typeface="Wingdings 2"/>
              <a:buChar char=""/>
              <a:defRPr/>
            </a:pPr>
            <a:endParaRPr lang="en-US" sz="2000" dirty="0" smtClean="0"/>
          </a:p>
          <a:p>
            <a:pPr lvl="1">
              <a:defRPr/>
            </a:pPr>
            <a:endParaRPr lang="en-US" sz="1800" dirty="0" smtClean="0"/>
          </a:p>
          <a:p>
            <a:pPr lvl="1">
              <a:defRPr/>
            </a:pPr>
            <a:endParaRPr lang="en-US" sz="1800" dirty="0" smtClean="0"/>
          </a:p>
          <a:p>
            <a:pPr lvl="1">
              <a:defRPr/>
            </a:pPr>
            <a:endParaRPr lang="en-US" sz="1800" dirty="0" smtClean="0"/>
          </a:p>
          <a:p>
            <a:pPr>
              <a:defRPr/>
            </a:pPr>
            <a:endParaRPr lang="en-US" sz="2000" dirty="0"/>
          </a:p>
        </p:txBody>
      </p:sp>
      <p:pic>
        <p:nvPicPr>
          <p:cNvPr id="5" name="Picture 3" descr="bigproject copy.png"/>
          <p:cNvPicPr>
            <a:picLocks noChangeAspect="1"/>
          </p:cNvPicPr>
          <p:nvPr/>
        </p:nvPicPr>
        <p:blipFill>
          <a:blip r:embed="rId2" cstate="print"/>
          <a:srcRect/>
          <a:stretch>
            <a:fillRect/>
          </a:stretch>
        </p:blipFill>
        <p:spPr bwMode="auto">
          <a:xfrm>
            <a:off x="6248400" y="1828800"/>
            <a:ext cx="2133600" cy="2133600"/>
          </a:xfrm>
          <a:prstGeom prst="rect">
            <a:avLst/>
          </a:prstGeom>
          <a:noFill/>
          <a:ln w="9525">
            <a:noFill/>
            <a:miter lim="800000"/>
            <a:headEnd/>
            <a:tailEnd/>
          </a:ln>
        </p:spPr>
      </p:pic>
    </p:spTree>
    <p:extLst>
      <p:ext uri="{BB962C8B-B14F-4D97-AF65-F5344CB8AC3E}">
        <p14:creationId xmlns:p14="http://schemas.microsoft.com/office/powerpoint/2010/main" val="19858806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28600"/>
            <a:ext cx="8229600" cy="914400"/>
          </a:xfrm>
        </p:spPr>
        <p:txBody>
          <a:bodyPr/>
          <a:lstStyle/>
          <a:p>
            <a:r>
              <a:rPr lang="en-US" altLang="en-US" sz="3200" b="1" smtClean="0"/>
              <a:t>AMSAT’s Satellite Development Activities</a:t>
            </a:r>
          </a:p>
        </p:txBody>
      </p:sp>
      <p:sp>
        <p:nvSpPr>
          <p:cNvPr id="27651" name="Content Placeholder 2"/>
          <p:cNvSpPr>
            <a:spLocks noGrp="1"/>
          </p:cNvSpPr>
          <p:nvPr>
            <p:ph idx="1"/>
          </p:nvPr>
        </p:nvSpPr>
        <p:spPr>
          <a:xfrm>
            <a:off x="457200" y="1600200"/>
            <a:ext cx="4267200" cy="3200400"/>
          </a:xfrm>
        </p:spPr>
        <p:txBody>
          <a:bodyPr/>
          <a:lstStyle/>
          <a:p>
            <a:r>
              <a:rPr lang="en-US" altLang="en-US" smtClean="0"/>
              <a:t>Fox CubeSat research payloads</a:t>
            </a:r>
          </a:p>
          <a:p>
            <a:endParaRPr lang="en-US" altLang="en-US" smtClean="0"/>
          </a:p>
          <a:p>
            <a:endParaRPr lang="en-US" altLang="en-US" smtClean="0"/>
          </a:p>
          <a:p>
            <a:r>
              <a:rPr lang="en-US" altLang="en-US" smtClean="0"/>
              <a:t>ARISSat payloads</a:t>
            </a:r>
          </a:p>
          <a:p>
            <a:endParaRPr lang="en-US" altLang="en-US" smtClean="0"/>
          </a:p>
          <a:p>
            <a:endParaRPr lang="en-US" altLang="en-US" smtClean="0"/>
          </a:p>
          <a:p>
            <a:endParaRPr lang="en-US" altLang="en-US" smtClean="0"/>
          </a:p>
          <a:p>
            <a:pPr lvl="1"/>
            <a:endParaRPr lang="en-US" altLang="en-US" smtClean="0"/>
          </a:p>
          <a:p>
            <a:pPr lvl="1"/>
            <a:endParaRPr lang="en-US" altLang="en-US" smtClean="0"/>
          </a:p>
          <a:p>
            <a:endParaRPr lang="en-US" altLang="en-US" smtClean="0"/>
          </a:p>
        </p:txBody>
      </p:sp>
      <p:sp>
        <p:nvSpPr>
          <p:cNvPr id="4" name="Content Placeholder 2"/>
          <p:cNvSpPr txBox="1">
            <a:spLocks/>
          </p:cNvSpPr>
          <p:nvPr/>
        </p:nvSpPr>
        <p:spPr bwMode="auto">
          <a:xfrm>
            <a:off x="381000" y="5715000"/>
            <a:ext cx="8458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a:bodyPr>
          <a:lst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a:lstStyle>
          <a:p>
            <a:pPr marL="0" lvl="1" indent="0" algn="ctr">
              <a:buFontTx/>
              <a:buNone/>
              <a:defRPr/>
            </a:pPr>
            <a:r>
              <a:rPr lang="en-US" sz="2400" i="1" kern="0" dirty="0" smtClean="0"/>
              <a:t>Supports student payload experimentation</a:t>
            </a:r>
          </a:p>
          <a:p>
            <a:pPr marL="0" lvl="1" indent="0" algn="ctr">
              <a:buFontTx/>
              <a:buNone/>
              <a:defRPr/>
            </a:pPr>
            <a:r>
              <a:rPr lang="en-US" sz="2400" i="1" kern="0" dirty="0" smtClean="0"/>
              <a:t>3 </a:t>
            </a:r>
            <a:r>
              <a:rPr lang="en-US" sz="2400" i="1" kern="0" dirty="0" err="1" smtClean="0"/>
              <a:t>ARISSat</a:t>
            </a:r>
            <a:r>
              <a:rPr lang="en-US" sz="2400" i="1" kern="0" dirty="0" smtClean="0"/>
              <a:t> </a:t>
            </a:r>
            <a:r>
              <a:rPr lang="en-US" sz="2400" i="1" kern="0" dirty="0" err="1" smtClean="0"/>
              <a:t>Spaceframes</a:t>
            </a:r>
            <a:r>
              <a:rPr lang="en-US" sz="2400" i="1" kern="0" dirty="0" smtClean="0"/>
              <a:t> Currently Available for Flight</a:t>
            </a:r>
          </a:p>
          <a:p>
            <a:pPr>
              <a:defRPr/>
            </a:pPr>
            <a:endParaRPr lang="en-US" sz="3600" kern="0" dirty="0" smtClean="0"/>
          </a:p>
          <a:p>
            <a:pPr>
              <a:defRPr/>
            </a:pPr>
            <a:endParaRPr lang="en-US" sz="3600" kern="0" dirty="0" smtClean="0"/>
          </a:p>
          <a:p>
            <a:pPr lvl="1">
              <a:defRPr/>
            </a:pPr>
            <a:endParaRPr lang="en-US" sz="3200" kern="0" dirty="0" smtClean="0"/>
          </a:p>
          <a:p>
            <a:pPr lvl="1">
              <a:defRPr/>
            </a:pPr>
            <a:endParaRPr lang="en-US" sz="3200" kern="0" dirty="0" smtClean="0"/>
          </a:p>
          <a:p>
            <a:pPr>
              <a:defRPr/>
            </a:pPr>
            <a:endParaRPr lang="en-US" sz="3600" kern="0" dirty="0"/>
          </a:p>
        </p:txBody>
      </p:sp>
      <p:pic>
        <p:nvPicPr>
          <p:cNvPr id="27653" name="Picture 2" descr="C:\Users\Frank Bauer 2\Documents\Data\Emergent\Projects\Edison\AMSAT\Pics\576164main_eva29_satpic_full.jpg"/>
          <p:cNvPicPr>
            <a:picLocks noChangeAspect="1" noChangeArrowheads="1"/>
          </p:cNvPicPr>
          <p:nvPr/>
        </p:nvPicPr>
        <p:blipFill>
          <a:blip r:embed="rId2" cstate="print">
            <a:extLst>
              <a:ext uri="{28A0092B-C50C-407E-A947-70E740481C1C}">
                <a14:useLocalDpi xmlns:a14="http://schemas.microsoft.com/office/drawing/2010/main" val="0"/>
              </a:ext>
            </a:extLst>
          </a:blip>
          <a:srcRect l="28349" t="19189" r="27760" b="29735"/>
          <a:stretch>
            <a:fillRect/>
          </a:stretch>
        </p:blipFill>
        <p:spPr bwMode="auto">
          <a:xfrm>
            <a:off x="5473700" y="3505200"/>
            <a:ext cx="2484438"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1371600"/>
            <a:ext cx="1716088" cy="169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03113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152400"/>
            <a:ext cx="8229600" cy="990600"/>
          </a:xfrm>
        </p:spPr>
        <p:txBody>
          <a:bodyPr/>
          <a:lstStyle/>
          <a:p>
            <a:r>
              <a:rPr lang="en-US" altLang="en-US" sz="2800" b="1" dirty="0" smtClean="0"/>
              <a:t>Educator Feedback 2012-2013</a:t>
            </a:r>
          </a:p>
        </p:txBody>
      </p:sp>
      <p:sp>
        <p:nvSpPr>
          <p:cNvPr id="28675" name="Content Placeholder 2"/>
          <p:cNvSpPr>
            <a:spLocks noGrp="1"/>
          </p:cNvSpPr>
          <p:nvPr>
            <p:ph idx="1"/>
          </p:nvPr>
        </p:nvSpPr>
        <p:spPr>
          <a:xfrm>
            <a:off x="457200" y="960438"/>
            <a:ext cx="8229600" cy="5897562"/>
          </a:xfrm>
        </p:spPr>
        <p:txBody>
          <a:bodyPr/>
          <a:lstStyle/>
          <a:p>
            <a:r>
              <a:rPr lang="en-US" altLang="en-US" sz="1800" dirty="0" smtClean="0"/>
              <a:t>“This was an </a:t>
            </a:r>
            <a:r>
              <a:rPr lang="en-US" altLang="en-US" sz="1800" dirty="0" smtClean="0">
                <a:solidFill>
                  <a:srgbClr val="FFFF00"/>
                </a:solidFill>
              </a:rPr>
              <a:t>amazing opportunity</a:t>
            </a:r>
            <a:r>
              <a:rPr lang="en-US" altLang="en-US" sz="1800" dirty="0" smtClean="0"/>
              <a:t>. I am very thankful for what NASA gave our school, and I hope we can </a:t>
            </a:r>
            <a:r>
              <a:rPr lang="en-US" altLang="en-US" sz="1800" dirty="0" smtClean="0">
                <a:solidFill>
                  <a:srgbClr val="FFFF00"/>
                </a:solidFill>
              </a:rPr>
              <a:t>continue the magic with new ideas and programs next year and the years to come</a:t>
            </a:r>
            <a:r>
              <a:rPr lang="en-US" altLang="en-US" sz="1800" dirty="0" smtClean="0"/>
              <a:t>.”</a:t>
            </a:r>
          </a:p>
          <a:p>
            <a:r>
              <a:rPr lang="en-US" altLang="en-US" sz="1800" dirty="0" smtClean="0"/>
              <a:t>“This is a great program and I would </a:t>
            </a:r>
            <a:r>
              <a:rPr lang="en-US" altLang="en-US" sz="1800" dirty="0" smtClean="0">
                <a:solidFill>
                  <a:srgbClr val="FFFF00"/>
                </a:solidFill>
              </a:rPr>
              <a:t>recommend it to any school interested in enhancing student interest in STEM subjects</a:t>
            </a:r>
            <a:r>
              <a:rPr lang="en-US" altLang="en-US" sz="1800" dirty="0" smtClean="0"/>
              <a:t>.” </a:t>
            </a:r>
          </a:p>
          <a:p>
            <a:r>
              <a:rPr lang="en-US" altLang="en-US" sz="1800" dirty="0" smtClean="0"/>
              <a:t>“These are </a:t>
            </a:r>
            <a:r>
              <a:rPr lang="en-US" altLang="en-US" sz="1800" dirty="0" smtClean="0">
                <a:solidFill>
                  <a:srgbClr val="FFFF00"/>
                </a:solidFill>
              </a:rPr>
              <a:t>once in a lifetime opportunities for young people to learn and experience something unique</a:t>
            </a:r>
            <a:r>
              <a:rPr lang="en-US" altLang="en-US" sz="1800" dirty="0" smtClean="0"/>
              <a:t> from the perspective of trained professionals with exciting outcomes; science that has practical applications.”</a:t>
            </a:r>
          </a:p>
          <a:p>
            <a:r>
              <a:rPr lang="en-US" altLang="en-US" sz="1800" dirty="0" smtClean="0"/>
              <a:t>“As a result of this experience </a:t>
            </a:r>
            <a:r>
              <a:rPr lang="en-US" altLang="en-US" sz="1800" dirty="0" smtClean="0">
                <a:solidFill>
                  <a:srgbClr val="FFFF00"/>
                </a:solidFill>
              </a:rPr>
              <a:t>my students want to start an amateur radio club</a:t>
            </a:r>
            <a:r>
              <a:rPr lang="en-US" altLang="en-US" sz="1800" dirty="0" smtClean="0"/>
              <a:t>.”</a:t>
            </a:r>
          </a:p>
          <a:p>
            <a:r>
              <a:rPr lang="en-US" altLang="en-US" sz="1800" dirty="0" smtClean="0"/>
              <a:t>“I knew it was going to be fun. I didn't know how much beyond fun it was going to be. Everybody present, no matter their degree of involvement or age, was positively impacted by the experience.”</a:t>
            </a:r>
          </a:p>
          <a:p>
            <a:r>
              <a:rPr lang="en-US" altLang="en-US" sz="1800" dirty="0" smtClean="0"/>
              <a:t>“This was an incredible event. We were able to bring our entire school in on this and it was </a:t>
            </a:r>
            <a:r>
              <a:rPr lang="en-US" altLang="en-US" sz="1800" dirty="0" smtClean="0">
                <a:solidFill>
                  <a:srgbClr val="FFFF00"/>
                </a:solidFill>
              </a:rPr>
              <a:t>a pivotal moment for our school year and perhaps the lives of those in attendance</a:t>
            </a:r>
            <a:r>
              <a:rPr lang="en-US" altLang="en-US" sz="1800" dirty="0" smtClean="0"/>
              <a:t>.”</a:t>
            </a:r>
          </a:p>
          <a:p>
            <a:r>
              <a:rPr lang="en-US" altLang="en-US" sz="1800" dirty="0" smtClean="0"/>
              <a:t>“I think having the kids in charge and forming the committees was a </a:t>
            </a:r>
            <a:r>
              <a:rPr lang="en-US" altLang="en-US" sz="1800" dirty="0" smtClean="0">
                <a:solidFill>
                  <a:srgbClr val="FFFF00"/>
                </a:solidFill>
              </a:rPr>
              <a:t>wonderful real world experience that they do not get in school</a:t>
            </a:r>
            <a:r>
              <a:rPr lang="en-US" altLang="en-US" sz="1800" dirty="0" smtClean="0"/>
              <a:t>. They really enjoyed the science experiments as well as talking to the astronauts, of course !!</a:t>
            </a:r>
          </a:p>
        </p:txBody>
      </p:sp>
    </p:spTree>
    <p:extLst>
      <p:ext uri="{BB962C8B-B14F-4D97-AF65-F5344CB8AC3E}">
        <p14:creationId xmlns:p14="http://schemas.microsoft.com/office/powerpoint/2010/main" val="26118504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152400"/>
            <a:ext cx="8229600" cy="990600"/>
          </a:xfrm>
        </p:spPr>
        <p:txBody>
          <a:bodyPr/>
          <a:lstStyle/>
          <a:p>
            <a:r>
              <a:rPr lang="en-US" altLang="en-US" sz="2800" b="1" dirty="0" smtClean="0"/>
              <a:t>SAREX/ARISS Student Impact</a:t>
            </a:r>
          </a:p>
        </p:txBody>
      </p:sp>
      <p:sp>
        <p:nvSpPr>
          <p:cNvPr id="30723" name="Content Placeholder 2"/>
          <p:cNvSpPr>
            <a:spLocks noGrp="1"/>
          </p:cNvSpPr>
          <p:nvPr>
            <p:ph idx="1"/>
          </p:nvPr>
        </p:nvSpPr>
        <p:spPr>
          <a:xfrm>
            <a:off x="457200" y="960438"/>
            <a:ext cx="8534400" cy="5516562"/>
          </a:xfrm>
        </p:spPr>
        <p:txBody>
          <a:bodyPr/>
          <a:lstStyle/>
          <a:p>
            <a:r>
              <a:rPr lang="en-US" altLang="en-US" sz="1800" dirty="0" smtClean="0"/>
              <a:t>Stephanie Radcliff experienced an ARISS contact as a student at Daviess County High School (DCHS) in Owensboro, Kentucky in May 2001.  Today she is a graduate of Embry-Riddle University, and holds a degree in the aerospace field.  She has applied and hopes to be accepted for astronaut training. </a:t>
            </a:r>
          </a:p>
          <a:p>
            <a:endParaRPr lang="en-US" altLang="en-US" sz="1800" dirty="0" smtClean="0"/>
          </a:p>
          <a:p>
            <a:r>
              <a:rPr lang="en-US" altLang="en-US" sz="1800" dirty="0" smtClean="0"/>
              <a:t>Student SAREX volunteer, Mike </a:t>
            </a:r>
            <a:r>
              <a:rPr lang="en-US" altLang="en-US" sz="1800" dirty="0" err="1" smtClean="0"/>
              <a:t>Sufana</a:t>
            </a:r>
            <a:r>
              <a:rPr lang="en-US" altLang="en-US" sz="1800" dirty="0" smtClean="0"/>
              <a:t>, received his Aerospace Engineering degree and is working at Northrop Grumman in Los Angeles.</a:t>
            </a:r>
          </a:p>
          <a:p>
            <a:endParaRPr lang="en-US" altLang="en-US" sz="1800" dirty="0" smtClean="0"/>
          </a:p>
          <a:p>
            <a:r>
              <a:rPr lang="en-US" altLang="en-US" sz="1800" dirty="0" smtClean="0"/>
              <a:t>SAREX student, Melissa </a:t>
            </a:r>
            <a:r>
              <a:rPr lang="en-US" altLang="en-US" sz="1800" dirty="0" err="1" smtClean="0"/>
              <a:t>Mladnic</a:t>
            </a:r>
            <a:r>
              <a:rPr lang="en-US" altLang="en-US" sz="1800" dirty="0" smtClean="0"/>
              <a:t>, from </a:t>
            </a:r>
            <a:r>
              <a:rPr lang="en-US" altLang="en-US" sz="1800" dirty="0" err="1" smtClean="0"/>
              <a:t>Jerling</a:t>
            </a:r>
            <a:r>
              <a:rPr lang="en-US" altLang="en-US" sz="1800" dirty="0" smtClean="0"/>
              <a:t> Jr. High, attended Purdue University School of Mechanical Engineering technology and is now a Manufacturing Engineer with Danaher</a:t>
            </a:r>
          </a:p>
          <a:p>
            <a:endParaRPr lang="en-US" altLang="en-US" sz="1800" dirty="0" smtClean="0"/>
          </a:p>
          <a:p>
            <a:r>
              <a:rPr lang="en-US" altLang="en-US" sz="1800" dirty="0" smtClean="0"/>
              <a:t>SAREX student, Amy Kaminski  </a:t>
            </a:r>
            <a:r>
              <a:rPr lang="en-US" altLang="en-US" sz="1800" b="1" dirty="0" smtClean="0"/>
              <a:t>st</a:t>
            </a:r>
            <a:r>
              <a:rPr lang="en-US" altLang="en-US" sz="1800" dirty="0" smtClean="0"/>
              <a:t>udied planetary science and Earth systems at Cornell and received a Masters in Science, Technology, and Public Policy at George Washington University, specializing in Space Policy. She has published many articles on astronomy, as well as articles on space tourism; she is currently a space programs examiner for the White House’s Office of Management and Budget</a:t>
            </a:r>
          </a:p>
        </p:txBody>
      </p:sp>
    </p:spTree>
    <p:extLst>
      <p:ext uri="{BB962C8B-B14F-4D97-AF65-F5344CB8AC3E}">
        <p14:creationId xmlns:p14="http://schemas.microsoft.com/office/powerpoint/2010/main" val="11269709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52400" y="152400"/>
            <a:ext cx="8686800" cy="685800"/>
          </a:xfrm>
        </p:spPr>
        <p:txBody>
          <a:bodyPr/>
          <a:lstStyle/>
          <a:p>
            <a:r>
              <a:rPr lang="en-US" altLang="en-US" sz="2800" b="1" dirty="0" err="1" smtClean="0"/>
              <a:t>ARISS</a:t>
            </a:r>
            <a:r>
              <a:rPr lang="en-US" altLang="en-US" sz="2800" b="1" dirty="0" smtClean="0"/>
              <a:t> Program International Impact</a:t>
            </a:r>
            <a:endParaRPr lang="en-US" altLang="en-US" sz="2800" b="1" i="1" dirty="0" smtClean="0"/>
          </a:p>
        </p:txBody>
      </p:sp>
      <p:sp>
        <p:nvSpPr>
          <p:cNvPr id="31747" name="Rectangle 3"/>
          <p:cNvSpPr>
            <a:spLocks noGrp="1" noChangeArrowheads="1"/>
          </p:cNvSpPr>
          <p:nvPr>
            <p:ph type="body" idx="1"/>
          </p:nvPr>
        </p:nvSpPr>
        <p:spPr>
          <a:xfrm>
            <a:off x="228600" y="914400"/>
            <a:ext cx="6172200" cy="5257800"/>
          </a:xfrm>
        </p:spPr>
        <p:txBody>
          <a:bodyPr/>
          <a:lstStyle/>
          <a:p>
            <a:pPr>
              <a:lnSpc>
                <a:spcPct val="80000"/>
              </a:lnSpc>
            </a:pPr>
            <a:r>
              <a:rPr lang="en-US" altLang="ja-JP" sz="2000" dirty="0" smtClean="0">
                <a:ea typeface="ＭＳ Ｐゴシック" pitchFamily="34" charset="-128"/>
              </a:rPr>
              <a:t>Program supports approximately </a:t>
            </a:r>
            <a:r>
              <a:rPr lang="en-US" altLang="ja-JP" sz="2000" b="1" dirty="0" smtClean="0">
                <a:solidFill>
                  <a:srgbClr val="FFFF00"/>
                </a:solidFill>
                <a:ea typeface="ＭＳ Ｐゴシック" pitchFamily="34" charset="-128"/>
              </a:rPr>
              <a:t>80-100</a:t>
            </a:r>
            <a:r>
              <a:rPr lang="en-US" altLang="ja-JP" sz="2000" dirty="0" smtClean="0">
                <a:ea typeface="ＭＳ Ｐゴシック" pitchFamily="34" charset="-128"/>
              </a:rPr>
              <a:t> national and international schools per year and touches </a:t>
            </a:r>
            <a:r>
              <a:rPr lang="en-US" altLang="ja-JP" sz="2000" b="1" dirty="0" smtClean="0">
                <a:solidFill>
                  <a:srgbClr val="FFFF00"/>
                </a:solidFill>
                <a:ea typeface="ＭＳ Ｐゴシック" pitchFamily="34" charset="-128"/>
              </a:rPr>
              <a:t>15,000-100,000</a:t>
            </a:r>
            <a:r>
              <a:rPr lang="en-US" altLang="ja-JP" sz="2000" dirty="0" smtClean="0">
                <a:ea typeface="ＭＳ Ｐゴシック" pitchFamily="34" charset="-128"/>
              </a:rPr>
              <a:t> students per year </a:t>
            </a:r>
          </a:p>
          <a:p>
            <a:pPr>
              <a:lnSpc>
                <a:spcPct val="80000"/>
              </a:lnSpc>
            </a:pPr>
            <a:r>
              <a:rPr lang="en-US" altLang="ja-JP" sz="2000" dirty="0" smtClean="0">
                <a:ea typeface="ＭＳ Ｐゴシック" pitchFamily="34" charset="-128"/>
              </a:rPr>
              <a:t>Provides hands-on forum through which students, K-16, are encouraged to pursue STEM-related fields</a:t>
            </a:r>
          </a:p>
          <a:p>
            <a:pPr>
              <a:lnSpc>
                <a:spcPct val="80000"/>
              </a:lnSpc>
            </a:pPr>
            <a:r>
              <a:rPr lang="en-US" altLang="ja-JP" sz="2000" dirty="0" smtClean="0">
                <a:ea typeface="ＭＳ Ｐゴシック" pitchFamily="34" charset="-128"/>
              </a:rPr>
              <a:t>Very low cost program with very high in-kind volunteer and hardware support (over </a:t>
            </a:r>
            <a:r>
              <a:rPr lang="en-US" altLang="ja-JP" sz="2000" b="1" dirty="0" smtClean="0">
                <a:solidFill>
                  <a:srgbClr val="FFFF00"/>
                </a:solidFill>
                <a:ea typeface="ＭＳ Ｐゴシック" pitchFamily="34" charset="-128"/>
              </a:rPr>
              <a:t>$5M in-kind support per year</a:t>
            </a:r>
            <a:r>
              <a:rPr lang="en-US" altLang="ja-JP" sz="2000" dirty="0" smtClean="0">
                <a:ea typeface="ＭＳ Ｐゴシック" pitchFamily="34" charset="-128"/>
              </a:rPr>
              <a:t>)</a:t>
            </a:r>
          </a:p>
          <a:p>
            <a:pPr>
              <a:lnSpc>
                <a:spcPct val="80000"/>
              </a:lnSpc>
            </a:pPr>
            <a:r>
              <a:rPr lang="en-US" altLang="ja-JP" sz="2000" b="1" dirty="0" smtClean="0">
                <a:solidFill>
                  <a:srgbClr val="FFFF00"/>
                </a:solidFill>
                <a:ea typeface="ＭＳ Ｐゴシック" pitchFamily="34" charset="-128"/>
              </a:rPr>
              <a:t>12-15 million teachers &amp; members of public witnessed </a:t>
            </a:r>
            <a:r>
              <a:rPr lang="en-US" altLang="ja-JP" sz="2000" b="1" dirty="0" err="1" smtClean="0">
                <a:solidFill>
                  <a:srgbClr val="FFFF00"/>
                </a:solidFill>
                <a:ea typeface="ＭＳ Ｐゴシック" pitchFamily="34" charset="-128"/>
              </a:rPr>
              <a:t>ARISS</a:t>
            </a:r>
            <a:r>
              <a:rPr lang="en-US" altLang="ja-JP" sz="2000" b="1" dirty="0" smtClean="0">
                <a:solidFill>
                  <a:srgbClr val="FFFF00"/>
                </a:solidFill>
                <a:ea typeface="ＭＳ Ｐゴシック" pitchFamily="34" charset="-128"/>
              </a:rPr>
              <a:t> contacts per year </a:t>
            </a:r>
            <a:r>
              <a:rPr lang="en-US" altLang="ja-JP" sz="2000" dirty="0" smtClean="0">
                <a:ea typeface="ＭＳ Ｐゴシック" pitchFamily="34" charset="-128"/>
              </a:rPr>
              <a:t>through direct attendance or television or radio broadcasts</a:t>
            </a:r>
          </a:p>
          <a:p>
            <a:pPr>
              <a:lnSpc>
                <a:spcPct val="80000"/>
              </a:lnSpc>
            </a:pPr>
            <a:r>
              <a:rPr lang="en-US" altLang="ja-JP" sz="2000" dirty="0" smtClean="0">
                <a:ea typeface="ＭＳ Ｐゴシック" pitchFamily="34" charset="-128"/>
              </a:rPr>
              <a:t>Approximately 10 million people have witnessed an </a:t>
            </a:r>
            <a:r>
              <a:rPr lang="en-US" altLang="ja-JP" sz="2000" dirty="0" err="1" smtClean="0">
                <a:ea typeface="ＭＳ Ｐゴシック" pitchFamily="34" charset="-128"/>
              </a:rPr>
              <a:t>ARISS</a:t>
            </a:r>
            <a:r>
              <a:rPr lang="en-US" altLang="ja-JP" sz="2000" dirty="0" smtClean="0">
                <a:ea typeface="ＭＳ Ｐゴシック" pitchFamily="34" charset="-128"/>
              </a:rPr>
              <a:t> ham radio contact on IMAX Space Station 3D movie</a:t>
            </a:r>
          </a:p>
          <a:p>
            <a:pPr>
              <a:lnSpc>
                <a:spcPct val="80000"/>
              </a:lnSpc>
            </a:pPr>
            <a:r>
              <a:rPr lang="en-US" altLang="en-US" sz="2000" dirty="0" smtClean="0"/>
              <a:t>Exhibited to thousands of teachers at the </a:t>
            </a:r>
            <a:r>
              <a:rPr lang="en-US" altLang="en-US" sz="2000" dirty="0" err="1" smtClean="0"/>
              <a:t>NSTA</a:t>
            </a:r>
            <a:r>
              <a:rPr lang="en-US" altLang="en-US" sz="2000" dirty="0" smtClean="0"/>
              <a:t>, </a:t>
            </a:r>
            <a:r>
              <a:rPr lang="en-US" altLang="en-US" sz="2000" dirty="0" err="1" smtClean="0"/>
              <a:t>NCTM</a:t>
            </a:r>
            <a:r>
              <a:rPr lang="en-US" altLang="en-US" sz="2000" dirty="0" smtClean="0"/>
              <a:t>,  </a:t>
            </a:r>
            <a:r>
              <a:rPr lang="en-US" altLang="en-US" sz="2000" dirty="0" err="1" smtClean="0"/>
              <a:t>ITEA</a:t>
            </a:r>
            <a:r>
              <a:rPr lang="en-US" altLang="en-US" sz="2000" dirty="0" smtClean="0"/>
              <a:t> &amp; other national conferences</a:t>
            </a:r>
          </a:p>
          <a:p>
            <a:pPr>
              <a:lnSpc>
                <a:spcPct val="80000"/>
              </a:lnSpc>
            </a:pPr>
            <a:r>
              <a:rPr lang="en-US" altLang="ja-JP" sz="2000" dirty="0" err="1" smtClean="0">
                <a:ea typeface="ＭＳ Ｐゴシック" pitchFamily="34" charset="-128"/>
              </a:rPr>
              <a:t>ARISS</a:t>
            </a:r>
            <a:r>
              <a:rPr lang="en-US" altLang="ja-JP" sz="2000" dirty="0" smtClean="0">
                <a:ea typeface="ＭＳ Ｐゴシック" pitchFamily="34" charset="-128"/>
              </a:rPr>
              <a:t> can support NASA education initiatives that bridge across multiple US government agencies—(example:  </a:t>
            </a:r>
            <a:r>
              <a:rPr lang="en-US" altLang="ja-JP" sz="2000" dirty="0" err="1" smtClean="0">
                <a:ea typeface="ＭＳ Ｐゴシック" pitchFamily="34" charset="-128"/>
              </a:rPr>
              <a:t>Dept</a:t>
            </a:r>
            <a:r>
              <a:rPr lang="en-US" altLang="ja-JP" sz="2000" dirty="0" smtClean="0">
                <a:ea typeface="ＭＳ Ｐゴシック" pitchFamily="34" charset="-128"/>
              </a:rPr>
              <a:t> of Education’s International Space Week) </a:t>
            </a:r>
          </a:p>
        </p:txBody>
      </p:sp>
      <p:pic>
        <p:nvPicPr>
          <p:cNvPr id="31748" name="Picture 4" descr="u5mir-is r"/>
          <p:cNvPicPr>
            <a:picLocks noChangeAspect="1" noChangeArrowheads="1"/>
          </p:cNvPicPr>
          <p:nvPr/>
        </p:nvPicPr>
        <p:blipFill>
          <a:blip r:embed="rId3" cstate="print">
            <a:extLst>
              <a:ext uri="{28A0092B-C50C-407E-A947-70E740481C1C}">
                <a14:useLocalDpi xmlns:a14="http://schemas.microsoft.com/office/drawing/2010/main" val="0"/>
              </a:ext>
            </a:extLst>
          </a:blip>
          <a:srcRect l="22314" r="24794" b="14807"/>
          <a:stretch>
            <a:fillRect/>
          </a:stretch>
        </p:blipFill>
        <p:spPr bwMode="auto">
          <a:xfrm>
            <a:off x="6742113" y="762000"/>
            <a:ext cx="2401887"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5" descr="picture order I"/>
          <p:cNvPicPr>
            <a:picLocks noChangeAspect="1" noChangeArrowheads="1"/>
          </p:cNvPicPr>
          <p:nvPr/>
        </p:nvPicPr>
        <p:blipFill>
          <a:blip r:embed="rId4" cstate="print">
            <a:extLst>
              <a:ext uri="{28A0092B-C50C-407E-A947-70E740481C1C}">
                <a14:useLocalDpi xmlns:a14="http://schemas.microsoft.com/office/drawing/2010/main" val="0"/>
              </a:ext>
            </a:extLst>
          </a:blip>
          <a:srcRect l="4051" t="39311" r="6183" b="30135"/>
          <a:stretch>
            <a:fillRect/>
          </a:stretch>
        </p:blipFill>
        <p:spPr bwMode="auto">
          <a:xfrm>
            <a:off x="6746875" y="3178175"/>
            <a:ext cx="23971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7" descr="DSC_5123"/>
          <p:cNvPicPr>
            <a:picLocks noChangeAspect="1" noChangeArrowheads="1"/>
          </p:cNvPicPr>
          <p:nvPr/>
        </p:nvPicPr>
        <p:blipFill>
          <a:blip r:embed="rId5" cstate="print">
            <a:lum contrast="16000"/>
            <a:extLst>
              <a:ext uri="{28A0092B-C50C-407E-A947-70E740481C1C}">
                <a14:useLocalDpi xmlns:a14="http://schemas.microsoft.com/office/drawing/2010/main" val="0"/>
              </a:ext>
            </a:extLst>
          </a:blip>
          <a:srcRect l="26529"/>
          <a:stretch>
            <a:fillRect/>
          </a:stretch>
        </p:blipFill>
        <p:spPr bwMode="auto">
          <a:xfrm>
            <a:off x="6794500" y="4652963"/>
            <a:ext cx="243681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91868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Dropbox Files</a:t>
            </a:r>
            <a:endParaRPr lang="en-US" dirty="0"/>
          </a:p>
        </p:txBody>
      </p:sp>
      <p:sp>
        <p:nvSpPr>
          <p:cNvPr id="3" name="Content Placeholder 2"/>
          <p:cNvSpPr>
            <a:spLocks noGrp="1"/>
          </p:cNvSpPr>
          <p:nvPr>
            <p:ph idx="1"/>
          </p:nvPr>
        </p:nvSpPr>
        <p:spPr/>
        <p:txBody>
          <a:bodyPr/>
          <a:lstStyle/>
          <a:p>
            <a:r>
              <a:rPr lang="en-US" dirty="0" err="1" smtClean="0"/>
              <a:t>ARISS</a:t>
            </a:r>
            <a:r>
              <a:rPr lang="en-US" dirty="0" smtClean="0"/>
              <a:t> Letter from </a:t>
            </a:r>
            <a:r>
              <a:rPr lang="en-US" dirty="0" err="1" smtClean="0"/>
              <a:t>ISS</a:t>
            </a:r>
            <a:r>
              <a:rPr lang="en-US" dirty="0" smtClean="0"/>
              <a:t> Program Manager</a:t>
            </a:r>
          </a:p>
          <a:p>
            <a:r>
              <a:rPr lang="en-US" dirty="0" smtClean="0"/>
              <a:t>Proposal to </a:t>
            </a:r>
            <a:r>
              <a:rPr lang="en-US" dirty="0" err="1" smtClean="0"/>
              <a:t>CASIS</a:t>
            </a:r>
            <a:endParaRPr lang="en-US" dirty="0" smtClean="0"/>
          </a:p>
          <a:p>
            <a:r>
              <a:rPr lang="en-US" dirty="0" smtClean="0"/>
              <a:t>Budget proposal</a:t>
            </a:r>
          </a:p>
          <a:p>
            <a:r>
              <a:rPr lang="en-US" dirty="0" smtClean="0"/>
              <a:t>Answers to </a:t>
            </a:r>
            <a:r>
              <a:rPr lang="en-US" dirty="0" err="1" smtClean="0"/>
              <a:t>CASIS</a:t>
            </a:r>
            <a:r>
              <a:rPr lang="en-US" dirty="0" smtClean="0"/>
              <a:t>’ Frequently Asked Questions</a:t>
            </a:r>
          </a:p>
          <a:p>
            <a:r>
              <a:rPr lang="en-US" dirty="0" err="1" smtClean="0"/>
              <a:t>ISS</a:t>
            </a:r>
            <a:r>
              <a:rPr lang="en-US" dirty="0" smtClean="0"/>
              <a:t> Conference Poster</a:t>
            </a:r>
          </a:p>
          <a:p>
            <a:r>
              <a:rPr lang="en-US" dirty="0" smtClean="0"/>
              <a:t>Donation/Challenge Coin Poster</a:t>
            </a:r>
            <a:endParaRPr lang="en-US" dirty="0"/>
          </a:p>
        </p:txBody>
      </p:sp>
    </p:spTree>
    <p:extLst>
      <p:ext uri="{BB962C8B-B14F-4D97-AF65-F5344CB8AC3E}">
        <p14:creationId xmlns:p14="http://schemas.microsoft.com/office/powerpoint/2010/main" val="2032363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2800" b="1" dirty="0" err="1" smtClean="0"/>
              <a:t>ISS</a:t>
            </a:r>
            <a:r>
              <a:rPr lang="en-US" sz="2800" b="1" dirty="0" smtClean="0"/>
              <a:t> Program Manager Letter to NASA Education on </a:t>
            </a:r>
            <a:r>
              <a:rPr lang="en-US" sz="2800" b="1" dirty="0" err="1" smtClean="0"/>
              <a:t>ARISS</a:t>
            </a:r>
            <a:r>
              <a:rPr lang="en-US" sz="2800" b="1" dirty="0" smtClean="0"/>
              <a:t> Benefit Assessment</a:t>
            </a:r>
            <a:endParaRPr lang="en-US" sz="2800" b="1" dirty="0"/>
          </a:p>
        </p:txBody>
      </p:sp>
      <p:pic>
        <p:nvPicPr>
          <p:cNvPr id="10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827" t="5773" r="35128" b="52342"/>
          <a:stretch/>
        </p:blipFill>
        <p:spPr bwMode="auto">
          <a:xfrm>
            <a:off x="6248400" y="4908793"/>
            <a:ext cx="2528733" cy="170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1447800"/>
            <a:ext cx="4572000" cy="928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00" y="2514600"/>
            <a:ext cx="4572000" cy="823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3466737"/>
            <a:ext cx="4572000" cy="3142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Object 3"/>
          <p:cNvGraphicFramePr>
            <a:graphicFrameLocks noChangeAspect="1"/>
          </p:cNvGraphicFramePr>
          <p:nvPr>
            <p:extLst>
              <p:ext uri="{D42A27DB-BD31-4B8C-83A1-F6EECF244321}">
                <p14:modId xmlns:p14="http://schemas.microsoft.com/office/powerpoint/2010/main" val="258344299"/>
              </p:ext>
            </p:extLst>
          </p:nvPr>
        </p:nvGraphicFramePr>
        <p:xfrm>
          <a:off x="5181600" y="1447800"/>
          <a:ext cx="3179326" cy="4114800"/>
        </p:xfrm>
        <a:graphic>
          <a:graphicData uri="http://schemas.openxmlformats.org/presentationml/2006/ole">
            <mc:AlternateContent xmlns:mc="http://schemas.openxmlformats.org/markup-compatibility/2006">
              <mc:Choice xmlns:v="urn:schemas-microsoft-com:vml" Requires="v">
                <p:oleObj spid="_x0000_s1048" name="Acrobat Document" r:id="rId7" imgW="5829199" imgH="7543800" progId="AcroExch.Document.11">
                  <p:embed/>
                </p:oleObj>
              </mc:Choice>
              <mc:Fallback>
                <p:oleObj name="Acrobat Document" r:id="rId7" imgW="5829199" imgH="7543800" progId="AcroExch.Document.11">
                  <p:embed/>
                  <p:pic>
                    <p:nvPicPr>
                      <p:cNvPr id="0" name=""/>
                      <p:cNvPicPr/>
                      <p:nvPr/>
                    </p:nvPicPr>
                    <p:blipFill>
                      <a:blip r:embed="rId8"/>
                      <a:stretch>
                        <a:fillRect/>
                      </a:stretch>
                    </p:blipFill>
                    <p:spPr>
                      <a:xfrm>
                        <a:off x="5181600" y="1447800"/>
                        <a:ext cx="3179326" cy="4114800"/>
                      </a:xfrm>
                      <a:prstGeom prst="rect">
                        <a:avLst/>
                      </a:prstGeom>
                    </p:spPr>
                  </p:pic>
                </p:oleObj>
              </mc:Fallback>
            </mc:AlternateContent>
          </a:graphicData>
        </a:graphic>
      </p:graphicFrame>
    </p:spTree>
    <p:extLst>
      <p:ext uri="{BB962C8B-B14F-4D97-AF65-F5344CB8AC3E}">
        <p14:creationId xmlns:p14="http://schemas.microsoft.com/office/powerpoint/2010/main" val="429354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1143000"/>
          </a:xfrm>
        </p:spPr>
        <p:txBody>
          <a:bodyPr/>
          <a:lstStyle/>
          <a:p>
            <a:r>
              <a:rPr lang="en-US" sz="3200" b="1" dirty="0" smtClean="0"/>
              <a:t>Our New Partner:  Center for the Advancement of Science in Space (</a:t>
            </a:r>
            <a:r>
              <a:rPr lang="en-US" sz="3200" b="1" dirty="0" err="1" smtClean="0"/>
              <a:t>CASIS</a:t>
            </a:r>
            <a:r>
              <a:rPr lang="en-US" sz="3200" b="1" dirty="0" smtClean="0"/>
              <a:t>)</a:t>
            </a:r>
            <a:endParaRPr lang="en-US" sz="3200" b="1" dirty="0"/>
          </a:p>
        </p:txBody>
      </p:sp>
      <p:sp>
        <p:nvSpPr>
          <p:cNvPr id="3" name="Content Placeholder 2"/>
          <p:cNvSpPr>
            <a:spLocks noGrp="1"/>
          </p:cNvSpPr>
          <p:nvPr>
            <p:ph idx="1"/>
          </p:nvPr>
        </p:nvSpPr>
        <p:spPr>
          <a:xfrm>
            <a:off x="76200" y="1389228"/>
            <a:ext cx="8948429" cy="3716172"/>
          </a:xfrm>
        </p:spPr>
        <p:txBody>
          <a:bodyPr/>
          <a:lstStyle/>
          <a:p>
            <a:pPr marL="177800" indent="-177800"/>
            <a:r>
              <a:rPr lang="en-US" sz="1800" dirty="0"/>
              <a:t>In 2011, NASA chose </a:t>
            </a:r>
            <a:r>
              <a:rPr lang="en-US" sz="1800" dirty="0" err="1" smtClean="0"/>
              <a:t>CASIS</a:t>
            </a:r>
            <a:r>
              <a:rPr lang="en-US" sz="1800" dirty="0" smtClean="0"/>
              <a:t> </a:t>
            </a:r>
            <a:r>
              <a:rPr lang="en-US" sz="1800" dirty="0"/>
              <a:t>to be the sole manager of the International Space Station U.S. National </a:t>
            </a:r>
            <a:r>
              <a:rPr lang="en-US" sz="1800" dirty="0" smtClean="0"/>
              <a:t>Laboratory</a:t>
            </a:r>
          </a:p>
          <a:p>
            <a:pPr marL="177800" indent="-177800"/>
            <a:r>
              <a:rPr lang="en-US" sz="1800" dirty="0" err="1" smtClean="0"/>
              <a:t>CASIS</a:t>
            </a:r>
            <a:r>
              <a:rPr lang="en-US" sz="1800" dirty="0" smtClean="0"/>
              <a:t> mission: maximize </a:t>
            </a:r>
            <a:r>
              <a:rPr lang="en-US" sz="1800" dirty="0"/>
              <a:t>use of </a:t>
            </a:r>
            <a:r>
              <a:rPr lang="en-US" sz="1800" dirty="0" err="1" smtClean="0"/>
              <a:t>ISS</a:t>
            </a:r>
            <a:r>
              <a:rPr lang="en-US" sz="1800" dirty="0" smtClean="0"/>
              <a:t> for </a:t>
            </a:r>
            <a:r>
              <a:rPr lang="en-US" sz="1800" dirty="0"/>
              <a:t>innovation, which can benefit all humankind and inspire a new generation to look to the </a:t>
            </a:r>
            <a:r>
              <a:rPr lang="en-US" sz="1800" dirty="0" smtClean="0"/>
              <a:t>stars</a:t>
            </a:r>
          </a:p>
          <a:p>
            <a:pPr marL="0" indent="0">
              <a:buNone/>
            </a:pPr>
            <a:r>
              <a:rPr lang="en-US" sz="1800" dirty="0" smtClean="0"/>
              <a:t>To </a:t>
            </a:r>
            <a:r>
              <a:rPr lang="en-US" sz="1800" dirty="0"/>
              <a:t>accomplish these goals, </a:t>
            </a:r>
            <a:r>
              <a:rPr lang="en-US" sz="1800" dirty="0" err="1"/>
              <a:t>CASIS</a:t>
            </a:r>
            <a:r>
              <a:rPr lang="en-US" sz="1800" dirty="0"/>
              <a:t> </a:t>
            </a:r>
            <a:r>
              <a:rPr lang="en-US" sz="1800" dirty="0" smtClean="0"/>
              <a:t>has: </a:t>
            </a:r>
            <a:endParaRPr lang="en-US" sz="1800" dirty="0"/>
          </a:p>
          <a:p>
            <a:r>
              <a:rPr lang="en-US" sz="1800" b="1" dirty="0"/>
              <a:t>Seed money</a:t>
            </a:r>
            <a:r>
              <a:rPr lang="en-US" sz="1800" dirty="0"/>
              <a:t>—Some $3 million </a:t>
            </a:r>
            <a:r>
              <a:rPr lang="en-US" sz="1800" dirty="0" smtClean="0"/>
              <a:t>to </a:t>
            </a:r>
            <a:r>
              <a:rPr lang="en-US" sz="1800" dirty="0"/>
              <a:t>help fund promising research </a:t>
            </a:r>
            <a:r>
              <a:rPr lang="en-US" sz="1800" dirty="0" smtClean="0"/>
              <a:t>&amp; product </a:t>
            </a:r>
            <a:r>
              <a:rPr lang="en-US" sz="1800" dirty="0"/>
              <a:t>development. </a:t>
            </a:r>
            <a:r>
              <a:rPr lang="en-US" sz="1800" dirty="0" smtClean="0"/>
              <a:t>Can </a:t>
            </a:r>
            <a:r>
              <a:rPr lang="en-US" sz="1800" dirty="0"/>
              <a:t>also connect researchers with </a:t>
            </a:r>
            <a:r>
              <a:rPr lang="en-US" sz="1800" dirty="0" smtClean="0"/>
              <a:t>3rd-party </a:t>
            </a:r>
            <a:r>
              <a:rPr lang="en-US" sz="1800" dirty="0"/>
              <a:t>investors </a:t>
            </a:r>
            <a:r>
              <a:rPr lang="en-US" sz="1800" dirty="0" smtClean="0"/>
              <a:t>&amp; financiers </a:t>
            </a:r>
            <a:endParaRPr lang="en-US" sz="1800" dirty="0"/>
          </a:p>
          <a:p>
            <a:r>
              <a:rPr lang="en-US" sz="1800" b="1" dirty="0"/>
              <a:t>Expertise</a:t>
            </a:r>
            <a:r>
              <a:rPr lang="en-US" sz="1800" dirty="0"/>
              <a:t>—Seasoned </a:t>
            </a:r>
            <a:r>
              <a:rPr lang="en-US" sz="1800" dirty="0" smtClean="0"/>
              <a:t>aerospace </a:t>
            </a:r>
            <a:r>
              <a:rPr lang="en-US" sz="1800" dirty="0"/>
              <a:t>teams </a:t>
            </a:r>
            <a:r>
              <a:rPr lang="en-US" sz="1800" dirty="0" smtClean="0"/>
              <a:t>to </a:t>
            </a:r>
            <a:r>
              <a:rPr lang="en-US" sz="1800" dirty="0"/>
              <a:t>help develop </a:t>
            </a:r>
            <a:r>
              <a:rPr lang="en-US" sz="1800" dirty="0" smtClean="0"/>
              <a:t>&amp; integrate payloads</a:t>
            </a:r>
            <a:endParaRPr lang="en-US" sz="1800" dirty="0"/>
          </a:p>
          <a:p>
            <a:r>
              <a:rPr lang="en-US" sz="1800" b="1" dirty="0"/>
              <a:t>Access to launch</a:t>
            </a:r>
            <a:r>
              <a:rPr lang="en-US" sz="1800" dirty="0"/>
              <a:t>—</a:t>
            </a:r>
            <a:r>
              <a:rPr lang="en-US" sz="1800" dirty="0" err="1"/>
              <a:t>CASIS</a:t>
            </a:r>
            <a:r>
              <a:rPr lang="en-US" sz="1800" dirty="0"/>
              <a:t> works with proven launch providers around the world to get your payload to station. </a:t>
            </a:r>
          </a:p>
          <a:p>
            <a:r>
              <a:rPr lang="en-US" sz="1800" b="1" dirty="0"/>
              <a:t>Administrative support</a:t>
            </a:r>
            <a:r>
              <a:rPr lang="en-US" sz="1800" dirty="0"/>
              <a:t>—</a:t>
            </a:r>
            <a:r>
              <a:rPr lang="en-US" sz="1800" dirty="0" err="1"/>
              <a:t>CASIS</a:t>
            </a:r>
            <a:r>
              <a:rPr lang="en-US" sz="1800" dirty="0"/>
              <a:t> </a:t>
            </a:r>
            <a:r>
              <a:rPr lang="en-US" sz="1800" dirty="0" smtClean="0"/>
              <a:t>set </a:t>
            </a:r>
            <a:r>
              <a:rPr lang="en-US" sz="1800" dirty="0"/>
              <a:t>up to cut through red tape to facilitate quick access to space. </a:t>
            </a:r>
          </a:p>
          <a:p>
            <a:r>
              <a:rPr lang="en-US" sz="1800" b="1" dirty="0"/>
              <a:t>Educational outreach</a:t>
            </a:r>
            <a:r>
              <a:rPr lang="en-US" sz="1800" dirty="0"/>
              <a:t>—By working with NASA, commercial partners, foundations, universities and new technology companies, </a:t>
            </a:r>
            <a:r>
              <a:rPr lang="en-US" sz="1800" dirty="0" err="1"/>
              <a:t>CASIS</a:t>
            </a:r>
            <a:r>
              <a:rPr lang="en-US" sz="1800" dirty="0"/>
              <a:t> can create projects and curricula to teach and inspire students across the country</a:t>
            </a:r>
            <a:r>
              <a:rPr lang="en-US" sz="1800" dirty="0" smtClean="0"/>
              <a:t>.</a:t>
            </a:r>
            <a:endParaRPr lang="en-US" sz="1800" dirty="0"/>
          </a:p>
        </p:txBody>
      </p:sp>
      <p:pic>
        <p:nvPicPr>
          <p:cNvPr id="4" name="Picture 2" descr="casis-main3.jpg"/>
          <p:cNvPicPr>
            <a:picLocks noChangeAspect="1" noChangeArrowheads="1"/>
          </p:cNvPicPr>
          <p:nvPr/>
        </p:nvPicPr>
        <p:blipFill rotWithShape="1">
          <a:blip r:embed="rId2">
            <a:extLst>
              <a:ext uri="{28A0092B-C50C-407E-A947-70E740481C1C}">
                <a14:useLocalDpi xmlns:a14="http://schemas.microsoft.com/office/drawing/2010/main" val="0"/>
              </a:ext>
            </a:extLst>
          </a:blip>
          <a:srcRect l="12429" t="18949" r="15243" b="25233"/>
          <a:stretch/>
        </p:blipFill>
        <p:spPr bwMode="auto">
          <a:xfrm>
            <a:off x="6651196" y="5762171"/>
            <a:ext cx="2492804" cy="1095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7605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838200"/>
          </a:xfrm>
        </p:spPr>
        <p:txBody>
          <a:bodyPr/>
          <a:lstStyle/>
          <a:p>
            <a:r>
              <a:rPr lang="en-US" sz="3200" b="1" dirty="0" smtClean="0"/>
              <a:t>Sustainability &amp; </a:t>
            </a:r>
            <a:r>
              <a:rPr lang="en-US" sz="3200" b="1" dirty="0" smtClean="0"/>
              <a:t>Funding </a:t>
            </a:r>
            <a:r>
              <a:rPr lang="en-US" sz="3200" b="1" dirty="0" smtClean="0"/>
              <a:t>Committee</a:t>
            </a:r>
            <a:br>
              <a:rPr lang="en-US" sz="3200" b="1" dirty="0" smtClean="0"/>
            </a:br>
            <a:r>
              <a:rPr lang="en-US" sz="3200" b="1" dirty="0" smtClean="0"/>
              <a:t>Roles and Responsibilities</a:t>
            </a:r>
            <a:endParaRPr lang="en-US" sz="3200" b="1" dirty="0"/>
          </a:p>
        </p:txBody>
      </p:sp>
      <p:sp>
        <p:nvSpPr>
          <p:cNvPr id="3" name="Content Placeholder 2"/>
          <p:cNvSpPr>
            <a:spLocks noGrp="1"/>
          </p:cNvSpPr>
          <p:nvPr>
            <p:ph idx="1"/>
          </p:nvPr>
        </p:nvSpPr>
        <p:spPr>
          <a:xfrm>
            <a:off x="533400" y="1371600"/>
            <a:ext cx="8229600" cy="4876800"/>
          </a:xfrm>
        </p:spPr>
        <p:txBody>
          <a:bodyPr/>
          <a:lstStyle/>
          <a:p>
            <a:pPr marL="236538" indent="-236538"/>
            <a:r>
              <a:rPr lang="en-US" sz="2400" dirty="0" smtClean="0"/>
              <a:t>Business planning (working with member societies)</a:t>
            </a:r>
          </a:p>
          <a:p>
            <a:pPr marL="236538" indent="-236538"/>
            <a:r>
              <a:rPr lang="en-US" sz="2400" dirty="0" smtClean="0"/>
              <a:t>Budget Development </a:t>
            </a:r>
          </a:p>
          <a:p>
            <a:pPr marL="236538" indent="-236538"/>
            <a:r>
              <a:rPr lang="en-US" sz="2400" dirty="0" smtClean="0"/>
              <a:t>Fundraising strategies</a:t>
            </a:r>
          </a:p>
          <a:p>
            <a:pPr marL="236538" indent="-236538"/>
            <a:r>
              <a:rPr lang="en-US" sz="2400" dirty="0" smtClean="0"/>
              <a:t>Ensure consistent messaging (goals, results, priorities)</a:t>
            </a:r>
          </a:p>
          <a:p>
            <a:pPr marL="236538" indent="-236538"/>
            <a:r>
              <a:rPr lang="en-US" sz="2400" dirty="0" smtClean="0"/>
              <a:t>Develop marketing presentations &amp; handouts</a:t>
            </a:r>
          </a:p>
          <a:p>
            <a:pPr marL="236538" indent="-236538"/>
            <a:r>
              <a:rPr lang="en-US" sz="2400" dirty="0"/>
              <a:t>Proposal development</a:t>
            </a:r>
          </a:p>
          <a:p>
            <a:pPr marL="236538" indent="-236538"/>
            <a:r>
              <a:rPr lang="en-US" sz="2400" dirty="0" smtClean="0"/>
              <a:t>Networking at major conferences and events  (e.g. </a:t>
            </a:r>
            <a:r>
              <a:rPr lang="en-US" sz="2400" dirty="0" err="1" smtClean="0"/>
              <a:t>ISS</a:t>
            </a:r>
            <a:r>
              <a:rPr lang="en-US" sz="2400" dirty="0" smtClean="0"/>
              <a:t> Conference—USA, etc.)</a:t>
            </a:r>
            <a:endParaRPr lang="en-US" sz="2400" dirty="0"/>
          </a:p>
          <a:p>
            <a:pPr marL="236538" indent="-236538"/>
            <a:r>
              <a:rPr lang="en-US" sz="2400" dirty="0" smtClean="0"/>
              <a:t>Lobby space agencies for in-kind/funding support</a:t>
            </a:r>
          </a:p>
          <a:p>
            <a:pPr marL="236538" indent="-236538"/>
            <a:r>
              <a:rPr lang="en-US" sz="2400" dirty="0" smtClean="0"/>
              <a:t>Lobbying major benefactors</a:t>
            </a:r>
          </a:p>
          <a:p>
            <a:pPr marL="236538" indent="-236538"/>
            <a:r>
              <a:rPr lang="en-US" sz="2400" dirty="0" smtClean="0"/>
              <a:t>Gathering feedback on proper metrics required to satisfy stakeholders</a:t>
            </a:r>
          </a:p>
        </p:txBody>
      </p:sp>
    </p:spTree>
    <p:extLst>
      <p:ext uri="{BB962C8B-B14F-4D97-AF65-F5344CB8AC3E}">
        <p14:creationId xmlns:p14="http://schemas.microsoft.com/office/powerpoint/2010/main" val="2722879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Sustainability &amp; Funding Committee</a:t>
            </a:r>
            <a:br>
              <a:rPr lang="en-US" sz="3600" b="1" dirty="0"/>
            </a:br>
            <a:r>
              <a:rPr lang="en-US" sz="3600" b="1" dirty="0" smtClean="0"/>
              <a:t>Current Members</a:t>
            </a:r>
            <a:endParaRPr lang="en-US" sz="3600" dirty="0"/>
          </a:p>
        </p:txBody>
      </p:sp>
      <p:sp>
        <p:nvSpPr>
          <p:cNvPr id="3" name="Content Placeholder 2"/>
          <p:cNvSpPr>
            <a:spLocks noGrp="1"/>
          </p:cNvSpPr>
          <p:nvPr>
            <p:ph idx="1"/>
          </p:nvPr>
        </p:nvSpPr>
        <p:spPr/>
        <p:txBody>
          <a:bodyPr/>
          <a:lstStyle/>
          <a:p>
            <a:pPr>
              <a:defRPr/>
            </a:pPr>
            <a:r>
              <a:rPr lang="en-US" dirty="0"/>
              <a:t>Frank Bauer KA3HDO, Chair</a:t>
            </a:r>
          </a:p>
          <a:p>
            <a:pPr>
              <a:defRPr/>
            </a:pPr>
            <a:r>
              <a:rPr lang="en-US" dirty="0"/>
              <a:t>Oliver Amend DG6BCE</a:t>
            </a:r>
          </a:p>
          <a:p>
            <a:pPr>
              <a:defRPr/>
            </a:pPr>
            <a:r>
              <a:rPr lang="en-US" dirty="0"/>
              <a:t>Stefan Wagener VE4SW</a:t>
            </a:r>
          </a:p>
          <a:p>
            <a:pPr>
              <a:defRPr/>
            </a:pPr>
            <a:r>
              <a:rPr lang="en-US" dirty="0"/>
              <a:t>Tatiana </a:t>
            </a:r>
            <a:r>
              <a:rPr lang="en-US" dirty="0" err="1"/>
              <a:t>Kolmykova</a:t>
            </a:r>
            <a:endParaRPr lang="en-US" dirty="0"/>
          </a:p>
          <a:p>
            <a:pPr>
              <a:defRPr/>
            </a:pPr>
            <a:r>
              <a:rPr lang="en-US" dirty="0" err="1"/>
              <a:t>Kiego</a:t>
            </a:r>
            <a:r>
              <a:rPr lang="en-US" dirty="0"/>
              <a:t> </a:t>
            </a:r>
            <a:r>
              <a:rPr lang="en-US" dirty="0" err="1"/>
              <a:t>Komuro</a:t>
            </a:r>
            <a:r>
              <a:rPr lang="en-US" dirty="0"/>
              <a:t> JA1KAB</a:t>
            </a:r>
          </a:p>
          <a:p>
            <a:pPr>
              <a:defRPr/>
            </a:pPr>
            <a:r>
              <a:rPr lang="en-US" dirty="0"/>
              <a:t>Convener: Rosalie White K1STO</a:t>
            </a:r>
          </a:p>
          <a:p>
            <a:pPr marL="0" indent="0">
              <a:buNone/>
            </a:pPr>
            <a:endParaRPr lang="en-US" dirty="0"/>
          </a:p>
        </p:txBody>
      </p:sp>
    </p:spTree>
    <p:extLst>
      <p:ext uri="{BB962C8B-B14F-4D97-AF65-F5344CB8AC3E}">
        <p14:creationId xmlns:p14="http://schemas.microsoft.com/office/powerpoint/2010/main" val="64636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152400" y="990600"/>
            <a:ext cx="8686800" cy="50292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a:xfrm>
            <a:off x="457200" y="274638"/>
            <a:ext cx="8229600" cy="639762"/>
          </a:xfrm>
        </p:spPr>
        <p:txBody>
          <a:bodyPr/>
          <a:lstStyle/>
          <a:p>
            <a:r>
              <a:rPr lang="en-US" sz="4000" b="1" dirty="0" smtClean="0"/>
              <a:t>Yearly Budget Estimate</a:t>
            </a:r>
            <a:endParaRPr lang="en-US" sz="4000" b="1" dirty="0"/>
          </a:p>
        </p:txBody>
      </p:sp>
      <p:graphicFrame>
        <p:nvGraphicFramePr>
          <p:cNvPr id="8" name="Table 7"/>
          <p:cNvGraphicFramePr>
            <a:graphicFrameLocks noGrp="1"/>
          </p:cNvGraphicFramePr>
          <p:nvPr>
            <p:extLst>
              <p:ext uri="{D42A27DB-BD31-4B8C-83A1-F6EECF244321}">
                <p14:modId xmlns:p14="http://schemas.microsoft.com/office/powerpoint/2010/main" val="4230242121"/>
              </p:ext>
            </p:extLst>
          </p:nvPr>
        </p:nvGraphicFramePr>
        <p:xfrm>
          <a:off x="349469" y="1114101"/>
          <a:ext cx="8305799" cy="4800598"/>
        </p:xfrm>
        <a:graphic>
          <a:graphicData uri="http://schemas.openxmlformats.org/drawingml/2006/table">
            <a:tbl>
              <a:tblPr/>
              <a:tblGrid>
                <a:gridCol w="1165150"/>
                <a:gridCol w="2493196"/>
                <a:gridCol w="723831"/>
                <a:gridCol w="827235"/>
                <a:gridCol w="715214"/>
                <a:gridCol w="574468"/>
                <a:gridCol w="749682"/>
                <a:gridCol w="1057023"/>
              </a:tblGrid>
              <a:tr h="138457">
                <a:tc>
                  <a:txBody>
                    <a:bodyPr/>
                    <a:lstStyle/>
                    <a:p>
                      <a:pPr algn="l" fontAlgn="t"/>
                      <a:endParaRPr lang="en-US" sz="800" b="0" i="0" u="none" strike="noStrike" dirty="0">
                        <a:solidFill>
                          <a:srgbClr val="000000"/>
                        </a:solidFill>
                        <a:effectLst/>
                        <a:latin typeface="Calibri"/>
                      </a:endParaRPr>
                    </a:p>
                  </a:txBody>
                  <a:tcPr marL="6512" marR="6512" marT="6512" marB="0">
                    <a:lnL>
                      <a:noFill/>
                    </a:lnL>
                    <a:lnR>
                      <a:noFill/>
                    </a:lnR>
                    <a:lnT>
                      <a:noFill/>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ctr"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ctr"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a:noFill/>
                    </a:lnB>
                  </a:tcPr>
                </a:tc>
              </a:tr>
              <a:tr h="136531">
                <a:tc>
                  <a:txBody>
                    <a:bodyPr/>
                    <a:lstStyle/>
                    <a:p>
                      <a:pPr algn="ctr" fontAlgn="t"/>
                      <a:r>
                        <a:rPr lang="en-US" sz="800" b="1" i="0" u="sng" strike="noStrike" dirty="0">
                          <a:solidFill>
                            <a:srgbClr val="000000"/>
                          </a:solidFill>
                          <a:effectLst/>
                          <a:latin typeface="Calibri"/>
                        </a:rPr>
                        <a:t>Item</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Description</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Funding Org</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Direct/In-Kind</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Yearly Cost</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 Cost Split </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Funding Need</a:t>
                      </a:r>
                    </a:p>
                  </a:txBody>
                  <a:tcPr marL="6512" marR="6512" marT="6512" marB="0">
                    <a:lnL>
                      <a:noFill/>
                    </a:lnL>
                    <a:lnR>
                      <a:noFill/>
                    </a:lnR>
                    <a:lnT>
                      <a:noFill/>
                    </a:lnT>
                    <a:lnB>
                      <a:noFill/>
                    </a:lnB>
                  </a:tcPr>
                </a:tc>
                <a:tc>
                  <a:txBody>
                    <a:bodyPr/>
                    <a:lstStyle/>
                    <a:p>
                      <a:pPr algn="ctr" fontAlgn="t"/>
                      <a:r>
                        <a:rPr lang="en-US" sz="800" b="1" i="0" u="sng" strike="noStrike">
                          <a:solidFill>
                            <a:srgbClr val="000000"/>
                          </a:solidFill>
                          <a:effectLst/>
                          <a:latin typeface="Calibri"/>
                        </a:rPr>
                        <a:t>Misc</a:t>
                      </a:r>
                    </a:p>
                  </a:txBody>
                  <a:tcPr marL="6512" marR="6512" marT="6512" marB="0">
                    <a:lnL>
                      <a:noFill/>
                    </a:lnL>
                    <a:lnR>
                      <a:noFill/>
                    </a:lnR>
                    <a:lnT>
                      <a:noFill/>
                    </a:lnT>
                    <a:lnB>
                      <a:noFill/>
                    </a:lnB>
                  </a:tcPr>
                </a:tc>
              </a:tr>
              <a:tr h="136531">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a:noFill/>
                    </a:lnT>
                    <a:lnB w="12700" cap="flat" cmpd="sng" algn="ctr">
                      <a:solidFill>
                        <a:srgbClr val="000000"/>
                      </a:solidFill>
                      <a:prstDash val="solid"/>
                      <a:round/>
                      <a:headEnd type="none" w="med" len="med"/>
                      <a:tailEnd type="none" w="med" len="med"/>
                    </a:lnB>
                  </a:tcPr>
                </a:tc>
              </a:tr>
              <a:tr h="422293">
                <a:tc>
                  <a:txBody>
                    <a:bodyPr/>
                    <a:lstStyle/>
                    <a:p>
                      <a:pPr algn="l" fontAlgn="t"/>
                      <a:r>
                        <a:rPr lang="en-US" sz="800" b="0" i="0" u="none" strike="noStrike">
                          <a:solidFill>
                            <a:srgbClr val="006100"/>
                          </a:solidFill>
                          <a:effectLst/>
                          <a:latin typeface="Calibri"/>
                        </a:rPr>
                        <a:t>In-Kind Volunteer Support</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Volunteer, in-kind support of ARISS Development, Operations &amp; Educational Outreach</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AMSAT</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In-Kind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  5,000,000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138457">
                <a:tc>
                  <a:txBody>
                    <a:bodyPr/>
                    <a:lstStyle/>
                    <a:p>
                      <a:pPr algn="l" fontAlgn="t"/>
                      <a:r>
                        <a:rPr lang="en-US" sz="800" b="1" i="0" u="none" strike="noStrike">
                          <a:solidFill>
                            <a:srgbClr val="000000"/>
                          </a:solidFill>
                          <a:effectLst/>
                          <a:latin typeface="Calibri"/>
                        </a:rPr>
                        <a:t>Payload Mngr</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NASA Task--Payload Liaison, 1 FTE</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1" i="0" u="none" strike="noStrike">
                          <a:solidFill>
                            <a:srgbClr val="0070C0"/>
                          </a:solidFill>
                          <a:effectLst/>
                          <a:latin typeface="Calibri"/>
                        </a:rPr>
                        <a:t>Co-funded</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Direct</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      160,000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endParaRPr lang="en-US" sz="800" b="0" i="0" u="none" strike="noStrike">
                        <a:solidFill>
                          <a:srgbClr val="000000"/>
                        </a:solidFill>
                        <a:effectLst/>
                        <a:latin typeface="Calibri"/>
                      </a:endParaRP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0" i="0" u="none" strike="noStrike">
                          <a:solidFill>
                            <a:srgbClr val="000000"/>
                          </a:solidFill>
                          <a:effectLst/>
                          <a:latin typeface="Calibri"/>
                        </a:rPr>
                        <a:t>Partial</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8457">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a:noFill/>
                    </a:lnB>
                    <a:solidFill>
                      <a:srgbClr val="C6EFCE"/>
                    </a:solidFill>
                  </a:tcPr>
                </a:tc>
                <a:tc>
                  <a:txBody>
                    <a:bodyPr/>
                    <a:lstStyle/>
                    <a:p>
                      <a:pPr algn="r" fontAlgn="t"/>
                      <a:r>
                        <a:rPr lang="en-US" sz="800" b="0" i="0" u="none" strike="noStrike">
                          <a:solidFill>
                            <a:srgbClr val="006100"/>
                          </a:solidFill>
                          <a:effectLst/>
                          <a:latin typeface="Calibri"/>
                        </a:rPr>
                        <a:t>NASA SCaN Support</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SCaN</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   70,000 </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a:noFill/>
                    </a:lnB>
                    <a:solidFill>
                      <a:srgbClr val="C6EFCE"/>
                    </a:solidFill>
                  </a:tcPr>
                </a:tc>
              </a:tr>
              <a:tr h="145380">
                <a:tc>
                  <a:txBody>
                    <a:bodyPr/>
                    <a:lstStyle/>
                    <a:p>
                      <a:pPr algn="l" fontAlgn="t"/>
                      <a:r>
                        <a:rPr lang="en-US" sz="800" b="0" i="0" u="none" strike="noStrike">
                          <a:solidFill>
                            <a:srgbClr val="9C65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r" fontAlgn="t"/>
                      <a:r>
                        <a:rPr lang="en-US" sz="800" b="0" i="0" u="none" strike="noStrike">
                          <a:solidFill>
                            <a:srgbClr val="9C6500"/>
                          </a:solidFill>
                          <a:effectLst/>
                          <a:latin typeface="Calibri"/>
                        </a:rPr>
                        <a:t>Corporate Funding</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TBD</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Direct</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   90,000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Yes</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EB9C"/>
                    </a:solidFill>
                  </a:tcPr>
                </a:tc>
              </a:tr>
              <a:tr h="560749">
                <a:tc>
                  <a:txBody>
                    <a:bodyPr/>
                    <a:lstStyle/>
                    <a:p>
                      <a:pPr algn="l" fontAlgn="t"/>
                      <a:r>
                        <a:rPr lang="en-US" sz="800" b="0" i="0" u="none" strike="noStrike">
                          <a:solidFill>
                            <a:srgbClr val="9C6500"/>
                          </a:solidFill>
                          <a:effectLst/>
                          <a:latin typeface="Calibri"/>
                        </a:rPr>
                        <a:t>Technical Support</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Supports collection of metrics &amp; student release forms, development of program schedule, meeting preps, configuration management, overall team coordination</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TBD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Direct</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        40,000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Yes</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Education funding support cut in FY12</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r>
              <a:tr h="283836">
                <a:tc>
                  <a:txBody>
                    <a:bodyPr/>
                    <a:lstStyle/>
                    <a:p>
                      <a:pPr algn="l" fontAlgn="t"/>
                      <a:r>
                        <a:rPr lang="en-US" sz="800" b="0" i="0" u="none" strike="noStrike">
                          <a:solidFill>
                            <a:srgbClr val="9C6500"/>
                          </a:solidFill>
                          <a:effectLst/>
                          <a:latin typeface="Calibri"/>
                        </a:rPr>
                        <a:t>Safety Certification</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Safety cert tech support w/ NASA safety; for HW devlmt, repairs &amp; upgrades; 1/4 FTE</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TBD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Direct or In-Kind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        50,000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Yes</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Education funding support cut in FY12</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r>
              <a:tr h="145380">
                <a:tc>
                  <a:txBody>
                    <a:bodyPr/>
                    <a:lstStyle/>
                    <a:p>
                      <a:pPr algn="l" fontAlgn="t"/>
                      <a:r>
                        <a:rPr lang="en-US" sz="800" b="0" i="0" u="none" strike="noStrike">
                          <a:solidFill>
                            <a:srgbClr val="006100"/>
                          </a:solidFill>
                          <a:effectLst/>
                          <a:latin typeface="Calibri"/>
                        </a:rPr>
                        <a:t>Salary</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1/4 FTE ARRL ARISS Education Leadership</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ARRL</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        36,400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145380">
                <a:tc>
                  <a:txBody>
                    <a:bodyPr/>
                    <a:lstStyle/>
                    <a:p>
                      <a:pPr algn="l" fontAlgn="t"/>
                      <a:r>
                        <a:rPr lang="en-US" sz="800" b="0" i="0" u="none" strike="noStrike">
                          <a:solidFill>
                            <a:srgbClr val="006100"/>
                          </a:solidFill>
                          <a:effectLst/>
                          <a:latin typeface="Calibri"/>
                        </a:rPr>
                        <a:t>ETP</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Education and Technology Program</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ARRL</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      175,000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276913">
                <a:tc>
                  <a:txBody>
                    <a:bodyPr/>
                    <a:lstStyle/>
                    <a:p>
                      <a:pPr algn="l" fontAlgn="t"/>
                      <a:r>
                        <a:rPr lang="en-US" sz="800" b="1" i="0" u="none" strike="noStrike">
                          <a:solidFill>
                            <a:srgbClr val="000000"/>
                          </a:solidFill>
                          <a:effectLst/>
                          <a:latin typeface="Calibri"/>
                        </a:rPr>
                        <a:t>Hardware</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Components &amp; HW for on-board hardware development, maintenance &amp; repairs</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1" i="0" u="none" strike="noStrike">
                          <a:solidFill>
                            <a:srgbClr val="0070C0"/>
                          </a:solidFill>
                          <a:effectLst/>
                          <a:latin typeface="Calibri"/>
                        </a:rPr>
                        <a:t>Co-funded</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        25,000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380">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a:noFill/>
                    </a:lnB>
                    <a:solidFill>
                      <a:srgbClr val="C6EFCE"/>
                    </a:solidFill>
                  </a:tcPr>
                </a:tc>
                <a:tc>
                  <a:txBody>
                    <a:bodyPr/>
                    <a:lstStyle/>
                    <a:p>
                      <a:pPr algn="r" fontAlgn="t"/>
                      <a:r>
                        <a:rPr lang="en-US" sz="800" b="0" i="0" u="none" strike="noStrike">
                          <a:solidFill>
                            <a:srgbClr val="006100"/>
                          </a:solidFill>
                          <a:effectLst/>
                          <a:latin typeface="Calibri"/>
                        </a:rPr>
                        <a:t>AMSAT support to Hardware Development</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AMSAT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   10,000 </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a:noFill/>
                    </a:lnB>
                    <a:solidFill>
                      <a:srgbClr val="C6EFCE"/>
                    </a:solidFill>
                  </a:tcPr>
                </a:tc>
              </a:tr>
              <a:tr h="166148">
                <a:tc>
                  <a:txBody>
                    <a:bodyPr/>
                    <a:lstStyle/>
                    <a:p>
                      <a:pPr algn="l" fontAlgn="t"/>
                      <a:r>
                        <a:rPr lang="en-US" sz="800" b="0" i="0" u="none" strike="noStrike">
                          <a:solidFill>
                            <a:srgbClr val="9C65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r" fontAlgn="t"/>
                      <a:r>
                        <a:rPr lang="en-US" sz="800" b="0" i="0" u="none" strike="noStrike">
                          <a:solidFill>
                            <a:srgbClr val="9C6500"/>
                          </a:solidFill>
                          <a:effectLst/>
                          <a:latin typeface="Calibri"/>
                        </a:rPr>
                        <a:t>Manufactuer donations--AMSAT coordinates</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Multiple</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In-Kind</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   15,000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No</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EB9C"/>
                    </a:solidFill>
                  </a:tcPr>
                </a:tc>
              </a:tr>
              <a:tr h="276913">
                <a:tc>
                  <a:txBody>
                    <a:bodyPr/>
                    <a:lstStyle/>
                    <a:p>
                      <a:pPr algn="l" fontAlgn="t"/>
                      <a:r>
                        <a:rPr lang="en-US" sz="800" b="1" i="0" u="none" strike="noStrike">
                          <a:solidFill>
                            <a:srgbClr val="000000"/>
                          </a:solidFill>
                          <a:effectLst/>
                          <a:latin typeface="Calibri"/>
                        </a:rPr>
                        <a:t>Travel</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Domestic &amp; ARISS-I International to support development, ops, education &amp; training</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1" i="0" u="none" strike="noStrike">
                          <a:solidFill>
                            <a:srgbClr val="0070C0"/>
                          </a:solidFill>
                          <a:effectLst/>
                          <a:latin typeface="Calibri"/>
                        </a:rPr>
                        <a:t>Co-funded</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        25,000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0" i="0" u="none" strike="noStrike">
                          <a:solidFill>
                            <a:srgbClr val="000000"/>
                          </a:solidFill>
                          <a:effectLst/>
                          <a:latin typeface="Calibri"/>
                        </a:rPr>
                        <a:t>Partial</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1 International, TIMs: 2-JSC, 1-KSC</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8457">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a:noFill/>
                    </a:lnB>
                    <a:solidFill>
                      <a:srgbClr val="C6EFCE"/>
                    </a:solidFill>
                  </a:tcPr>
                </a:tc>
                <a:tc>
                  <a:txBody>
                    <a:bodyPr/>
                    <a:lstStyle/>
                    <a:p>
                      <a:pPr algn="r" fontAlgn="t"/>
                      <a:r>
                        <a:rPr lang="en-US" sz="800" b="0" i="0" u="none" strike="noStrike">
                          <a:solidFill>
                            <a:srgbClr val="006100"/>
                          </a:solidFill>
                          <a:effectLst/>
                          <a:latin typeface="Calibri"/>
                        </a:rPr>
                        <a:t>ARRL Travel Support</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ARRL</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     3,000 </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a:noFill/>
                    </a:lnB>
                    <a:solidFill>
                      <a:srgbClr val="C6EFCE"/>
                    </a:solidFill>
                  </a:tcPr>
                </a:tc>
              </a:tr>
              <a:tr h="138457">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a:noFill/>
                    </a:lnB>
                    <a:solidFill>
                      <a:srgbClr val="C6EFCE"/>
                    </a:solidFill>
                  </a:tcPr>
                </a:tc>
                <a:tc>
                  <a:txBody>
                    <a:bodyPr/>
                    <a:lstStyle/>
                    <a:p>
                      <a:pPr algn="r" fontAlgn="t"/>
                      <a:r>
                        <a:rPr lang="en-US" sz="800" b="0" i="0" u="none" strike="noStrike">
                          <a:solidFill>
                            <a:srgbClr val="006100"/>
                          </a:solidFill>
                          <a:effectLst/>
                          <a:latin typeface="Calibri"/>
                        </a:rPr>
                        <a:t>AMSAT Travel Support</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AMSAT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     3,000 </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a:noFill/>
                    </a:lnB>
                    <a:solidFill>
                      <a:srgbClr val="C6EFCE"/>
                    </a:solidFill>
                  </a:tcPr>
                </a:tc>
              </a:tr>
              <a:tr h="145380">
                <a:tc>
                  <a:txBody>
                    <a:bodyPr/>
                    <a:lstStyle/>
                    <a:p>
                      <a:pPr algn="l" fontAlgn="t"/>
                      <a:r>
                        <a:rPr lang="en-US" sz="800" b="0" i="0" u="none" strike="noStrike">
                          <a:solidFill>
                            <a:srgbClr val="9C65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r" fontAlgn="t"/>
                      <a:r>
                        <a:rPr lang="en-US" sz="800" b="0" i="0" u="none" strike="noStrike">
                          <a:solidFill>
                            <a:srgbClr val="9C6500"/>
                          </a:solidFill>
                          <a:effectLst/>
                          <a:latin typeface="Calibri"/>
                        </a:rPr>
                        <a:t>Travel Support Needed</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TBD</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Direct</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   19,000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ctr" fontAlgn="t"/>
                      <a:r>
                        <a:rPr lang="en-US" sz="800" b="0" i="0" u="none" strike="noStrike">
                          <a:solidFill>
                            <a:srgbClr val="9C6500"/>
                          </a:solidFill>
                          <a:effectLst/>
                          <a:latin typeface="Calibri"/>
                        </a:rPr>
                        <a:t>Yes</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FFEB9C"/>
                    </a:solidFill>
                  </a:tcPr>
                </a:tc>
                <a:tc>
                  <a:txBody>
                    <a:bodyPr/>
                    <a:lstStyle/>
                    <a:p>
                      <a:pPr algn="l" fontAlgn="t"/>
                      <a:r>
                        <a:rPr lang="en-US" sz="800" b="0" i="0" u="none" strike="noStrike">
                          <a:solidFill>
                            <a:srgbClr val="9C65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EB9C"/>
                    </a:solidFill>
                  </a:tcPr>
                </a:tc>
              </a:tr>
              <a:tr h="276913">
                <a:tc>
                  <a:txBody>
                    <a:bodyPr/>
                    <a:lstStyle/>
                    <a:p>
                      <a:pPr algn="l" fontAlgn="t"/>
                      <a:r>
                        <a:rPr lang="en-US" sz="800" b="1" i="0" u="none" strike="noStrike">
                          <a:solidFill>
                            <a:srgbClr val="000000"/>
                          </a:solidFill>
                          <a:effectLst/>
                          <a:latin typeface="Calibri"/>
                        </a:rPr>
                        <a:t>Misc Expenses</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Mtg Expenses, Printing, Supplies, comm materials</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0" i="0" u="none" strike="noStrike">
                          <a:solidFill>
                            <a:srgbClr val="0070C0"/>
                          </a:solidFill>
                          <a:effectLst/>
                          <a:latin typeface="Calibri"/>
                        </a:rPr>
                        <a:t>Co-funded</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           3,500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t"/>
                      <a:r>
                        <a:rPr lang="en-US" sz="800" b="0" i="0" u="none" strike="noStrike">
                          <a:solidFill>
                            <a:srgbClr val="0000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8457">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a:noFill/>
                    </a:lnB>
                    <a:solidFill>
                      <a:srgbClr val="C6EFCE"/>
                    </a:solidFill>
                  </a:tcPr>
                </a:tc>
                <a:tc>
                  <a:txBody>
                    <a:bodyPr/>
                    <a:lstStyle/>
                    <a:p>
                      <a:pPr algn="r" fontAlgn="t"/>
                      <a:r>
                        <a:rPr lang="en-US" sz="800" b="0" i="0" u="none" strike="noStrike">
                          <a:solidFill>
                            <a:srgbClr val="006100"/>
                          </a:solidFill>
                          <a:effectLst/>
                          <a:latin typeface="Calibri"/>
                        </a:rPr>
                        <a:t>ARRL Misc Expenses Support</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ARRL</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     2,500 </a:t>
                      </a:r>
                    </a:p>
                  </a:txBody>
                  <a:tcPr marL="6512" marR="6512" marT="6512" marB="0">
                    <a:lnL>
                      <a:noFill/>
                    </a:lnL>
                    <a:lnR>
                      <a:noFill/>
                    </a:lnR>
                    <a:lnT>
                      <a:noFill/>
                    </a:lnT>
                    <a:lnB>
                      <a:noFill/>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a:noFill/>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a:noFill/>
                    </a:lnB>
                    <a:solidFill>
                      <a:srgbClr val="C6EFCE"/>
                    </a:solidFill>
                  </a:tcPr>
                </a:tc>
              </a:tr>
              <a:tr h="145380">
                <a:tc>
                  <a:txBody>
                    <a:bodyPr/>
                    <a:lstStyle/>
                    <a:p>
                      <a:pPr algn="l" fontAlgn="t"/>
                      <a:r>
                        <a:rPr lang="en-US" sz="800" b="0" i="0" u="none" strike="noStrike">
                          <a:solidFill>
                            <a:srgbClr val="006100"/>
                          </a:solidFill>
                          <a:effectLst/>
                          <a:latin typeface="Calibri"/>
                        </a:rPr>
                        <a:t> </a:t>
                      </a:r>
                    </a:p>
                  </a:txBody>
                  <a:tcPr marL="6512" marR="6512" marT="6512"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r" fontAlgn="t"/>
                      <a:r>
                        <a:rPr lang="en-US" sz="800" b="0" i="0" u="none" strike="noStrike">
                          <a:solidFill>
                            <a:srgbClr val="006100"/>
                          </a:solidFill>
                          <a:effectLst/>
                          <a:latin typeface="Calibri"/>
                        </a:rPr>
                        <a:t>AMSAT Misc Expenses Support</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AMSAT</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Direct</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     1,000 </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ctr" fontAlgn="t"/>
                      <a:r>
                        <a:rPr lang="en-US" sz="800" b="0" i="0" u="none" strike="noStrike">
                          <a:solidFill>
                            <a:srgbClr val="006100"/>
                          </a:solidFill>
                          <a:effectLst/>
                          <a:latin typeface="Calibri"/>
                        </a:rPr>
                        <a:t>No</a:t>
                      </a:r>
                    </a:p>
                  </a:txBody>
                  <a:tcPr marL="6512" marR="6512" marT="6512" marB="0">
                    <a:lnL>
                      <a:noFill/>
                    </a:lnL>
                    <a:lnR>
                      <a:noFill/>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l" fontAlgn="t"/>
                      <a:r>
                        <a:rPr lang="en-US" sz="800" b="0" i="0" u="none" strike="noStrike">
                          <a:solidFill>
                            <a:srgbClr val="0061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6EFCE"/>
                    </a:solidFill>
                  </a:tcPr>
                </a:tc>
              </a:tr>
              <a:tr h="560749">
                <a:tc>
                  <a:txBody>
                    <a:bodyPr/>
                    <a:lstStyle/>
                    <a:p>
                      <a:pPr algn="l" fontAlgn="t"/>
                      <a:r>
                        <a:rPr lang="en-US" sz="800" b="1" i="0" u="none" strike="noStrike">
                          <a:solidFill>
                            <a:srgbClr val="000000"/>
                          </a:solidFill>
                          <a:effectLst/>
                          <a:latin typeface="Calibri"/>
                        </a:rPr>
                        <a:t>Education Specialist</a:t>
                      </a:r>
                    </a:p>
                  </a:txBody>
                  <a:tcPr marL="6512" marR="6512" marT="651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Education support to ARISS to augment In-kind and direct support provided by ARRL &amp; AMSAT; similar to support provided by NASA Education</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800" b="0" i="0" u="none" strike="noStrike">
                          <a:solidFill>
                            <a:srgbClr val="000000"/>
                          </a:solidFill>
                          <a:effectLst/>
                          <a:latin typeface="Calibri"/>
                        </a:rPr>
                        <a:t>CASIS</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In-Kind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TBD</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Calibri"/>
                        </a:rPr>
                        <a:t> TBD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800" b="0" i="0" u="none" strike="noStrike">
                          <a:solidFill>
                            <a:srgbClr val="000000"/>
                          </a:solidFill>
                          <a:effectLst/>
                          <a:latin typeface="Calibri"/>
                        </a:rPr>
                        <a:t> </a:t>
                      </a:r>
                    </a:p>
                  </a:txBody>
                  <a:tcPr marL="6512" marR="6512" marT="6512"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Calibri"/>
                        </a:rPr>
                        <a:t> </a:t>
                      </a:r>
                    </a:p>
                  </a:txBody>
                  <a:tcPr marL="6512" marR="6512" marT="651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1947666" y="6048648"/>
            <a:ext cx="5096267" cy="646331"/>
          </a:xfrm>
          <a:prstGeom prst="rect">
            <a:avLst/>
          </a:prstGeom>
          <a:noFill/>
        </p:spPr>
        <p:txBody>
          <a:bodyPr wrap="none" rtlCol="0">
            <a:spAutoFit/>
          </a:bodyPr>
          <a:lstStyle/>
          <a:p>
            <a:r>
              <a:rPr lang="en-US" i="1" dirty="0" smtClean="0">
                <a:solidFill>
                  <a:schemeClr val="bg1"/>
                </a:solidFill>
              </a:rPr>
              <a:t>Keep alive Funding Required:  	$90K/year</a:t>
            </a:r>
          </a:p>
          <a:p>
            <a:r>
              <a:rPr lang="en-US" i="1" dirty="0" smtClean="0">
                <a:solidFill>
                  <a:schemeClr val="bg1"/>
                </a:solidFill>
              </a:rPr>
              <a:t>Sustaining Funding Required:  	$214K/year</a:t>
            </a:r>
            <a:endParaRPr lang="en-US" i="1" dirty="0">
              <a:solidFill>
                <a:schemeClr val="bg1"/>
              </a:solidFill>
            </a:endParaRPr>
          </a:p>
        </p:txBody>
      </p:sp>
    </p:spTree>
    <p:extLst>
      <p:ext uri="{BB962C8B-B14F-4D97-AF65-F5344CB8AC3E}">
        <p14:creationId xmlns:p14="http://schemas.microsoft.com/office/powerpoint/2010/main" val="137971657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13088</TotalTime>
  <Words>3695</Words>
  <Application>Microsoft Office PowerPoint</Application>
  <PresentationFormat>On-screen Show (4:3)</PresentationFormat>
  <Paragraphs>703</Paragraphs>
  <Slides>46</Slides>
  <Notes>3</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49" baseType="lpstr">
      <vt:lpstr>Default Design</vt:lpstr>
      <vt:lpstr>Custom Design</vt:lpstr>
      <vt:lpstr>Acrobat Document</vt:lpstr>
      <vt:lpstr>PowerPoint Presentation</vt:lpstr>
      <vt:lpstr>What is Sustainability?</vt:lpstr>
      <vt:lpstr>Where are we with NASA?</vt:lpstr>
      <vt:lpstr>Our New NASA Customer:  Space Communication and Navigation (SCaN)</vt:lpstr>
      <vt:lpstr>ISS Program Manager Letter to NASA Education on ARISS Benefit Assessment</vt:lpstr>
      <vt:lpstr>Our New Partner:  Center for the Advancement of Science in Space (CASIS)</vt:lpstr>
      <vt:lpstr>Sustainability &amp; Funding Committee Roles and Responsibilities</vt:lpstr>
      <vt:lpstr>Sustainability &amp; Funding Committee Current Members</vt:lpstr>
      <vt:lpstr>Yearly Budget Estimate</vt:lpstr>
      <vt:lpstr>Funding Priorities (Top Four)</vt:lpstr>
      <vt:lpstr>Funding Priorities (Top Four)</vt:lpstr>
      <vt:lpstr>2015-2017 Priority:  Fundraising</vt:lpstr>
      <vt:lpstr>2015-2017 Priority:  Fundraising</vt:lpstr>
      <vt:lpstr>First Step in Fundraising</vt:lpstr>
      <vt:lpstr>Second Step in Fundraising: Donations through AMSAT Web Site</vt:lpstr>
      <vt:lpstr>Third Step in Fundraising: Proposal Development &amp; Networking</vt:lpstr>
      <vt:lpstr>ISS Conference Poster</vt:lpstr>
      <vt:lpstr>Potential CASIS Roles with ARISS Item 1:  Fundraising and Business Development</vt:lpstr>
      <vt:lpstr>Potential CASIS Roles with ARISS Item 1:  Fundraising and Business Development</vt:lpstr>
      <vt:lpstr>Potential CASIS Roles with ARISS Item 2:  Management of Educational Partnerships With ARISS Across Other Educational Programs</vt:lpstr>
      <vt:lpstr>Potential CASIS Roles with ARISS Item 2:  Management of Educational Partnerships With ARISS Across Other Educational Programs</vt:lpstr>
      <vt:lpstr>Potential CASIS Roles with ARISS Item 3:  Leverage CASIS Infrastructure to  Further ARISS Goals</vt:lpstr>
      <vt:lpstr>Potential CASIS Roles with ARISS Item 3:  Leverage CASIS Infrastructure to  Further ARISS Goals</vt:lpstr>
      <vt:lpstr>Potential CASIS Roles with ARISS Item 4:  Leverage ARISS Assets to Further   ISS Goals</vt:lpstr>
      <vt:lpstr>Potential CASIS Roles with ARISS Item 4:  Leverage ARISS Assets to Further   ISS Goals</vt:lpstr>
      <vt:lpstr>CASIS Partnering Status</vt:lpstr>
      <vt:lpstr>Critical Item Requiring Board and Delegate’s Attention</vt:lpstr>
      <vt:lpstr>Critical Items Requiring Board and Delegate’s Attention (Continued)</vt:lpstr>
      <vt:lpstr>Data Metric Example</vt:lpstr>
      <vt:lpstr>Summary</vt:lpstr>
      <vt:lpstr>Backup Charts  Sample Slides for Networking Presentation Package</vt:lpstr>
      <vt:lpstr>2014 School Group  Operations Highlights</vt:lpstr>
      <vt:lpstr>ARISS Contacts FY2014</vt:lpstr>
      <vt:lpstr>Contacts by Region</vt:lpstr>
      <vt:lpstr>FY14 Completed Contacts</vt:lpstr>
      <vt:lpstr>Completed US Contacts in 2014</vt:lpstr>
      <vt:lpstr>Upcoming Contacts</vt:lpstr>
      <vt:lpstr>Recent ARISS Highlights</vt:lpstr>
      <vt:lpstr>STEM Education Impact</vt:lpstr>
      <vt:lpstr>STEM Curriculum Topics Presented Prior to  ARISS Contact—2012-2013 Schools</vt:lpstr>
      <vt:lpstr>ARRL’s Education &amp; Technology Program Professional Development for Teachers   </vt:lpstr>
      <vt:lpstr>AMSAT’s Satellite Development Activities</vt:lpstr>
      <vt:lpstr>Educator Feedback 2012-2013</vt:lpstr>
      <vt:lpstr>SAREX/ARISS Student Impact</vt:lpstr>
      <vt:lpstr>ARISS Program International Impact</vt:lpstr>
      <vt:lpstr>Dropbox Files</vt:lpstr>
    </vt:vector>
  </TitlesOfParts>
  <Company>ODIN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evick</dc:creator>
  <cp:lastModifiedBy>Frank Bauer</cp:lastModifiedBy>
  <cp:revision>673</cp:revision>
  <dcterms:created xsi:type="dcterms:W3CDTF">2006-09-05T17:28:26Z</dcterms:created>
  <dcterms:modified xsi:type="dcterms:W3CDTF">2015-08-16T16:33:20Z</dcterms:modified>
</cp:coreProperties>
</file>