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2"/>
  </p:notesMasterIdLst>
  <p:handoutMasterIdLst>
    <p:handoutMasterId r:id="rId13"/>
  </p:handoutMasterIdLst>
  <p:sldIdLst>
    <p:sldId id="346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BE90"/>
    <a:srgbClr val="FFFF95"/>
    <a:srgbClr val="33CC33"/>
    <a:srgbClr val="000059"/>
    <a:srgbClr val="00006D"/>
    <a:srgbClr val="00004F"/>
    <a:srgbClr val="800000"/>
    <a:srgbClr val="CC0099"/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23019" autoAdjust="0"/>
    <p:restoredTop sz="94542" autoAdjust="0"/>
  </p:normalViewPr>
  <p:slideViewPr>
    <p:cSldViewPr>
      <p:cViewPr>
        <p:scale>
          <a:sx n="85" d="100"/>
          <a:sy n="85" d="100"/>
        </p:scale>
        <p:origin x="-1848" y="-1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 b="0"/>
            </a:lvl1pPr>
          </a:lstStyle>
          <a:p>
            <a:fld id="{4541FD81-CED3-3F49-90B3-A2D835D709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7006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b="0"/>
            </a:lvl1pPr>
          </a:lstStyle>
          <a:p>
            <a:fld id="{F975DDD3-1642-C741-A507-2252709806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832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299B594-5A7F-8F4F-8ED8-70A68D304E00}" type="slidenum">
              <a:rPr lang="en-US" b="0"/>
              <a:pPr eaLnBrk="1" hangingPunct="1"/>
              <a:t>1</a:t>
            </a:fld>
            <a:endParaRPr lang="en-US" b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15963"/>
            <a:ext cx="4783138" cy="358775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900" y="4541838"/>
            <a:ext cx="5359400" cy="43053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4909" tIns="47454" rIns="94909" bIns="47454"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448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32550"/>
            <a:ext cx="2133600" cy="273050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325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Project Selection and Use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0080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817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005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32550"/>
            <a:ext cx="2133600" cy="2730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325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Project Selection and Use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0080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61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rgbClr val="FFFF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www.ariss.org" TargetMode="External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>
                <a:latin typeface="Arial" charset="0"/>
              </a:rPr>
              <a:t>Amateur Radio on the International Space Station (ARISS)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3124200"/>
            <a:ext cx="3581400" cy="3048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charset="0"/>
              </a:rPr>
              <a:t>Project Selection and Use</a:t>
            </a:r>
            <a:endParaRPr lang="en-US" b="1" dirty="0" smtClean="0">
              <a:latin typeface="Arial" charset="0"/>
            </a:endParaRPr>
          </a:p>
          <a:p>
            <a:pPr eaLnBrk="1" hangingPunct="1"/>
            <a:endParaRPr lang="en-US" b="1" dirty="0" smtClean="0">
              <a:latin typeface="Arial" charset="0"/>
            </a:endParaRPr>
          </a:p>
          <a:p>
            <a:pPr eaLnBrk="1" hangingPunct="1"/>
            <a:r>
              <a:rPr lang="en-US" b="1" dirty="0" smtClean="0">
                <a:latin typeface="Arial" charset="0"/>
              </a:rPr>
              <a:t>August 2015</a:t>
            </a:r>
          </a:p>
          <a:p>
            <a:pPr eaLnBrk="1" hangingPunct="1"/>
            <a:r>
              <a:rPr lang="en-US" b="1" dirty="0" smtClean="0">
                <a:latin typeface="Arial" charset="0"/>
              </a:rPr>
              <a:t>ARISS Meeting</a:t>
            </a:r>
            <a:endParaRPr lang="en-US" b="1" dirty="0"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04800" y="3593068"/>
            <a:ext cx="2198038" cy="2475131"/>
            <a:chOff x="304800" y="3429000"/>
            <a:chExt cx="2198038" cy="2475131"/>
          </a:xfrm>
        </p:grpSpPr>
        <p:pic>
          <p:nvPicPr>
            <p:cNvPr id="2052" name="Picture 4" descr="newlogo_ariss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429000"/>
              <a:ext cx="1833562" cy="17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04800" y="5257800"/>
              <a:ext cx="21980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eaLnBrk="0" hangingPunct="0"/>
              <a:r>
                <a:rPr lang="en-US" dirty="0" smtClean="0">
                  <a:solidFill>
                    <a:schemeClr val="bg1"/>
                  </a:solidFill>
                  <a:latin typeface="Times New Roman" charset="0"/>
                  <a:hlinkClick r:id="rId4"/>
                </a:rPr>
                <a:t>http://www.ariss.org</a:t>
              </a:r>
              <a:endParaRPr lang="en-US" dirty="0">
                <a:solidFill>
                  <a:schemeClr val="bg1"/>
                </a:solidFill>
                <a:latin typeface="Times New Roman" charset="0"/>
              </a:endParaRPr>
            </a:p>
            <a:p>
              <a:pPr marL="342900" indent="-342900" eaLnBrk="0" hangingPunct="0"/>
              <a:endParaRPr lang="en-US" dirty="0" smtClean="0">
                <a:solidFill>
                  <a:schemeClr val="bg1"/>
                </a:solidFill>
                <a:latin typeface="Times New Roman" charset="0"/>
              </a:endParaRPr>
            </a:p>
          </p:txBody>
        </p:sp>
      </p:grpSp>
      <p:pic>
        <p:nvPicPr>
          <p:cNvPr id="6" name="Picture 10" descr="Japan Contact"/>
          <p:cNvPicPr>
            <a:picLocks noChangeAspect="1" noChangeArrowheads="1"/>
          </p:cNvPicPr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95801"/>
            <a:ext cx="1929630" cy="14478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d Lu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410" y="3194050"/>
            <a:ext cx="1494004" cy="12954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advTm="665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has been difficult to get representatives from each ARISS region to participate in PSU discussions, either in emails or </a:t>
            </a:r>
            <a:r>
              <a:rPr lang="en-US" dirty="0" err="1" smtClean="0"/>
              <a:t>telecons</a:t>
            </a:r>
            <a:endParaRPr lang="en-US" dirty="0" smtClean="0"/>
          </a:p>
          <a:p>
            <a:r>
              <a:rPr lang="en-US" dirty="0" smtClean="0"/>
              <a:t>Project Selection and Use Committee function is critical for ARISS to properly prepare for the future</a:t>
            </a:r>
          </a:p>
          <a:p>
            <a:pPr lvl="1"/>
            <a:r>
              <a:rPr lang="en-US" dirty="0" smtClean="0"/>
              <a:t>Provides evaluation of equipment and capabilities that will keep ARISS as a valuable payload </a:t>
            </a:r>
            <a:r>
              <a:rPr lang="en-US" smtClean="0"/>
              <a:t>on the ISS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and Concerns</a:t>
            </a:r>
            <a:br>
              <a:rPr lang="en-US" dirty="0"/>
            </a:b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15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Meetings</a:t>
            </a:r>
          </a:p>
          <a:p>
            <a:r>
              <a:rPr lang="en-US" dirty="0" smtClean="0"/>
              <a:t>Proposal Submission Guideline recommendation</a:t>
            </a:r>
            <a:endParaRPr lang="en-US" dirty="0" smtClean="0"/>
          </a:p>
          <a:p>
            <a:r>
              <a:rPr lang="en-US" dirty="0" smtClean="0"/>
              <a:t>Proposals and recommendations</a:t>
            </a:r>
          </a:p>
          <a:p>
            <a:r>
              <a:rPr lang="en-US" dirty="0" smtClean="0"/>
              <a:t>Issues and Concerns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075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z="2800" dirty="0"/>
              <a:t>The August 5, </a:t>
            </a:r>
            <a:r>
              <a:rPr lang="en-US" sz="2800" dirty="0" smtClean="0"/>
              <a:t>2015 </a:t>
            </a:r>
            <a:r>
              <a:rPr lang="en-US" sz="2800" dirty="0" err="1" smtClean="0"/>
              <a:t>telecon</a:t>
            </a:r>
            <a:r>
              <a:rPr lang="en-US" sz="2800" dirty="0" smtClean="0"/>
              <a:t> was the only meeting since the last ARISS-I Face-to-Face in April 2014</a:t>
            </a:r>
          </a:p>
          <a:p>
            <a:r>
              <a:rPr lang="en-US" sz="2400" dirty="0" smtClean="0"/>
              <a:t>Approved updated proposal submission guidelines dated for recommendation for approval by Delegates</a:t>
            </a:r>
          </a:p>
          <a:p>
            <a:r>
              <a:rPr lang="en-US" sz="2400" dirty="0" smtClean="0"/>
              <a:t>Covered 3 proposals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620000" cy="533400"/>
          </a:xfrm>
        </p:spPr>
        <p:txBody>
          <a:bodyPr/>
          <a:lstStyle/>
          <a:p>
            <a:r>
              <a:rPr lang="en-US" sz="2400" dirty="0" smtClean="0"/>
              <a:t>Project Selection and Use (PSU) Committee meetings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888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Updated the draft from April 2014 to include a requirement for all documentation of projects to be made available for ARISS (Section 8.7)</a:t>
            </a:r>
          </a:p>
          <a:p>
            <a:pPr lvl="1"/>
            <a:r>
              <a:rPr lang="en-US" dirty="0" smtClean="0"/>
              <a:t>Will allow ARISS to properly </a:t>
            </a:r>
            <a:r>
              <a:rPr lang="en-US" dirty="0"/>
              <a:t>prepare for, operate, and maintain its onboard and ground systems</a:t>
            </a:r>
            <a:r>
              <a:rPr lang="en-US" dirty="0" smtClean="0"/>
              <a:t>.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 smtClean="0">
                <a:solidFill>
                  <a:srgbClr val="FFFF00"/>
                </a:solidFill>
              </a:rPr>
              <a:t>RECOMMENDATIO</a:t>
            </a:r>
            <a:r>
              <a:rPr lang="en-US" i="1" dirty="0">
                <a:solidFill>
                  <a:srgbClr val="FFFF00"/>
                </a:solidFill>
              </a:rPr>
              <a:t>N:  </a:t>
            </a:r>
            <a:endParaRPr lang="en-US" i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/>
              <a:t>ARISS </a:t>
            </a:r>
            <a:r>
              <a:rPr lang="en-US" dirty="0"/>
              <a:t>Delegates approve “PSU Committee Proposal Submission Guidelines, 2015-08-</a:t>
            </a:r>
            <a:r>
              <a:rPr lang="en-US" dirty="0" smtClean="0"/>
              <a:t>05.docx”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Submission Guidelines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321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Submitted by Ciaran Morgan, </a:t>
            </a:r>
            <a:r>
              <a:rPr lang="en-US" dirty="0"/>
              <a:t>M0XTD</a:t>
            </a:r>
            <a:endParaRPr lang="en-US" dirty="0"/>
          </a:p>
          <a:p>
            <a:r>
              <a:rPr lang="en-US" dirty="0" smtClean="0"/>
              <a:t>Summary:  Allows ARISS to use the ASTRO Pi unit used in Tim </a:t>
            </a:r>
            <a:r>
              <a:rPr lang="en-US" dirty="0" err="1" smtClean="0"/>
              <a:t>Peake’s</a:t>
            </a:r>
            <a:r>
              <a:rPr lang="en-US" dirty="0" smtClean="0"/>
              <a:t> </a:t>
            </a:r>
            <a:r>
              <a:rPr lang="en-US" i="1" dirty="0"/>
              <a:t>Principia</a:t>
            </a:r>
            <a:r>
              <a:rPr lang="en-US" dirty="0"/>
              <a:t> </a:t>
            </a:r>
            <a:r>
              <a:rPr lang="en-US" dirty="0" smtClean="0"/>
              <a:t>mission</a:t>
            </a:r>
          </a:p>
          <a:p>
            <a:pPr lvl="1"/>
            <a:r>
              <a:rPr lang="en-US" dirty="0" smtClean="0"/>
              <a:t>Immediately use it to demonstrate potential to use for Slide Show for Ham TV system with one new cable</a:t>
            </a:r>
          </a:p>
          <a:p>
            <a:pPr lvl="1"/>
            <a:r>
              <a:rPr lang="en-US" dirty="0" smtClean="0"/>
              <a:t>Further develop unit and programming to use Ethernet port</a:t>
            </a:r>
          </a:p>
          <a:p>
            <a:pPr lvl="2"/>
            <a:r>
              <a:rPr lang="en-US" dirty="0" smtClean="0"/>
              <a:t>This could eventually allow the ASTRO Pi unit to control the D710 and other future projects</a:t>
            </a:r>
          </a:p>
          <a:p>
            <a:endParaRPr lang="en-US" i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rgbClr val="FFFF00"/>
                </a:solidFill>
              </a:rPr>
              <a:t>RECOMMENDATION</a:t>
            </a:r>
            <a:r>
              <a:rPr lang="en-US" i="1" dirty="0">
                <a:solidFill>
                  <a:srgbClr val="FFFF00"/>
                </a:solidFill>
              </a:rPr>
              <a:t>:  </a:t>
            </a:r>
            <a:endParaRPr lang="en-US" i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/>
              <a:t>ARISS </a:t>
            </a:r>
            <a:r>
              <a:rPr lang="en-US" dirty="0"/>
              <a:t>Delegates approve </a:t>
            </a:r>
            <a:r>
              <a:rPr lang="en-US" dirty="0" smtClean="0"/>
              <a:t>ASTRO Pi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ASTRO Pi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US" dirty="0"/>
          </a:p>
        </p:txBody>
      </p:sp>
      <p:pic>
        <p:nvPicPr>
          <p:cNvPr id="7" name="Picture 6" descr="The Astro Pi flight case.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91000"/>
            <a:ext cx="2882900" cy="223837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963668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Submitted by Lou </a:t>
            </a:r>
            <a:r>
              <a:rPr lang="en-US" sz="2400" dirty="0" err="1" smtClean="0"/>
              <a:t>McFadin</a:t>
            </a:r>
            <a:r>
              <a:rPr lang="en-US" sz="2400" dirty="0" smtClean="0"/>
              <a:t>, W5DID</a:t>
            </a:r>
            <a:endParaRPr lang="en-US" sz="2400" dirty="0"/>
          </a:p>
          <a:p>
            <a:r>
              <a:rPr lang="en-US" sz="2400" dirty="0" smtClean="0"/>
              <a:t>Summary:  </a:t>
            </a:r>
            <a:r>
              <a:rPr lang="en-US" sz="2400" dirty="0"/>
              <a:t>replace the Ericsson radio in the Columbus Module with a Kenwood D710, providing proper power supplies, and providing interoperability across the whole ISS (Russian and US segments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Block diagram on next slide</a:t>
            </a:r>
            <a:endParaRPr lang="en-US" sz="2400" dirty="0"/>
          </a:p>
          <a:p>
            <a:endParaRPr lang="en-US" sz="2400" i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sz="2400" i="1" dirty="0" smtClean="0">
                <a:solidFill>
                  <a:srgbClr val="FFFF00"/>
                </a:solidFill>
              </a:rPr>
              <a:t>RECOMMENDATION</a:t>
            </a:r>
            <a:r>
              <a:rPr lang="en-US" sz="2400" i="1" dirty="0">
                <a:solidFill>
                  <a:srgbClr val="FFFF00"/>
                </a:solidFill>
              </a:rPr>
              <a:t>:  </a:t>
            </a:r>
            <a:endParaRPr lang="en-US" sz="2400" i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sz="2400" dirty="0" smtClean="0"/>
              <a:t>ARISS </a:t>
            </a:r>
            <a:r>
              <a:rPr lang="en-US" sz="2400" dirty="0"/>
              <a:t>Delegates approve Interoperable Radio System Upgrade 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848600" cy="533400"/>
          </a:xfrm>
        </p:spPr>
        <p:txBody>
          <a:bodyPr/>
          <a:lstStyle/>
          <a:p>
            <a:r>
              <a:rPr lang="en-US" sz="2800" dirty="0" smtClean="0"/>
              <a:t>Proposal: </a:t>
            </a:r>
            <a:r>
              <a:rPr lang="en-US" sz="2800" dirty="0"/>
              <a:t>Interoperable Radio System Upgrade</a:t>
            </a:r>
            <a:r>
              <a:rPr lang="en-US" sz="2800" dirty="0"/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457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848600" cy="533400"/>
          </a:xfrm>
        </p:spPr>
        <p:txBody>
          <a:bodyPr/>
          <a:lstStyle/>
          <a:p>
            <a:r>
              <a:rPr lang="en-US" sz="2800" dirty="0" smtClean="0"/>
              <a:t>Interoperable </a:t>
            </a:r>
            <a:r>
              <a:rPr lang="en-US" sz="2800" dirty="0"/>
              <a:t>Radio System Upgrade</a:t>
            </a:r>
            <a:r>
              <a:rPr lang="en-US" sz="2800" dirty="0"/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US" dirty="0"/>
          </a:p>
        </p:txBody>
      </p:sp>
      <p:pic>
        <p:nvPicPr>
          <p:cNvPr id="8" name="Picture 7" descr="Columbus Module Ham Station w LVPS &amp; SSM wo PPS 2015-08-0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0600"/>
            <a:ext cx="7210441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36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Submitted by </a:t>
            </a:r>
            <a:r>
              <a:rPr lang="en-US" dirty="0"/>
              <a:t>Art </a:t>
            </a:r>
            <a:r>
              <a:rPr lang="en-US" dirty="0" err="1" smtClean="0"/>
              <a:t>Towslee</a:t>
            </a:r>
            <a:r>
              <a:rPr lang="en-US" dirty="0" smtClean="0"/>
              <a:t>, </a:t>
            </a:r>
            <a:r>
              <a:rPr lang="en-US" dirty="0"/>
              <a:t>W8DMR </a:t>
            </a:r>
            <a:endParaRPr lang="en-US" dirty="0"/>
          </a:p>
          <a:p>
            <a:r>
              <a:rPr lang="en-US" dirty="0" smtClean="0"/>
              <a:t>Summary:  Raspberry Pi module would be used to provide Slide Show capability for Ham TV when not used for live video feed</a:t>
            </a:r>
          </a:p>
          <a:p>
            <a:r>
              <a:rPr lang="en-US" dirty="0" smtClean="0"/>
              <a:t>Block diagram on next slide</a:t>
            </a:r>
          </a:p>
          <a:p>
            <a:endParaRPr lang="en-US" i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rgbClr val="FFFF00"/>
                </a:solidFill>
              </a:rPr>
              <a:t>RECOMMENDATION</a:t>
            </a:r>
            <a:r>
              <a:rPr lang="en-US" i="1" dirty="0">
                <a:solidFill>
                  <a:srgbClr val="FFFF00"/>
                </a:solidFill>
              </a:rPr>
              <a:t>:  </a:t>
            </a:r>
            <a:endParaRPr lang="en-US" i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/>
              <a:t>ARISS </a:t>
            </a:r>
            <a:r>
              <a:rPr lang="en-US" dirty="0"/>
              <a:t>Delegates approve </a:t>
            </a:r>
            <a:r>
              <a:rPr lang="en-US" dirty="0" smtClean="0"/>
              <a:t>Slide Show Module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  <a:r>
              <a:rPr lang="en-US" dirty="0"/>
              <a:t>Stand-alone Ham TV Slide </a:t>
            </a:r>
            <a:r>
              <a:rPr lang="en-US" dirty="0" smtClean="0"/>
              <a:t>Show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565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848600" cy="533400"/>
          </a:xfrm>
        </p:spPr>
        <p:txBody>
          <a:bodyPr/>
          <a:lstStyle/>
          <a:p>
            <a:r>
              <a:rPr lang="en-US" sz="2800" dirty="0"/>
              <a:t>Stand-alone Ham TV Slide </a:t>
            </a:r>
            <a:r>
              <a:rPr lang="en-US" sz="2800" dirty="0" smtClean="0"/>
              <a:t>Show Module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Project Selection and Use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US" dirty="0"/>
          </a:p>
        </p:txBody>
      </p:sp>
      <p:pic>
        <p:nvPicPr>
          <p:cNvPr id="7" name="Picture 6" descr="SLIDE SHOW BLOCK DIAGRAM.jpg"/>
          <p:cNvPicPr/>
          <p:nvPr/>
        </p:nvPicPr>
        <p:blipFill rotWithShape="1">
          <a:blip r:embed="rId2"/>
          <a:srcRect l="-9150" r="-9171"/>
          <a:stretch/>
        </p:blipFill>
        <p:spPr bwMode="auto">
          <a:xfrm>
            <a:off x="381000" y="990600"/>
            <a:ext cx="8534400" cy="52040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4015627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4A6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10382</TotalTime>
  <Words>470</Words>
  <Application>Microsoft Macintosh PowerPoint</Application>
  <PresentationFormat>On-screen Show (4:3)</PresentationFormat>
  <Paragraphs>78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Custom Design</vt:lpstr>
      <vt:lpstr>Amateur Radio on the International Space Station (ARISS)</vt:lpstr>
      <vt:lpstr>Agenda</vt:lpstr>
      <vt:lpstr>Project Selection and Use (PSU) Committee meetings</vt:lpstr>
      <vt:lpstr>Proposal Submission Guidelines</vt:lpstr>
      <vt:lpstr>Proposal: ASTRO Pi</vt:lpstr>
      <vt:lpstr>Proposal: Interoperable Radio System Upgrade </vt:lpstr>
      <vt:lpstr>Interoperable Radio System Upgrade </vt:lpstr>
      <vt:lpstr>Proposal: Stand-alone Ham TV Slide Show</vt:lpstr>
      <vt:lpstr>Stand-alone Ham TV Slide Show Module</vt:lpstr>
      <vt:lpstr>Issues and Concerns </vt:lpstr>
    </vt:vector>
  </TitlesOfParts>
  <Manager/>
  <Company>ODIN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evick</dc:creator>
  <cp:keywords/>
  <dc:description/>
  <cp:lastModifiedBy>Mark Steiner</cp:lastModifiedBy>
  <cp:revision>464</cp:revision>
  <cp:lastPrinted>2015-08-11T22:03:50Z</cp:lastPrinted>
  <dcterms:created xsi:type="dcterms:W3CDTF">2006-09-05T17:28:26Z</dcterms:created>
  <dcterms:modified xsi:type="dcterms:W3CDTF">2015-08-12T19:49:36Z</dcterms:modified>
  <cp:category/>
</cp:coreProperties>
</file>