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6"/>
  </p:notesMasterIdLst>
  <p:handoutMasterIdLst>
    <p:handoutMasterId r:id="rId17"/>
  </p:handoutMasterIdLst>
  <p:sldIdLst>
    <p:sldId id="346" r:id="rId2"/>
    <p:sldId id="355" r:id="rId3"/>
    <p:sldId id="356" r:id="rId4"/>
    <p:sldId id="357" r:id="rId5"/>
    <p:sldId id="366" r:id="rId6"/>
    <p:sldId id="358" r:id="rId7"/>
    <p:sldId id="368" r:id="rId8"/>
    <p:sldId id="367" r:id="rId9"/>
    <p:sldId id="362" r:id="rId10"/>
    <p:sldId id="365" r:id="rId11"/>
    <p:sldId id="369" r:id="rId12"/>
    <p:sldId id="363" r:id="rId13"/>
    <p:sldId id="364" r:id="rId14"/>
    <p:sldId id="370" r:id="rId1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BE90"/>
    <a:srgbClr val="FFFF95"/>
    <a:srgbClr val="33CC33"/>
    <a:srgbClr val="000059"/>
    <a:srgbClr val="00006D"/>
    <a:srgbClr val="00004F"/>
    <a:srgbClr val="800000"/>
    <a:srgbClr val="CC0099"/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23019" autoAdjust="0"/>
    <p:restoredTop sz="94542" autoAdjust="0"/>
  </p:normalViewPr>
  <p:slideViewPr>
    <p:cSldViewPr>
      <p:cViewPr varScale="1">
        <p:scale>
          <a:sx n="145" d="100"/>
          <a:sy n="145" d="100"/>
        </p:scale>
        <p:origin x="-120" y="-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fld id="{4541FD81-CED3-3F49-90B3-A2D835D709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006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fld id="{F975DDD3-1642-C741-A507-2252709806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32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299B594-5A7F-8F4F-8ED8-70A68D304E00}" type="slidenum">
              <a:rPr lang="en-US" b="0"/>
              <a:pPr eaLnBrk="1" hangingPunct="1"/>
              <a:t>1</a:t>
            </a:fld>
            <a:endParaRPr lang="en-US" b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15963"/>
            <a:ext cx="4783138" cy="358775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00" y="4541838"/>
            <a:ext cx="5359400" cy="43053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4909" tIns="47454" rIns="94909" bIns="47454"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448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Interoperable Systems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0080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17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005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Interoperable Systems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0080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1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rgbClr val="FFFF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ariss.org" TargetMode="External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>
                <a:latin typeface="Arial" charset="0"/>
              </a:rPr>
              <a:t>Amateur Radio on the International Space Station (ARISS)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124200"/>
            <a:ext cx="3810000" cy="3048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</a:rPr>
              <a:t>ISS Ham: Interoperable Systems</a:t>
            </a:r>
          </a:p>
          <a:p>
            <a:pPr eaLnBrk="1" hangingPunct="1"/>
            <a:endParaRPr lang="en-US" b="1" dirty="0" smtClean="0">
              <a:latin typeface="Arial" charset="0"/>
            </a:endParaRPr>
          </a:p>
          <a:p>
            <a:pPr eaLnBrk="1" hangingPunct="1"/>
            <a:r>
              <a:rPr lang="en-US" b="1" dirty="0" smtClean="0">
                <a:latin typeface="Arial" charset="0"/>
              </a:rPr>
              <a:t>August 2015</a:t>
            </a:r>
          </a:p>
          <a:p>
            <a:pPr eaLnBrk="1" hangingPunct="1"/>
            <a:r>
              <a:rPr lang="en-US" b="1" dirty="0" smtClean="0">
                <a:latin typeface="Arial" charset="0"/>
              </a:rPr>
              <a:t>ARISS Meeting</a:t>
            </a:r>
            <a:endParaRPr lang="en-US" b="1" dirty="0"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04800" y="3593068"/>
            <a:ext cx="2198038" cy="2475131"/>
            <a:chOff x="304800" y="3429000"/>
            <a:chExt cx="2198038" cy="2475131"/>
          </a:xfrm>
        </p:grpSpPr>
        <p:pic>
          <p:nvPicPr>
            <p:cNvPr id="2052" name="Picture 4" descr="newlogo_ariss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429000"/>
              <a:ext cx="1833562" cy="17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5257800"/>
              <a:ext cx="21980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eaLnBrk="0" hangingPunct="0"/>
              <a:r>
                <a:rPr lang="en-US" dirty="0" smtClean="0">
                  <a:solidFill>
                    <a:schemeClr val="bg1"/>
                  </a:solidFill>
                  <a:latin typeface="Times New Roman" charset="0"/>
                  <a:hlinkClick r:id="rId4"/>
                </a:rPr>
                <a:t>http://www.ariss.org</a:t>
              </a:r>
              <a:endParaRPr lang="en-US" dirty="0">
                <a:solidFill>
                  <a:schemeClr val="bg1"/>
                </a:solidFill>
                <a:latin typeface="Times New Roman" charset="0"/>
              </a:endParaRPr>
            </a:p>
            <a:p>
              <a:pPr marL="342900" indent="-342900" eaLnBrk="0" hangingPunct="0"/>
              <a:endParaRPr lang="en-US" dirty="0" smtClean="0">
                <a:solidFill>
                  <a:schemeClr val="bg1"/>
                </a:solidFill>
                <a:latin typeface="Times New Roman" charset="0"/>
              </a:endParaRPr>
            </a:p>
          </p:txBody>
        </p:sp>
      </p:grpSp>
      <p:pic>
        <p:nvPicPr>
          <p:cNvPr id="6" name="Picture 10" descr="Japan Contact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95801"/>
            <a:ext cx="1929630" cy="14478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d L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410" y="3194050"/>
            <a:ext cx="1494004" cy="12954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advTm="665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Possible COL ham station with ARISS LVPS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6" name="Picture 15" descr="Columbus Module Ham Station w LVPS &amp; SSM wo PPS 2015-08-0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14400"/>
            <a:ext cx="7162800" cy="552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2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Develop and deliver Slide </a:t>
            </a:r>
            <a:r>
              <a:rPr lang="en-US" dirty="0"/>
              <a:t>Show </a:t>
            </a:r>
            <a:r>
              <a:rPr lang="en-US" dirty="0" smtClean="0"/>
              <a:t>module which </a:t>
            </a:r>
            <a:r>
              <a:rPr lang="en-US" dirty="0"/>
              <a:t>will provide a way to show continuous images in place of the camera (working prototype has shown feasibility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err="1" smtClean="0"/>
              <a:t>Upmass</a:t>
            </a:r>
            <a:r>
              <a:rPr lang="en-US" dirty="0" smtClean="0"/>
              <a:t> or gain access to VSWR/Antenna Analyzer </a:t>
            </a:r>
            <a:r>
              <a:rPr lang="en-US" dirty="0"/>
              <a:t>to </a:t>
            </a:r>
            <a:r>
              <a:rPr lang="en-US" dirty="0" smtClean="0"/>
              <a:t>troubleshoot and understand </a:t>
            </a:r>
            <a:r>
              <a:rPr lang="en-US" dirty="0"/>
              <a:t>antenna </a:t>
            </a:r>
            <a:r>
              <a:rPr lang="en-US" dirty="0" smtClean="0"/>
              <a:t>performance in order to verify proper operation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path forward – short term (2 of 2) 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82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Develop a controller for the D710 that is based on a personal computing device such as an </a:t>
            </a:r>
            <a:r>
              <a:rPr lang="en-US" dirty="0" err="1" smtClean="0"/>
              <a:t>iPad</a:t>
            </a:r>
            <a:r>
              <a:rPr lang="en-US" dirty="0" smtClean="0"/>
              <a:t>, Android or other network interface</a:t>
            </a:r>
          </a:p>
          <a:p>
            <a:pPr lvl="1"/>
            <a:r>
              <a:rPr lang="en-US" dirty="0" smtClean="0"/>
              <a:t>Could be used to program the proper memories into the D710 for school contacts ahead of time without crew intervention </a:t>
            </a:r>
          </a:p>
          <a:p>
            <a:pPr lvl="1"/>
            <a:r>
              <a:rPr lang="en-US" dirty="0" smtClean="0"/>
              <a:t>Could possibly be implemented using packet software</a:t>
            </a:r>
          </a:p>
          <a:p>
            <a:pPr lvl="1"/>
            <a:r>
              <a:rPr lang="en-US" dirty="0" smtClean="0"/>
              <a:t>Could be used to provide packet and SSTV capability</a:t>
            </a:r>
          </a:p>
          <a:p>
            <a:pPr lvl="2"/>
            <a:r>
              <a:rPr lang="en-US" dirty="0" smtClean="0"/>
              <a:t>An </a:t>
            </a:r>
            <a:r>
              <a:rPr lang="en-US" dirty="0" err="1" smtClean="0"/>
              <a:t>iPad</a:t>
            </a:r>
            <a:r>
              <a:rPr lang="en-US" dirty="0" smtClean="0"/>
              <a:t> </a:t>
            </a:r>
            <a:r>
              <a:rPr lang="en-US" dirty="0"/>
              <a:t>app from Black Cat </a:t>
            </a:r>
            <a:r>
              <a:rPr lang="en-US" dirty="0" smtClean="0"/>
              <a:t>Systems already exists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Potential path forward – medium term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0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smtClean="0"/>
              <a:t>Develop common interfaces for power, audio, video and power for all future systems</a:t>
            </a:r>
            <a:r>
              <a:rPr lang="en-US" smtClean="0">
                <a:sym typeface="Wingdings" panose="05000000000000000000" pitchFamily="2" charset="2"/>
              </a:rPr>
              <a:t>Interoperabilty across ISS segments</a:t>
            </a:r>
            <a:endParaRPr lang="en-US" smtClean="0"/>
          </a:p>
          <a:p>
            <a:pPr lvl="0"/>
            <a:r>
              <a:rPr lang="en-US" smtClean="0"/>
              <a:t>Develop common checkout plans and procedures</a:t>
            </a:r>
          </a:p>
          <a:p>
            <a:pPr lvl="0"/>
            <a:r>
              <a:rPr lang="en-US" smtClean="0"/>
              <a:t>Develop common safety packages for all modules on the ISS</a:t>
            </a:r>
          </a:p>
          <a:p>
            <a:pPr lvl="0"/>
            <a:r>
              <a:rPr lang="en-US" smtClean="0"/>
              <a:t>Certify all systems for use anywhere on the ISS</a:t>
            </a:r>
          </a:p>
          <a:p>
            <a:pPr lvl="0"/>
            <a:r>
              <a:rPr lang="en-US" smtClean="0"/>
              <a:t>A new next generation ham system using a modular approach:</a:t>
            </a:r>
          </a:p>
          <a:p>
            <a:pPr lvl="1"/>
            <a:r>
              <a:rPr lang="en-US" smtClean="0"/>
              <a:t>A core software defined transmitter and receiver</a:t>
            </a:r>
          </a:p>
          <a:p>
            <a:pPr lvl="1"/>
            <a:r>
              <a:rPr lang="en-US" smtClean="0"/>
              <a:t>Separate down converter and up converter modules for each band which are driven by the common software defined transponder</a:t>
            </a:r>
          </a:p>
          <a:p>
            <a:pPr lvl="1"/>
            <a:r>
              <a:rPr lang="en-US" smtClean="0"/>
              <a:t>Antenna switching module </a:t>
            </a:r>
          </a:p>
          <a:p>
            <a:pPr lvl="1"/>
            <a:r>
              <a:rPr lang="en-US" smtClean="0"/>
              <a:t>System programmable and commandable from ground using uplinked files or data streams</a:t>
            </a:r>
          </a:p>
          <a:p>
            <a:pPr lvl="1"/>
            <a:r>
              <a:rPr lang="en-US" smtClean="0"/>
              <a:t>Simple user interface for the crew using uplinked configuration files</a:t>
            </a:r>
          </a:p>
          <a:p>
            <a:pPr lvl="1"/>
            <a:r>
              <a:rPr lang="en-US" smtClean="0"/>
              <a:t>Build upon experience from the system used by ARISSat1  for the transponder</a:t>
            </a:r>
          </a:p>
          <a:p>
            <a:pPr lvl="1"/>
            <a:r>
              <a:rPr lang="en-US" smtClean="0"/>
              <a:t>Allow internal handheld anywhere in the station to communicate to the ground using this transponder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Potential path forward – long term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87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Ideas are flowing from across ARISS:  Europe, US, Russia with support from Japan</a:t>
            </a:r>
          </a:p>
          <a:p>
            <a:r>
              <a:rPr lang="en-US" dirty="0" smtClean="0"/>
              <a:t>Will require extensive cooperation between Russian and USOS based payload integration and support to allow systems to be used in both segments</a:t>
            </a:r>
          </a:p>
          <a:p>
            <a:r>
              <a:rPr lang="en-US" dirty="0" smtClean="0"/>
              <a:t>Path forward will provide modularity so that system can be continually evolved in pieces as capabilities are desired, available, and funded</a:t>
            </a:r>
          </a:p>
          <a:p>
            <a:pPr lvl="1"/>
            <a:r>
              <a:rPr lang="en-US" dirty="0" smtClean="0"/>
              <a:t>D710 and LVPS are foundational elements for this </a:t>
            </a:r>
            <a:r>
              <a:rPr lang="en-US" smtClean="0"/>
              <a:t>path forward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620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Current situation, including issues and concerns</a:t>
            </a:r>
          </a:p>
          <a:p>
            <a:r>
              <a:rPr lang="en-US" smtClean="0"/>
              <a:t>Potential solutions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075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ISS Ham (ISS Program name for ARISS hardware) exists in both segments of the ISS</a:t>
            </a:r>
          </a:p>
          <a:p>
            <a:pPr lvl="1"/>
            <a:r>
              <a:rPr lang="en-US" smtClean="0"/>
              <a:t>Russian Operations Segment (RSOS) Service Module (SM)</a:t>
            </a:r>
          </a:p>
          <a:p>
            <a:pPr lvl="1"/>
            <a:r>
              <a:rPr lang="en-US" smtClean="0"/>
              <a:t>US Operations Segment (USOS) Columbus Module (COL)</a:t>
            </a:r>
          </a:p>
          <a:p>
            <a:r>
              <a:rPr lang="en-US" smtClean="0"/>
              <a:t>Is not easy to move equipment from one segment to the other</a:t>
            </a:r>
          </a:p>
          <a:p>
            <a:pPr lvl="1"/>
            <a:r>
              <a:rPr lang="en-US" smtClean="0"/>
              <a:t>Power: SM is 28 VDC, COL is 120 VDC</a:t>
            </a:r>
          </a:p>
          <a:p>
            <a:pPr lvl="2"/>
            <a:r>
              <a:rPr lang="en-US" smtClean="0"/>
              <a:t>Each uses different connector</a:t>
            </a:r>
          </a:p>
          <a:p>
            <a:pPr lvl="1"/>
            <a:r>
              <a:rPr lang="en-US" smtClean="0"/>
              <a:t>Safety and other certification requirements are different</a:t>
            </a:r>
          </a:p>
          <a:p>
            <a:pPr lvl="2"/>
            <a:r>
              <a:rPr lang="en-US" smtClean="0"/>
              <a:t>What is certified to use in one segment requires re-evaluation of safety and re-certification for the other segment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Current Situation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42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mtClean="0"/>
              <a:t>D700</a:t>
            </a:r>
          </a:p>
          <a:p>
            <a:pPr lvl="1"/>
            <a:r>
              <a:rPr lang="en-US" smtClean="0"/>
              <a:t>Memories non operational due to loss of programming</a:t>
            </a:r>
          </a:p>
          <a:p>
            <a:pPr lvl="1"/>
            <a:r>
              <a:rPr lang="en-US" smtClean="0"/>
              <a:t>Overheats in long key down situations such as cross band repeater operation</a:t>
            </a:r>
          </a:p>
          <a:p>
            <a:pPr lvl="1"/>
            <a:r>
              <a:rPr lang="en-US" smtClean="0"/>
              <a:t>No ability to re-program from the ground</a:t>
            </a:r>
          </a:p>
          <a:p>
            <a:r>
              <a:rPr lang="en-US" smtClean="0"/>
              <a:t> </a:t>
            </a:r>
          </a:p>
          <a:p>
            <a:r>
              <a:rPr lang="en-US" smtClean="0"/>
              <a:t>D710</a:t>
            </a:r>
          </a:p>
          <a:p>
            <a:pPr lvl="1"/>
            <a:r>
              <a:rPr lang="en-US" smtClean="0"/>
              <a:t>Essentially an off the shelf D710E with connectors and cable modifications</a:t>
            </a:r>
          </a:p>
          <a:p>
            <a:pPr lvl="1"/>
            <a:r>
              <a:rPr lang="en-US" smtClean="0"/>
              <a:t>Used for school contacts and SSTV</a:t>
            </a:r>
          </a:p>
          <a:p>
            <a:pPr lvl="1"/>
            <a:r>
              <a:rPr lang="en-US" smtClean="0"/>
              <a:t>Memory and parameter programming status unknown</a:t>
            </a:r>
          </a:p>
          <a:p>
            <a:pPr lvl="1"/>
            <a:endParaRPr lang="en-US" smtClean="0"/>
          </a:p>
          <a:p>
            <a:r>
              <a:rPr lang="en-US" smtClean="0"/>
              <a:t>US SSTV Module</a:t>
            </a:r>
          </a:p>
          <a:p>
            <a:pPr lvl="1"/>
            <a:r>
              <a:rPr lang="en-US" smtClean="0"/>
              <a:t>Tends to lockup and stay in transmit mode</a:t>
            </a:r>
          </a:p>
          <a:p>
            <a:pPr lvl="1"/>
            <a:r>
              <a:rPr lang="en-US" smtClean="0"/>
              <a:t>Not currently used</a:t>
            </a:r>
          </a:p>
          <a:p>
            <a:pPr lvl="1"/>
            <a:endParaRPr lang="en-US" smtClean="0"/>
          </a:p>
          <a:p>
            <a:r>
              <a:rPr lang="en-US" smtClean="0"/>
              <a:t>Russian SSTV Module</a:t>
            </a:r>
          </a:p>
          <a:p>
            <a:pPr lvl="1"/>
            <a:r>
              <a:rPr lang="en-US" smtClean="0"/>
              <a:t>Utilizes direct connection to the computer rather than isolated VOX</a:t>
            </a:r>
          </a:p>
          <a:p>
            <a:pPr lvl="1"/>
            <a:r>
              <a:rPr lang="en-US" smtClean="0"/>
              <a:t>Successfully being utilized for Russian SSTV</a:t>
            </a:r>
          </a:p>
          <a:p>
            <a:pPr lvl="1"/>
            <a:r>
              <a:rPr lang="en-US" smtClean="0"/>
              <a:t>	</a:t>
            </a:r>
          </a:p>
          <a:p>
            <a:r>
              <a:rPr lang="en-US" smtClean="0"/>
              <a:t> VCH-1 SSTV system</a:t>
            </a:r>
          </a:p>
          <a:p>
            <a:pPr lvl="1"/>
            <a:r>
              <a:rPr lang="en-US" smtClean="0"/>
              <a:t>Works fine but is limited due to the fact that it needs batteries for power</a:t>
            </a:r>
          </a:p>
          <a:p>
            <a:r>
              <a:rPr lang="en-US" smtClean="0"/>
              <a:t> 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Module (SM) Status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671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Rus D710 in SM 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8" r="5978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D710 in Russian Service Module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Donut 8"/>
          <p:cNvSpPr/>
          <p:nvPr/>
        </p:nvSpPr>
        <p:spPr>
          <a:xfrm>
            <a:off x="3810000" y="1066800"/>
            <a:ext cx="4953000" cy="3810000"/>
          </a:xfrm>
          <a:prstGeom prst="donut">
            <a:avLst>
              <a:gd name="adj" fmla="val 1999"/>
            </a:avLst>
          </a:prstGeom>
          <a:solidFill>
            <a:srgbClr val="FFFF00">
              <a:alpha val="60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679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</a:p>
          <a:p>
            <a:pPr lvl="1"/>
            <a:r>
              <a:rPr lang="en-US" dirty="0" smtClean="0"/>
              <a:t>Low RF signal on the ground</a:t>
            </a:r>
          </a:p>
          <a:p>
            <a:pPr lvl="1"/>
            <a:r>
              <a:rPr lang="en-US" dirty="0" smtClean="0"/>
              <a:t>Low audio level</a:t>
            </a:r>
          </a:p>
          <a:p>
            <a:pPr lvl="1"/>
            <a:r>
              <a:rPr lang="en-US" dirty="0" smtClean="0"/>
              <a:t>VHF Antenna status after installation is unknown</a:t>
            </a:r>
          </a:p>
          <a:p>
            <a:pPr lvl="1"/>
            <a:r>
              <a:rPr lang="en-US" dirty="0" smtClean="0"/>
              <a:t>UHF module onboard but stowed</a:t>
            </a:r>
          </a:p>
          <a:p>
            <a:endParaRPr lang="en-US" dirty="0" smtClean="0"/>
          </a:p>
          <a:p>
            <a:r>
              <a:rPr lang="en-US" dirty="0" smtClean="0"/>
              <a:t>DATV System (Ham TV)</a:t>
            </a:r>
          </a:p>
          <a:p>
            <a:pPr lvl="1"/>
            <a:r>
              <a:rPr lang="en-US" dirty="0" smtClean="0"/>
              <a:t>Commissioning of onboard equipment is complete</a:t>
            </a:r>
          </a:p>
          <a:p>
            <a:pPr lvl="1"/>
            <a:r>
              <a:rPr lang="en-US" dirty="0" smtClean="0"/>
              <a:t>In process of completing ground station network</a:t>
            </a:r>
          </a:p>
          <a:p>
            <a:pPr lvl="1"/>
            <a:r>
              <a:rPr lang="en-US" dirty="0" smtClean="0"/>
              <a:t>Little to no crew time for maintenance or testing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Columbus Module (COL) Status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59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iss038e06383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 b="1816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Packet Module  and Ericsson Radio in COL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Donut 8"/>
          <p:cNvSpPr/>
          <p:nvPr/>
        </p:nvSpPr>
        <p:spPr>
          <a:xfrm>
            <a:off x="1066800" y="762000"/>
            <a:ext cx="4191000" cy="2514600"/>
          </a:xfrm>
          <a:prstGeom prst="donut">
            <a:avLst>
              <a:gd name="adj" fmla="val 1999"/>
            </a:avLst>
          </a:prstGeom>
          <a:solidFill>
            <a:srgbClr val="FFFF00">
              <a:alpha val="60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7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iss038e06383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 b="1816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DATV System in Columbus Module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9" name="Donut 8"/>
          <p:cNvSpPr/>
          <p:nvPr/>
        </p:nvSpPr>
        <p:spPr>
          <a:xfrm>
            <a:off x="2133600" y="1752600"/>
            <a:ext cx="4953000" cy="3810000"/>
          </a:xfrm>
          <a:prstGeom prst="donut">
            <a:avLst>
              <a:gd name="adj" fmla="val 1999"/>
            </a:avLst>
          </a:prstGeom>
          <a:solidFill>
            <a:srgbClr val="FFFF00">
              <a:alpha val="60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474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and deploy a D710 radio in COL with higher power and programmability to replace Ericsson</a:t>
            </a:r>
          </a:p>
          <a:p>
            <a:pPr marL="914400" lvl="1" indent="-514350"/>
            <a:r>
              <a:rPr lang="en-US" dirty="0" smtClean="0"/>
              <a:t>Provide identical unit to be used in SM</a:t>
            </a:r>
          </a:p>
          <a:p>
            <a:pPr marL="914400" lvl="1" indent="-514350"/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In order to deploy a D710, a new power supply is required. Develop </a:t>
            </a:r>
            <a:r>
              <a:rPr lang="en-US" dirty="0"/>
              <a:t>and provide </a:t>
            </a:r>
            <a:r>
              <a:rPr lang="en-US" dirty="0" smtClean="0"/>
              <a:t>ARISS-built power </a:t>
            </a:r>
            <a:r>
              <a:rPr lang="en-US" dirty="0"/>
              <a:t>supply compatible with ISS Ham components in COL and the Russian Service Module</a:t>
            </a:r>
          </a:p>
          <a:p>
            <a:pPr lvl="1"/>
            <a:r>
              <a:rPr lang="en-US" dirty="0"/>
              <a:t>Capable of using either 120VDC or 28VDC</a:t>
            </a:r>
          </a:p>
          <a:p>
            <a:pPr lvl="1"/>
            <a:r>
              <a:rPr lang="en-US" dirty="0"/>
              <a:t>Can use 28VDC from PPS or Russian 28VDC</a:t>
            </a:r>
          </a:p>
          <a:p>
            <a:pPr lvl="1"/>
            <a:r>
              <a:rPr lang="en-US" dirty="0"/>
              <a:t>Outputs 13.8VDC high power for D710 and USB (5VDC) charging stations</a:t>
            </a:r>
          </a:p>
          <a:p>
            <a:pPr lvl="1"/>
            <a:r>
              <a:rPr lang="en-US" dirty="0"/>
              <a:t>Deliver two units, one for SM and one for </a:t>
            </a:r>
            <a:r>
              <a:rPr lang="en-US" dirty="0" smtClean="0"/>
              <a:t>COL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/>
              <a:t>Result would be </a:t>
            </a:r>
            <a:r>
              <a:rPr lang="en-US" dirty="0" smtClean="0"/>
              <a:t>an interoperable </a:t>
            </a:r>
            <a:r>
              <a:rPr lang="en-US" dirty="0"/>
              <a:t>system with components that can be operated in either the Russian SM or the USOS Columbus Module</a:t>
            </a:r>
          </a:p>
          <a:p>
            <a:pPr lvl="1"/>
            <a:r>
              <a:rPr lang="en-US" dirty="0"/>
              <a:t>Can be moved back and forth in case of on-orbit failure</a:t>
            </a:r>
          </a:p>
          <a:p>
            <a:pPr lvl="1"/>
            <a:r>
              <a:rPr lang="en-US" dirty="0"/>
              <a:t>Common operations and training</a:t>
            </a:r>
          </a:p>
          <a:p>
            <a:pPr lvl="1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path forward – short term (1 of 2) 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August 2015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ISS Ham Interoperable Systems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8899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A6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10354</TotalTime>
  <Words>832</Words>
  <Application>Microsoft Macintosh PowerPoint</Application>
  <PresentationFormat>On-screen Show (4:3)</PresentationFormat>
  <Paragraphs>135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Custom Design</vt:lpstr>
      <vt:lpstr>Amateur Radio on the International Space Station (ARISS)</vt:lpstr>
      <vt:lpstr>Agenda</vt:lpstr>
      <vt:lpstr>Current Situation</vt:lpstr>
      <vt:lpstr>Service Module (SM) Status</vt:lpstr>
      <vt:lpstr>D710 in Russian Service Module</vt:lpstr>
      <vt:lpstr>Columbus Module (COL) Status</vt:lpstr>
      <vt:lpstr>Packet Module  and Ericsson Radio in COL</vt:lpstr>
      <vt:lpstr>DATV System in Columbus Module</vt:lpstr>
      <vt:lpstr>Potential path forward – short term (1 of 2) </vt:lpstr>
      <vt:lpstr>Possible COL ham station with ARISS LVPS</vt:lpstr>
      <vt:lpstr>Potential path forward – short term (2 of 2) </vt:lpstr>
      <vt:lpstr>Potential path forward – medium term</vt:lpstr>
      <vt:lpstr>Potential path forward – long term</vt:lpstr>
      <vt:lpstr>Summary</vt:lpstr>
    </vt:vector>
  </TitlesOfParts>
  <Manager/>
  <Company>ODIN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evick</dc:creator>
  <cp:keywords/>
  <dc:description/>
  <cp:lastModifiedBy>Mark Steiner</cp:lastModifiedBy>
  <cp:revision>457</cp:revision>
  <cp:lastPrinted>2015-08-11T22:03:50Z</cp:lastPrinted>
  <dcterms:created xsi:type="dcterms:W3CDTF">2006-09-05T17:28:26Z</dcterms:created>
  <dcterms:modified xsi:type="dcterms:W3CDTF">2015-08-12T14:34:53Z</dcterms:modified>
  <cp:category/>
</cp:coreProperties>
</file>