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59" r:id="rId5"/>
    <p:sldId id="260" r:id="rId6"/>
    <p:sldId id="271" r:id="rId7"/>
    <p:sldId id="261" r:id="rId8"/>
    <p:sldId id="262" r:id="rId9"/>
    <p:sldId id="263" r:id="rId10"/>
    <p:sldId id="264" r:id="rId11"/>
    <p:sldId id="265" r:id="rId12"/>
    <p:sldId id="266" r:id="rId13"/>
    <p:sldId id="267" r:id="rId14"/>
    <p:sldId id="268" r:id="rId15"/>
    <p:sldId id="269" r:id="rId16"/>
    <p:sldId id="272" r:id="rId17"/>
    <p:sldId id="27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25" autoAdjust="0"/>
    <p:restoredTop sz="66792" autoAdjust="0"/>
  </p:normalViewPr>
  <p:slideViewPr>
    <p:cSldViewPr snapToGrid="0">
      <p:cViewPr varScale="1">
        <p:scale>
          <a:sx n="70" d="100"/>
          <a:sy n="70" d="100"/>
        </p:scale>
        <p:origin x="1032" y="72"/>
      </p:cViewPr>
      <p:guideLst/>
    </p:cSldViewPr>
  </p:slideViewPr>
  <p:notesTextViewPr>
    <p:cViewPr>
      <p:scale>
        <a:sx n="1" d="1"/>
        <a:sy n="1" d="1"/>
      </p:scale>
      <p:origin x="0" y="-3048"/>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679D8A-DFB1-4023-A16F-1D7512E0F6F6}" type="datetimeFigureOut">
              <a:rPr lang="en-GB" smtClean="0"/>
              <a:t>20/08/2015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A59E92-66A6-42AA-883F-127983047DC1}" type="slidenum">
              <a:rPr lang="en-GB" smtClean="0"/>
              <a:t>‹#›</a:t>
            </a:fld>
            <a:endParaRPr lang="en-GB"/>
          </a:p>
        </p:txBody>
      </p:sp>
    </p:spTree>
    <p:extLst>
      <p:ext uri="{BB962C8B-B14F-4D97-AF65-F5344CB8AC3E}">
        <p14:creationId xmlns:p14="http://schemas.microsoft.com/office/powerpoint/2010/main" val="2449341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lincolnutc.co.uk/" TargetMode="External"/><Relationship Id="rId13" Type="http://schemas.openxmlformats.org/officeDocument/2006/relationships/hyperlink" Target="http://opencv.org/" TargetMode="External"/><Relationship Id="rId18" Type="http://schemas.openxmlformats.org/officeDocument/2006/relationships/hyperlink" Target="http://www.cranmereprimary.org.uk/" TargetMode="External"/><Relationship Id="rId26" Type="http://schemas.openxmlformats.org/officeDocument/2006/relationships/hyperlink" Target="https://www.gov.uk/government/organisations/uk-space-agency" TargetMode="External"/><Relationship Id="rId3" Type="http://schemas.openxmlformats.org/officeDocument/2006/relationships/hyperlink" Target="http://www.thirskschool.org/" TargetMode="External"/><Relationship Id="rId21" Type="http://schemas.openxmlformats.org/officeDocument/2006/relationships/hyperlink" Target="http://astro-pi.org/satellite-imaging-and-remote-sensing/" TargetMode="External"/><Relationship Id="rId7" Type="http://schemas.openxmlformats.org/officeDocument/2006/relationships/hyperlink" Target="https://en.wikipedia.org/wiki/Cupola_(ISS_module)" TargetMode="External"/><Relationship Id="rId12" Type="http://schemas.openxmlformats.org/officeDocument/2006/relationships/hyperlink" Target="https://vimeo.com/117274487" TargetMode="External"/><Relationship Id="rId17" Type="http://schemas.openxmlformats.org/officeDocument/2006/relationships/hyperlink" Target="https://github.com/astro-pi/SpaceCRAFT" TargetMode="External"/><Relationship Id="rId25" Type="http://schemas.openxmlformats.org/officeDocument/2006/relationships/hyperlink" Target="https://en.wikipedia.org/wiki/Reboost" TargetMode="External"/><Relationship Id="rId2" Type="http://schemas.openxmlformats.org/officeDocument/2006/relationships/slide" Target="../slides/slide9.xml"/><Relationship Id="rId16" Type="http://schemas.openxmlformats.org/officeDocument/2006/relationships/hyperlink" Target="http://www.stuffaboutcode.com/" TargetMode="External"/><Relationship Id="rId20" Type="http://schemas.openxmlformats.org/officeDocument/2006/relationships/hyperlink" Target="http://astro-pi.org/space-measurements/" TargetMode="External"/><Relationship Id="rId1" Type="http://schemas.openxmlformats.org/officeDocument/2006/relationships/notesMaster" Target="../notesMasters/notesMaster1.xml"/><Relationship Id="rId6" Type="http://schemas.openxmlformats.org/officeDocument/2006/relationships/hyperlink" Target="https://www.westminster.org.uk/" TargetMode="External"/><Relationship Id="rId11" Type="http://schemas.openxmlformats.org/officeDocument/2006/relationships/hyperlink" Target="http://www.mcsoxford.org/" TargetMode="External"/><Relationship Id="rId24" Type="http://schemas.openxmlformats.org/officeDocument/2006/relationships/hyperlink" Target="http://www.cgi-group.co.uk/" TargetMode="External"/><Relationship Id="rId5" Type="http://schemas.openxmlformats.org/officeDocument/2006/relationships/hyperlink" Target="http://www.ktn-uk.co.uk/" TargetMode="External"/><Relationship Id="rId15" Type="http://schemas.openxmlformats.org/officeDocument/2006/relationships/hyperlink" Target="http://www.cumnorhouse.com/girls/" TargetMode="External"/><Relationship Id="rId23" Type="http://schemas.openxmlformats.org/officeDocument/2006/relationships/hyperlink" Target="http://astro-pi.org/data-fusion/" TargetMode="External"/><Relationship Id="rId10" Type="http://schemas.openxmlformats.org/officeDocument/2006/relationships/hyperlink" Target="http://www.sstl.co.uk/" TargetMode="External"/><Relationship Id="rId19" Type="http://schemas.openxmlformats.org/officeDocument/2006/relationships/hyperlink" Target="http://astro-pi.org/spacecraft-sensors/" TargetMode="External"/><Relationship Id="rId4" Type="http://schemas.openxmlformats.org/officeDocument/2006/relationships/hyperlink" Target="http://cvcweb.net/" TargetMode="External"/><Relationship Id="rId9" Type="http://schemas.openxmlformats.org/officeDocument/2006/relationships/hyperlink" Target="http://airbusdefenceandspace.com/" TargetMode="External"/><Relationship Id="rId14" Type="http://schemas.openxmlformats.org/officeDocument/2006/relationships/hyperlink" Target="http://www.stfc.ac.uk/about-us/rutherford-appleton-laboratory/" TargetMode="External"/><Relationship Id="rId22" Type="http://schemas.openxmlformats.org/officeDocument/2006/relationships/hyperlink" Target="http://astro-pi.org/space-radiation/" TargetMode="External"/></Relationships>
</file>

<file path=ppt/notesSlides/_rels/notesSlide2.xml.rels><?xml version="1.0" encoding="UTF-8" standalone="yes"?>
<Relationships xmlns="http://schemas.openxmlformats.org/package/2006/relationships"><Relationship Id="rId8" Type="http://schemas.openxmlformats.org/officeDocument/2006/relationships/hyperlink" Target="mailto:oliver.amend@gmx.de" TargetMode="External"/><Relationship Id="rId13" Type="http://schemas.openxmlformats.org/officeDocument/2006/relationships/hyperlink" Target="mailto:c.avmdti@free.fr" TargetMode="External"/><Relationship Id="rId3" Type="http://schemas.openxmlformats.org/officeDocument/2006/relationships/hyperlink" Target="mailto:ciaran.morgan@rsgb.org.uk" TargetMode="External"/><Relationship Id="rId7" Type="http://schemas.openxmlformats.org/officeDocument/2006/relationships/hyperlink" Target="mailto:oliver.amend@ohb-system.de" TargetMode="External"/><Relationship Id="rId12" Type="http://schemas.openxmlformats.org/officeDocument/2006/relationships/hyperlink" Target="mailto:pdcowan@rogers.com" TargetMode="External"/><Relationship Id="rId2" Type="http://schemas.openxmlformats.org/officeDocument/2006/relationships/slide" Target="../slides/slide15.xml"/><Relationship Id="rId16" Type="http://schemas.openxmlformats.org/officeDocument/2006/relationships/hyperlink" Target="mailto:tsuruday@gmail.com" TargetMode="External"/><Relationship Id="rId1" Type="http://schemas.openxmlformats.org/officeDocument/2006/relationships/notesMaster" Target="../notesMasters/notesMaster1.xml"/><Relationship Id="rId6" Type="http://schemas.openxmlformats.org/officeDocument/2006/relationships/hyperlink" Target="mailto:ka3hdo@verizon.net" TargetMode="External"/><Relationship Id="rId11" Type="http://schemas.openxmlformats.org/officeDocument/2006/relationships/hyperlink" Target="mailto:mark.steiner@nasa.gov" TargetMode="External"/><Relationship Id="rId5" Type="http://schemas.openxmlformats.org/officeDocument/2006/relationships/hyperlink" Target="mailto:arissw5did@comcast.net" TargetMode="External"/><Relationship Id="rId15" Type="http://schemas.openxmlformats.org/officeDocument/2006/relationships/hyperlink" Target="mailto:RV3DR@mail.ru" TargetMode="External"/><Relationship Id="rId10" Type="http://schemas.openxmlformats.org/officeDocument/2006/relationships/hyperlink" Target="mailto:kenneth.g.ransom@nasa.gov" TargetMode="External"/><Relationship Id="rId4" Type="http://schemas.openxmlformats.org/officeDocument/2006/relationships/hyperlink" Target="mailto:Mark.Steiner@nasa.gov" TargetMode="External"/><Relationship Id="rId9" Type="http://schemas.openxmlformats.org/officeDocument/2006/relationships/hyperlink" Target="mailto:rwhite@arrl.org" TargetMode="External"/><Relationship Id="rId14" Type="http://schemas.openxmlformats.org/officeDocument/2006/relationships/hyperlink" Target="mailto:Sergey.Samburov@rsce.nasa.ru"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https://www.raspberrypi.org/blog/astro-pi-mission-update-4/</a:t>
            </a:r>
          </a:p>
          <a:p>
            <a:r>
              <a:rPr lang="en-GB" dirty="0" smtClean="0"/>
              <a:t>Each of these programs have been assigned an operational </a:t>
            </a:r>
            <a:r>
              <a:rPr lang="en-GB" i="1" dirty="0" smtClean="0"/>
              <a:t>code name</a:t>
            </a:r>
            <a:r>
              <a:rPr lang="en-GB" dirty="0" smtClean="0"/>
              <a:t> that will be used when talking about them over the space to ground radio.</a:t>
            </a:r>
          </a:p>
          <a:p>
            <a:r>
              <a:rPr lang="en-GB" dirty="0" smtClean="0"/>
              <a:t>Ops name: </a:t>
            </a:r>
            <a:r>
              <a:rPr lang="en-GB" b="1" dirty="0" smtClean="0"/>
              <a:t>FLAGS</a:t>
            </a:r>
            <a:endParaRPr lang="en-GB" dirty="0" smtClean="0"/>
          </a:p>
          <a:p>
            <a:r>
              <a:rPr lang="en-GB" dirty="0" smtClean="0"/>
              <a:t>School: </a:t>
            </a:r>
            <a:r>
              <a:rPr lang="en-GB" dirty="0" smtClean="0">
                <a:hlinkClick r:id="rId3"/>
              </a:rPr>
              <a:t>Thirsk School</a:t>
            </a:r>
            <a:endParaRPr lang="en-GB" dirty="0" smtClean="0"/>
          </a:p>
          <a:p>
            <a:r>
              <a:rPr lang="en-GB" dirty="0" smtClean="0"/>
              <a:t>Team name: Space-</a:t>
            </a:r>
            <a:r>
              <a:rPr lang="en-GB" dirty="0" err="1" smtClean="0"/>
              <a:t>Byrds</a:t>
            </a:r>
            <a:endParaRPr lang="en-GB" dirty="0" smtClean="0"/>
          </a:p>
          <a:p>
            <a:r>
              <a:rPr lang="en-GB" dirty="0" smtClean="0"/>
              <a:t>Key stage: 3</a:t>
            </a:r>
          </a:p>
          <a:p>
            <a:r>
              <a:rPr lang="en-GB" dirty="0" smtClean="0"/>
              <a:t>Teacher: Dan </a:t>
            </a:r>
            <a:r>
              <a:rPr lang="en-GB" dirty="0" err="1" smtClean="0"/>
              <a:t>Aldred</a:t>
            </a:r>
            <a:endParaRPr lang="en-GB" dirty="0" smtClean="0"/>
          </a:p>
          <a:p>
            <a:r>
              <a:rPr lang="en-GB" dirty="0" smtClean="0"/>
              <a:t>The judges had a lot of fun with this. Their program uses telemetry data provided by NORAD along with the Real Time Clock on the Astro Pi to computationally predict the location of the ISS (so it doesn’t need to be online). It then works out what country’s territory the ISS is above, and shows its flag on the LED matrix, along with a short phrase in the local language.</a:t>
            </a:r>
          </a:p>
          <a:p>
            <a:r>
              <a:rPr lang="en-GB" dirty="0" smtClean="0"/>
              <a:t>Ops name: </a:t>
            </a:r>
            <a:r>
              <a:rPr lang="en-GB" b="1" dirty="0" smtClean="0"/>
              <a:t>MISSION CONTROL</a:t>
            </a:r>
            <a:endParaRPr lang="en-GB" dirty="0" smtClean="0"/>
          </a:p>
          <a:p>
            <a:r>
              <a:rPr lang="en-GB" dirty="0" smtClean="0"/>
              <a:t>School: </a:t>
            </a:r>
            <a:r>
              <a:rPr lang="en-GB" dirty="0" err="1" smtClean="0">
                <a:hlinkClick r:id="rId4"/>
              </a:rPr>
              <a:t>Cottenham</a:t>
            </a:r>
            <a:r>
              <a:rPr lang="en-GB" dirty="0" smtClean="0">
                <a:hlinkClick r:id="rId4"/>
              </a:rPr>
              <a:t> Village College</a:t>
            </a:r>
            <a:endParaRPr lang="en-GB" dirty="0" smtClean="0"/>
          </a:p>
          <a:p>
            <a:r>
              <a:rPr lang="en-GB" dirty="0" smtClean="0"/>
              <a:t>Team name: Kieran Wand</a:t>
            </a:r>
          </a:p>
          <a:p>
            <a:r>
              <a:rPr lang="en-GB" dirty="0" smtClean="0"/>
              <a:t>Key stage: 3</a:t>
            </a:r>
          </a:p>
          <a:p>
            <a:r>
              <a:rPr lang="en-GB" dirty="0" smtClean="0"/>
              <a:t>Teacher: Christopher Butcher</a:t>
            </a:r>
          </a:p>
          <a:p>
            <a:r>
              <a:rPr lang="en-GB" dirty="0" smtClean="0"/>
              <a:t>Kieran’s program is an environmental system monitor that could be used to cross check the ISS’s own life support system. It continually measures the temperature, pressure and humidity, and displays these in a cycling, split-screen display. It has the ability to raise alarms if these measurements move outside of acceptable parameters. We were especially impressed that code had been written to compensate for thermal transfer between the Pi CPU and Astro Pi sensors.</a:t>
            </a:r>
          </a:p>
          <a:p>
            <a:r>
              <a:rPr lang="en-GB" dirty="0" smtClean="0"/>
              <a:t>Andy Powell of the </a:t>
            </a:r>
            <a:r>
              <a:rPr lang="en-GB" dirty="0" smtClean="0">
                <a:hlinkClick r:id="rId5"/>
              </a:rPr>
              <a:t>Knowledge Transfer Network</a:t>
            </a:r>
            <a:r>
              <a:rPr lang="en-GB" dirty="0" smtClean="0"/>
              <a:t> said:</a:t>
            </a:r>
          </a:p>
          <a:p>
            <a:r>
              <a:rPr lang="en-GB" dirty="0" smtClean="0"/>
              <a:t>“All of the judges were impressed by the quality of work and the effort that had gone into the winning KS3 projects and they produced useful, well thought through and entertaining results”</a:t>
            </a:r>
          </a:p>
          <a:p>
            <a:r>
              <a:rPr lang="en-GB" dirty="0" smtClean="0"/>
              <a:t>Ops name: </a:t>
            </a:r>
            <a:r>
              <a:rPr lang="en-GB" b="1" dirty="0" smtClean="0"/>
              <a:t>TREES</a:t>
            </a:r>
            <a:endParaRPr lang="en-GB" dirty="0" smtClean="0"/>
          </a:p>
          <a:p>
            <a:r>
              <a:rPr lang="en-GB" dirty="0" smtClean="0"/>
              <a:t>School: </a:t>
            </a:r>
            <a:r>
              <a:rPr lang="en-GB" dirty="0" smtClean="0">
                <a:hlinkClick r:id="rId6"/>
              </a:rPr>
              <a:t>Westminster School</a:t>
            </a:r>
            <a:endParaRPr lang="en-GB" dirty="0" smtClean="0"/>
          </a:p>
          <a:p>
            <a:r>
              <a:rPr lang="en-GB" dirty="0" smtClean="0"/>
              <a:t>Team name: </a:t>
            </a:r>
            <a:r>
              <a:rPr lang="en-GB" dirty="0" err="1" smtClean="0"/>
              <a:t>EnviroPi</a:t>
            </a:r>
            <a:endParaRPr lang="en-GB" dirty="0" smtClean="0"/>
          </a:p>
          <a:p>
            <a:r>
              <a:rPr lang="en-GB" dirty="0" smtClean="0"/>
              <a:t>Key stage: 4 (and equivalent)</a:t>
            </a:r>
          </a:p>
          <a:p>
            <a:r>
              <a:rPr lang="en-GB" dirty="0" smtClean="0"/>
              <a:t>Teacher: Sam Page</a:t>
            </a:r>
          </a:p>
          <a:p>
            <a:r>
              <a:rPr lang="en-GB" dirty="0" smtClean="0"/>
              <a:t>This entry will be run in the </a:t>
            </a:r>
            <a:r>
              <a:rPr lang="en-GB" dirty="0" smtClean="0">
                <a:hlinkClick r:id="rId7"/>
              </a:rPr>
              <a:t>cupola</a:t>
            </a:r>
            <a:r>
              <a:rPr lang="en-GB" dirty="0" smtClean="0"/>
              <a:t> module of the ISS with the Astro Pi </a:t>
            </a:r>
            <a:r>
              <a:rPr lang="en-GB" dirty="0" err="1" smtClean="0"/>
              <a:t>NoIR</a:t>
            </a:r>
            <a:r>
              <a:rPr lang="en-GB" dirty="0" smtClean="0"/>
              <a:t> camera pointing out of the window. The aim is to take pictures of the ground and to later analyse them using false colour image processing. This will produce a Normalised Differentiated Vegetation Index (NDVI) for each image which is a measure of plant health. They have one piece of code which will run on the ISS to capture the images and another that will run on the ground after the mission to post process and analyse the images captured. They even tested their code by going up in a light aircraft to take pictures of the ground!</a:t>
            </a:r>
          </a:p>
          <a:p>
            <a:r>
              <a:rPr lang="en-GB" dirty="0" smtClean="0"/>
              <a:t>Ops name: </a:t>
            </a:r>
            <a:r>
              <a:rPr lang="en-GB" b="1" dirty="0" smtClean="0"/>
              <a:t>REACTION GAMES</a:t>
            </a:r>
            <a:endParaRPr lang="en-GB" dirty="0" smtClean="0"/>
          </a:p>
          <a:p>
            <a:r>
              <a:rPr lang="en-GB" dirty="0" smtClean="0"/>
              <a:t>School: </a:t>
            </a:r>
            <a:r>
              <a:rPr lang="en-GB" dirty="0" smtClean="0">
                <a:hlinkClick r:id="rId8"/>
              </a:rPr>
              <a:t>Lincoln UTC</a:t>
            </a:r>
            <a:endParaRPr lang="en-GB" dirty="0" smtClean="0"/>
          </a:p>
          <a:p>
            <a:r>
              <a:rPr lang="en-GB" dirty="0" smtClean="0"/>
              <a:t>Team name: Team Terminal</a:t>
            </a:r>
          </a:p>
          <a:p>
            <a:r>
              <a:rPr lang="en-GB" dirty="0" smtClean="0"/>
              <a:t>Key stage: 4 (and equivalent)</a:t>
            </a:r>
          </a:p>
          <a:p>
            <a:r>
              <a:rPr lang="en-GB" dirty="0" smtClean="0"/>
              <a:t>Teacher: Mark Hall</a:t>
            </a:r>
          </a:p>
          <a:p>
            <a:r>
              <a:rPr lang="en-GB" dirty="0" smtClean="0"/>
              <a:t>These students have made a whole suite of reaction games, complete with a nice little menu system to let the user select them. The games also record response times, with the eventual goal being to investigate how crew reaction time changes over the course of a long-term space flight. This entry caused all work to cease during the judging for about half an hour!</a:t>
            </a:r>
          </a:p>
          <a:p>
            <a:r>
              <a:rPr lang="en-GB" dirty="0" smtClean="0"/>
              <a:t>Lincoln UTC have also won the prize for the best overall submission in the Secondary School completion. This earns them a photograph of their school taken from space by an </a:t>
            </a:r>
            <a:r>
              <a:rPr lang="en-GB" dirty="0" smtClean="0">
                <a:hlinkClick r:id="rId9"/>
              </a:rPr>
              <a:t>Airbus</a:t>
            </a:r>
            <a:r>
              <a:rPr lang="en-GB" dirty="0" smtClean="0"/>
              <a:t> or </a:t>
            </a:r>
            <a:r>
              <a:rPr lang="en-GB" dirty="0" smtClean="0">
                <a:hlinkClick r:id="rId10"/>
              </a:rPr>
              <a:t>SSTL</a:t>
            </a:r>
            <a:r>
              <a:rPr lang="en-GB" dirty="0" smtClean="0"/>
              <a:t> satellite. Go and make a giant space invader please!</a:t>
            </a:r>
          </a:p>
          <a:p>
            <a:r>
              <a:rPr lang="en-GB" dirty="0" smtClean="0"/>
              <a:t>Ops name: </a:t>
            </a:r>
            <a:r>
              <a:rPr lang="en-GB" b="1" dirty="0" smtClean="0"/>
              <a:t>RADIATION</a:t>
            </a:r>
            <a:endParaRPr lang="en-GB" dirty="0" smtClean="0"/>
          </a:p>
          <a:p>
            <a:r>
              <a:rPr lang="en-GB" dirty="0" smtClean="0"/>
              <a:t>School: </a:t>
            </a:r>
            <a:r>
              <a:rPr lang="en-GB" dirty="0" smtClean="0">
                <a:hlinkClick r:id="rId11"/>
              </a:rPr>
              <a:t>Magdalen College School</a:t>
            </a:r>
            <a:endParaRPr lang="en-GB" dirty="0" smtClean="0"/>
          </a:p>
          <a:p>
            <a:r>
              <a:rPr lang="en-GB" dirty="0" smtClean="0"/>
              <a:t>Team name: Arthur, Alexander and Kiran</a:t>
            </a:r>
          </a:p>
          <a:p>
            <a:r>
              <a:rPr lang="en-GB" dirty="0" smtClean="0"/>
              <a:t>Key stage: 5 (and equivalent)</a:t>
            </a:r>
          </a:p>
          <a:p>
            <a:r>
              <a:rPr lang="en-GB" dirty="0" smtClean="0"/>
              <a:t>Teacher: Dr Jesse Petersen</a:t>
            </a:r>
          </a:p>
          <a:p>
            <a:r>
              <a:rPr lang="en-GB" dirty="0" smtClean="0"/>
              <a:t>This team have successfully made a radiation detector using the Raspberry Pi camera module, the possibility of which was hinted at during our Astro Pi animation </a:t>
            </a:r>
            <a:r>
              <a:rPr lang="en-GB" dirty="0" smtClean="0">
                <a:hlinkClick r:id="rId12"/>
              </a:rPr>
              <a:t>video</a:t>
            </a:r>
            <a:r>
              <a:rPr lang="en-GB" dirty="0" smtClean="0"/>
              <a:t> from a few months ago. The camera lens is blanked off to prevent light from getting in, but this still allows high-energy space radiation to get through. Due to the design of the camera, the sensor sees the impacts of these particles as tiny specks of light. The code then uses </a:t>
            </a:r>
            <a:r>
              <a:rPr lang="en-GB" dirty="0" err="1" smtClean="0">
                <a:hlinkClick r:id="rId13"/>
              </a:rPr>
              <a:t>OpenCV</a:t>
            </a:r>
            <a:r>
              <a:rPr lang="en-GB" dirty="0" smtClean="0"/>
              <a:t> to measure the intensity of these specks and produces an overall measurement of the level of radiation happening.</a:t>
            </a:r>
          </a:p>
          <a:p>
            <a:r>
              <a:rPr lang="en-GB" dirty="0" smtClean="0"/>
              <a:t>What blew us away was that they had taken their Astro Pi and camera module along to the </a:t>
            </a:r>
            <a:r>
              <a:rPr lang="en-GB" dirty="0" smtClean="0">
                <a:hlinkClick r:id="rId14"/>
              </a:rPr>
              <a:t>Rutherford Appleton Laboratory</a:t>
            </a:r>
            <a:r>
              <a:rPr lang="en-GB" dirty="0" smtClean="0"/>
              <a:t> and fired a neutron cannon at it to test it was working!</a:t>
            </a:r>
          </a:p>
          <a:p>
            <a:r>
              <a:rPr lang="en-GB" dirty="0" smtClean="0"/>
              <a:t>The code can even compensate for dead pixels in the camera sensor. I am wondering if they killed some pixels with the neutron cannon, and then had to add that code out of necessity? Brilliant.</a:t>
            </a:r>
          </a:p>
          <a:p>
            <a:r>
              <a:rPr lang="en-GB" dirty="0" smtClean="0"/>
              <a:t>These winning programs will be joined on the ISS by the winners of the Primary School Competition which closed in April:</a:t>
            </a:r>
          </a:p>
          <a:p>
            <a:r>
              <a:rPr lang="en-GB" dirty="0" smtClean="0"/>
              <a:t>Ops name: </a:t>
            </a:r>
            <a:r>
              <a:rPr lang="en-GB" b="1" dirty="0" smtClean="0"/>
              <a:t>MINECRAFT</a:t>
            </a:r>
            <a:br>
              <a:rPr lang="en-GB" b="1" dirty="0" smtClean="0"/>
            </a:br>
            <a:endParaRPr lang="en-GB" dirty="0" smtClean="0"/>
          </a:p>
          <a:p>
            <a:r>
              <a:rPr lang="en-GB" dirty="0" smtClean="0"/>
              <a:t>School: </a:t>
            </a:r>
            <a:r>
              <a:rPr lang="en-GB" dirty="0" err="1" smtClean="0">
                <a:hlinkClick r:id="rId15"/>
              </a:rPr>
              <a:t>Cumnor</a:t>
            </a:r>
            <a:r>
              <a:rPr lang="en-GB" dirty="0" smtClean="0">
                <a:hlinkClick r:id="rId15"/>
              </a:rPr>
              <a:t> House Girl’s School</a:t>
            </a:r>
            <a:endParaRPr lang="en-GB" dirty="0" smtClean="0"/>
          </a:p>
          <a:p>
            <a:r>
              <a:rPr lang="en-GB" dirty="0" smtClean="0"/>
              <a:t>Team name: Hannah </a:t>
            </a:r>
            <a:r>
              <a:rPr lang="en-GB" dirty="0" err="1" smtClean="0"/>
              <a:t>Belshaw</a:t>
            </a:r>
            <a:endParaRPr lang="en-GB" dirty="0" smtClean="0"/>
          </a:p>
          <a:p>
            <a:r>
              <a:rPr lang="en-GB" dirty="0" smtClean="0"/>
              <a:t>Key stage: 2</a:t>
            </a:r>
          </a:p>
          <a:p>
            <a:r>
              <a:rPr lang="en-GB" dirty="0" smtClean="0"/>
              <a:t>Teacher: Peter Kelly</a:t>
            </a:r>
          </a:p>
          <a:p>
            <a:r>
              <a:rPr lang="en-GB" dirty="0" smtClean="0"/>
              <a:t>Hannah’s entry logs data from the Astro Pi sensors, and visualises it later using structures in a Minecraft world. So columns of blocks are used to represent environmental measurements, and a giant blocky model of the ISS itself (that moves) is used to represent movement and orientation. The code was written, under Hannah’s guidance, by Martin O’Hanlon who runs </a:t>
            </a:r>
            <a:r>
              <a:rPr lang="en-GB" dirty="0" smtClean="0">
                <a:hlinkClick r:id="rId16"/>
              </a:rPr>
              <a:t>Stuff About Code</a:t>
            </a:r>
            <a:r>
              <a:rPr lang="en-GB" dirty="0" smtClean="0"/>
              <a:t>. The data logging program that will run on the ISS produces a CSV file that can be consumed later by the visualisation code to </a:t>
            </a:r>
            <a:r>
              <a:rPr lang="en-GB" i="1" dirty="0" smtClean="0"/>
              <a:t>play back</a:t>
            </a:r>
            <a:r>
              <a:rPr lang="en-GB" dirty="0" smtClean="0"/>
              <a:t> what happened when Tim Peake was running it in space. The code is already online </a:t>
            </a:r>
            <a:r>
              <a:rPr lang="en-GB" dirty="0" smtClean="0">
                <a:hlinkClick r:id="rId17"/>
              </a:rPr>
              <a:t>here</a:t>
            </a:r>
            <a:r>
              <a:rPr lang="en-GB" dirty="0" smtClean="0"/>
              <a:t>.</a:t>
            </a:r>
          </a:p>
          <a:p>
            <a:r>
              <a:rPr lang="en-GB" dirty="0" smtClean="0"/>
              <a:t>Ops name: </a:t>
            </a:r>
            <a:r>
              <a:rPr lang="en-GB" b="1" dirty="0" smtClean="0"/>
              <a:t>SWEATY ASTRONAUT</a:t>
            </a:r>
            <a:endParaRPr lang="en-GB" dirty="0" smtClean="0"/>
          </a:p>
          <a:p>
            <a:r>
              <a:rPr lang="en-GB" dirty="0" smtClean="0"/>
              <a:t>School: </a:t>
            </a:r>
            <a:r>
              <a:rPr lang="en-GB" dirty="0" err="1" smtClean="0">
                <a:hlinkClick r:id="rId18"/>
              </a:rPr>
              <a:t>Cranmere</a:t>
            </a:r>
            <a:r>
              <a:rPr lang="en-GB" dirty="0" smtClean="0">
                <a:hlinkClick r:id="rId18"/>
              </a:rPr>
              <a:t> Primary School</a:t>
            </a:r>
            <a:endParaRPr lang="en-GB" dirty="0" smtClean="0"/>
          </a:p>
          <a:p>
            <a:r>
              <a:rPr lang="en-GB" dirty="0" smtClean="0"/>
              <a:t>Team name: </a:t>
            </a:r>
            <a:r>
              <a:rPr lang="en-GB" dirty="0" err="1" smtClean="0"/>
              <a:t>Cranmere</a:t>
            </a:r>
            <a:r>
              <a:rPr lang="en-GB" dirty="0" smtClean="0"/>
              <a:t> Code Club</a:t>
            </a:r>
          </a:p>
          <a:p>
            <a:r>
              <a:rPr lang="en-GB" dirty="0" smtClean="0"/>
              <a:t>Key stage: 2</a:t>
            </a:r>
          </a:p>
          <a:p>
            <a:r>
              <a:rPr lang="en-GB" dirty="0" smtClean="0"/>
              <a:t>Teacher: Richard Hayler</a:t>
            </a:r>
          </a:p>
          <a:p>
            <a:r>
              <a:rPr lang="en-GB" dirty="0" smtClean="0"/>
              <a:t>Although they were entitled to have their entry coded by us at Raspberry Pi, the kids of the </a:t>
            </a:r>
            <a:r>
              <a:rPr lang="en-GB" dirty="0" err="1" smtClean="0"/>
              <a:t>Cranmere</a:t>
            </a:r>
            <a:r>
              <a:rPr lang="en-GB" dirty="0" smtClean="0"/>
              <a:t> Code Club are collectively writing their program themselves. The aim is to try and detect the presence of a crew member by monitoring the environmental sensors of the Astro Pi, particularly humidity. If a fluctuation is detected it will scroll a message asking if someone is there. They even made a Lego replica of the Astro Pi flight case for their testing!</a:t>
            </a:r>
          </a:p>
          <a:p>
            <a:r>
              <a:rPr lang="en-GB" dirty="0" smtClean="0"/>
              <a:t>Obviously, the main prize for winners is to have your code flown into space and run on the ISS. However, the UK Space companies also offered a number of thematic prizes which were awarded independently of those that have been chosen to fly. Some cross-over with the other winners was expected here.</a:t>
            </a:r>
          </a:p>
          <a:p>
            <a:r>
              <a:rPr lang="en-GB" dirty="0" smtClean="0">
                <a:hlinkClick r:id="rId19"/>
              </a:rPr>
              <a:t>Space Sensors</a:t>
            </a:r>
            <a:br>
              <a:rPr lang="en-GB" dirty="0" smtClean="0">
                <a:hlinkClick r:id="rId19"/>
              </a:rPr>
            </a:br>
            <a:r>
              <a:rPr lang="en-GB" dirty="0" smtClean="0"/>
              <a:t>Hannah </a:t>
            </a:r>
            <a:r>
              <a:rPr lang="en-GB" dirty="0" err="1" smtClean="0"/>
              <a:t>Belshaw</a:t>
            </a:r>
            <a:r>
              <a:rPr lang="en-GB" dirty="0" smtClean="0"/>
              <a:t>, from </a:t>
            </a:r>
            <a:r>
              <a:rPr lang="en-GB" dirty="0" err="1" smtClean="0"/>
              <a:t>Cumnor</a:t>
            </a:r>
            <a:r>
              <a:rPr lang="en-GB" dirty="0" smtClean="0"/>
              <a:t> House Girl’s School with her idea for Minecraft data visualisation.</a:t>
            </a:r>
          </a:p>
          <a:p>
            <a:r>
              <a:rPr lang="en-GB" dirty="0" smtClean="0">
                <a:hlinkClick r:id="rId20"/>
              </a:rPr>
              <a:t>Space Measurements</a:t>
            </a:r>
            <a:br>
              <a:rPr lang="en-GB" dirty="0" smtClean="0">
                <a:hlinkClick r:id="rId20"/>
              </a:rPr>
            </a:br>
            <a:r>
              <a:rPr lang="en-GB" dirty="0" smtClean="0"/>
              <a:t>Kieran Wand from </a:t>
            </a:r>
            <a:r>
              <a:rPr lang="en-GB" dirty="0" err="1" smtClean="0"/>
              <a:t>Cottenham</a:t>
            </a:r>
            <a:r>
              <a:rPr lang="en-GB" dirty="0" smtClean="0"/>
              <a:t> Village College for his ISS environment monitoring system.</a:t>
            </a:r>
          </a:p>
          <a:p>
            <a:r>
              <a:rPr lang="en-GB" dirty="0" smtClean="0">
                <a:hlinkClick r:id="rId21"/>
              </a:rPr>
              <a:t>Imaging and Remote Sensing</a:t>
            </a:r>
            <a:br>
              <a:rPr lang="en-GB" dirty="0" smtClean="0">
                <a:hlinkClick r:id="rId21"/>
              </a:rPr>
            </a:br>
            <a:r>
              <a:rPr lang="en-GB" dirty="0" smtClean="0"/>
              <a:t>The </a:t>
            </a:r>
            <a:r>
              <a:rPr lang="en-GB" dirty="0" err="1" smtClean="0"/>
              <a:t>EnviroPi</a:t>
            </a:r>
            <a:r>
              <a:rPr lang="en-GB" dirty="0" smtClean="0"/>
              <a:t> team from Westminster School with their experiment to measure plant health from space using NDVI images.</a:t>
            </a:r>
          </a:p>
          <a:p>
            <a:r>
              <a:rPr lang="en-GB" dirty="0" smtClean="0">
                <a:hlinkClick r:id="rId22"/>
              </a:rPr>
              <a:t>Space Radiation</a:t>
            </a:r>
            <a:br>
              <a:rPr lang="en-GB" dirty="0" smtClean="0">
                <a:hlinkClick r:id="rId22"/>
              </a:rPr>
            </a:br>
            <a:r>
              <a:rPr lang="en-GB" dirty="0" smtClean="0"/>
              <a:t>Magdalen College, Oxford with their space radiation detector.</a:t>
            </a:r>
          </a:p>
          <a:p>
            <a:r>
              <a:rPr lang="en-GB" dirty="0" smtClean="0">
                <a:hlinkClick r:id="rId23"/>
              </a:rPr>
              <a:t>Data Fusion</a:t>
            </a:r>
            <a:br>
              <a:rPr lang="en-GB" dirty="0" smtClean="0">
                <a:hlinkClick r:id="rId23"/>
              </a:rPr>
            </a:br>
            <a:r>
              <a:rPr lang="en-GB" dirty="0" smtClean="0"/>
              <a:t>Nicole Ashworth, from Reading, for her weather reporting system; comparing historical weather data from the UK with the environment on the ISS.</a:t>
            </a:r>
          </a:p>
          <a:p>
            <a:r>
              <a:rPr lang="en-GB" dirty="0" smtClean="0"/>
              <a:t>Coding Excellence</a:t>
            </a:r>
            <a:br>
              <a:rPr lang="en-GB" dirty="0" smtClean="0"/>
            </a:br>
            <a:r>
              <a:rPr lang="en-GB" dirty="0" smtClean="0"/>
              <a:t>Sarah and Charlie Maclean for their multiplayer Labyrinth game.</a:t>
            </a:r>
          </a:p>
          <a:p>
            <a:r>
              <a:rPr lang="en-GB" dirty="0" smtClean="0"/>
              <a:t>Pat Norris of </a:t>
            </a:r>
            <a:r>
              <a:rPr lang="en-GB" dirty="0" smtClean="0">
                <a:hlinkClick r:id="rId24"/>
              </a:rPr>
              <a:t>CGI</a:t>
            </a:r>
            <a:r>
              <a:rPr lang="en-GB" dirty="0" smtClean="0"/>
              <a:t> said:</a:t>
            </a:r>
          </a:p>
          <a:p>
            <a:r>
              <a:rPr lang="en-GB" dirty="0" smtClean="0"/>
              <a:t>“It has been great to see so many schools getting involved in coding and we hope that this competition has inspired the next generation to take up coding, space systems or any of the many other opportunities the UK space sector offers. We were particularly impressed by the way Charlie structured his code, added explanatory comments and used best practice in developing the functionality.”</a:t>
            </a:r>
          </a:p>
          <a:p>
            <a:r>
              <a:rPr lang="en-GB" dirty="0" smtClean="0"/>
              <a:t>We’re aiming to have </a:t>
            </a:r>
            <a:r>
              <a:rPr lang="en-GB" i="1" dirty="0" smtClean="0"/>
              <a:t>all</a:t>
            </a:r>
            <a:r>
              <a:rPr lang="en-GB" dirty="0" smtClean="0"/>
              <a:t> the code that was submitted to the competition on one of the ten SD cards that will fly. So your code will still fly even if it won’t be scheduled to be run in space. The hope is that, during periods of downtime, Tim may have a look through some of the other entries and run them manually. But this depends on a lot of factors outside our control, and so we can’t promise anything.</a:t>
            </a:r>
          </a:p>
          <a:p>
            <a:r>
              <a:rPr lang="en-GB" b="1" dirty="0" smtClean="0"/>
              <a:t>But wait, there’s more!</a:t>
            </a:r>
          </a:p>
          <a:p>
            <a:r>
              <a:rPr lang="en-GB" dirty="0" smtClean="0"/>
              <a:t>There is still opportunity for all schools to get involved with Astro Pi!</a:t>
            </a:r>
          </a:p>
          <a:p>
            <a:r>
              <a:rPr lang="en-GB" dirty="0" smtClean="0"/>
              <a:t>There will be an on-orbit activity during the mission (probably in January or February) that you can all do at the same time as Tim. After the winning programs have all finished, the Astro Pi will enter a phase of flight data recording. Just like the black box on an aircraft.</a:t>
            </a:r>
          </a:p>
          <a:p>
            <a:r>
              <a:rPr lang="en-GB" dirty="0" smtClean="0"/>
              <a:t>This will make the Astro Pi continually record everything from all its sensors and save the data into a file that you can get! If you set your Astro Pi up in the same way (the software will be provided by us) then you can compare Tim’s measurements taken in space with yours taken on the ground.</a:t>
            </a:r>
          </a:p>
          <a:p>
            <a:r>
              <a:rPr lang="en-GB" dirty="0" smtClean="0"/>
              <a:t>There is then a lot of educational value in looking at the differences and understanding why they occur. For instance, you could look at the accelerometer data to find out when ISS </a:t>
            </a:r>
            <a:r>
              <a:rPr lang="en-GB" dirty="0" err="1" smtClean="0">
                <a:hlinkClick r:id="rId25"/>
              </a:rPr>
              <a:t>reboosts</a:t>
            </a:r>
            <a:r>
              <a:rPr lang="en-GB" dirty="0" smtClean="0"/>
              <a:t> occurred; or study the magnetometer data to find out how the Earth’s magnetic field changes as they orbit the Earth. A number of free educational resources will be provided that will help you to leverage the value of this exercise.</a:t>
            </a:r>
          </a:p>
          <a:p>
            <a:r>
              <a:rPr lang="en-GB" dirty="0" smtClean="0"/>
              <a:t>The general public can also get involved when the Sense HAT goes on general sale in a few weeks time.</a:t>
            </a:r>
          </a:p>
          <a:p>
            <a:r>
              <a:rPr lang="en-GB" dirty="0" smtClean="0"/>
              <a:t>Libby Jackson of the </a:t>
            </a:r>
            <a:r>
              <a:rPr lang="en-GB" dirty="0" smtClean="0">
                <a:hlinkClick r:id="rId26"/>
              </a:rPr>
              <a:t>UK Space Agency</a:t>
            </a:r>
            <a:r>
              <a:rPr lang="en-GB" dirty="0" smtClean="0"/>
              <a:t> said:</a:t>
            </a:r>
          </a:p>
          <a:p>
            <a:r>
              <a:rPr lang="en-GB" dirty="0" smtClean="0"/>
              <a:t>“Although the competition is over, the really exciting part of the project is just beginning. All of the winning entries will get to see their code run in space and thousands more can take part in real life space experiments through the Flight Data phase”</a:t>
            </a:r>
          </a:p>
          <a:p>
            <a:endParaRPr lang="en-GB" dirty="0"/>
          </a:p>
        </p:txBody>
      </p:sp>
      <p:sp>
        <p:nvSpPr>
          <p:cNvPr id="4" name="Slide Number Placeholder 3"/>
          <p:cNvSpPr>
            <a:spLocks noGrp="1"/>
          </p:cNvSpPr>
          <p:nvPr>
            <p:ph type="sldNum" sz="quarter" idx="10"/>
          </p:nvPr>
        </p:nvSpPr>
        <p:spPr/>
        <p:txBody>
          <a:bodyPr/>
          <a:lstStyle/>
          <a:p>
            <a:fld id="{33A59E92-66A6-42AA-883F-127983047DC1}" type="slidenum">
              <a:rPr lang="en-GB" smtClean="0"/>
              <a:t>9</a:t>
            </a:fld>
            <a:endParaRPr lang="en-GB"/>
          </a:p>
        </p:txBody>
      </p:sp>
    </p:spTree>
    <p:extLst>
      <p:ext uri="{BB962C8B-B14F-4D97-AF65-F5344CB8AC3E}">
        <p14:creationId xmlns:p14="http://schemas.microsoft.com/office/powerpoint/2010/main" val="2834381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Ciaran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Yes, the request for documentation is for whatever would be used by ARISS. However we can get them would be helpful.</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For the new images/SW we were mostly intending to start the discussion so we don’t necessarily expect answers right away. However, I imagine that an 8 GB upload would be difficult, either to a PC or via the network, but I don’t really know. We’ll have to keep thinking about this one.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Can the card be set up such that the image files are in a separate folder and are the only things that would need to be changed, exclusive of a software update? That would make the bulk of the changes easier to accomplish </a:t>
            </a:r>
            <a:r>
              <a:rPr lang="en-GB" sz="1200" kern="1200" dirty="0" err="1" smtClean="0">
                <a:solidFill>
                  <a:schemeClr val="tx1"/>
                </a:solidFill>
                <a:effectLst/>
                <a:latin typeface="+mn-lt"/>
                <a:ea typeface="+mn-ea"/>
                <a:cs typeface="+mn-cs"/>
              </a:rPr>
              <a:t>onboard</a:t>
            </a:r>
            <a:r>
              <a:rPr lang="en-GB" sz="1200" kern="1200" dirty="0" smtClean="0">
                <a:solidFill>
                  <a:schemeClr val="tx1"/>
                </a:solidFill>
                <a:effectLst/>
                <a:latin typeface="+mn-lt"/>
                <a:ea typeface="+mn-ea"/>
                <a:cs typeface="+mn-cs"/>
              </a:rPr>
              <a:t>:  just put in the </a:t>
            </a:r>
            <a:r>
              <a:rPr lang="en-GB" sz="1200" kern="1200" dirty="0" err="1" smtClean="0">
                <a:solidFill>
                  <a:schemeClr val="tx1"/>
                </a:solidFill>
                <a:effectLst/>
                <a:latin typeface="+mn-lt"/>
                <a:ea typeface="+mn-ea"/>
                <a:cs typeface="+mn-cs"/>
              </a:rPr>
              <a:t>MicroSD</a:t>
            </a:r>
            <a:r>
              <a:rPr lang="en-GB" sz="1200" kern="1200" dirty="0" smtClean="0">
                <a:solidFill>
                  <a:schemeClr val="tx1"/>
                </a:solidFill>
                <a:effectLst/>
                <a:latin typeface="+mn-lt"/>
                <a:ea typeface="+mn-ea"/>
                <a:cs typeface="+mn-cs"/>
              </a:rPr>
              <a:t> card and update the photo files.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BTW, I think a </a:t>
            </a:r>
            <a:r>
              <a:rPr lang="en-GB" sz="1200" kern="1200" dirty="0" err="1" smtClean="0">
                <a:solidFill>
                  <a:schemeClr val="tx1"/>
                </a:solidFill>
                <a:effectLst/>
                <a:latin typeface="+mn-lt"/>
                <a:ea typeface="+mn-ea"/>
                <a:cs typeface="+mn-cs"/>
              </a:rPr>
              <a:t>MicroSD</a:t>
            </a:r>
            <a:r>
              <a:rPr lang="en-GB" sz="1200" kern="1200" dirty="0" smtClean="0">
                <a:solidFill>
                  <a:schemeClr val="tx1"/>
                </a:solidFill>
                <a:effectLst/>
                <a:latin typeface="+mn-lt"/>
                <a:ea typeface="+mn-ea"/>
                <a:cs typeface="+mn-cs"/>
              </a:rPr>
              <a:t> adapter would be necessary. Any idea how that is being handled?</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 full software update will need to be worked out, but that is farther down the road.</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See you soon.</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Thanks!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Mark</a:t>
            </a:r>
          </a:p>
          <a:p>
            <a:r>
              <a:rPr lang="en-GB" sz="1200"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From: Ciaran Morgan &lt;</a:t>
            </a:r>
            <a:r>
              <a:rPr lang="en-GB" sz="1200" b="1" u="sng" kern="1200" dirty="0" smtClean="0">
                <a:solidFill>
                  <a:schemeClr val="tx1"/>
                </a:solidFill>
                <a:effectLst/>
                <a:latin typeface="+mn-lt"/>
                <a:ea typeface="+mn-ea"/>
                <a:cs typeface="+mn-cs"/>
                <a:hlinkClick r:id="rId3"/>
              </a:rPr>
              <a:t>ciaran.morgan@rsgb.org.uk</a:t>
            </a:r>
            <a:r>
              <a:rPr lang="en-GB" sz="1200" b="1" kern="1200" dirty="0" smtClean="0">
                <a:solidFill>
                  <a:schemeClr val="tx1"/>
                </a:solidFill>
                <a:effectLst/>
                <a:latin typeface="+mn-lt"/>
                <a:ea typeface="+mn-ea"/>
                <a:cs typeface="+mn-cs"/>
              </a:rPr>
              <a:t>&gt;</a:t>
            </a:r>
            <a:br>
              <a:rPr lang="en-GB" sz="1200" b="1" kern="1200" dirty="0" smtClean="0">
                <a:solidFill>
                  <a:schemeClr val="tx1"/>
                </a:solidFill>
                <a:effectLst/>
                <a:latin typeface="+mn-lt"/>
                <a:ea typeface="+mn-ea"/>
                <a:cs typeface="+mn-cs"/>
              </a:rPr>
            </a:br>
            <a:r>
              <a:rPr lang="en-GB" sz="1200" b="1" kern="1200" dirty="0" smtClean="0">
                <a:solidFill>
                  <a:schemeClr val="tx1"/>
                </a:solidFill>
                <a:effectLst/>
                <a:latin typeface="+mn-lt"/>
                <a:ea typeface="+mn-ea"/>
                <a:cs typeface="+mn-cs"/>
              </a:rPr>
              <a:t>Date: Thursday, August 6, 2015 at 5:12 PM</a:t>
            </a:r>
            <a:br>
              <a:rPr lang="en-GB" sz="1200" b="1" kern="1200" dirty="0" smtClean="0">
                <a:solidFill>
                  <a:schemeClr val="tx1"/>
                </a:solidFill>
                <a:effectLst/>
                <a:latin typeface="+mn-lt"/>
                <a:ea typeface="+mn-ea"/>
                <a:cs typeface="+mn-cs"/>
              </a:rPr>
            </a:br>
            <a:r>
              <a:rPr lang="en-GB" sz="1200" b="1" kern="1200" dirty="0" smtClean="0">
                <a:solidFill>
                  <a:schemeClr val="tx1"/>
                </a:solidFill>
                <a:effectLst/>
                <a:latin typeface="+mn-lt"/>
                <a:ea typeface="+mn-ea"/>
                <a:cs typeface="+mn-cs"/>
              </a:rPr>
              <a:t>To: Mark Steiner &lt;</a:t>
            </a:r>
            <a:r>
              <a:rPr lang="en-GB" sz="1200" b="1" u="sng" kern="1200" dirty="0" smtClean="0">
                <a:solidFill>
                  <a:schemeClr val="tx1"/>
                </a:solidFill>
                <a:effectLst/>
                <a:latin typeface="+mn-lt"/>
                <a:ea typeface="+mn-ea"/>
                <a:cs typeface="+mn-cs"/>
                <a:hlinkClick r:id="rId4"/>
              </a:rPr>
              <a:t>Mark.Steiner@nasa.gov</a:t>
            </a:r>
            <a:r>
              <a:rPr lang="en-GB" sz="1200" b="1" kern="1200" dirty="0" smtClean="0">
                <a:solidFill>
                  <a:schemeClr val="tx1"/>
                </a:solidFill>
                <a:effectLst/>
                <a:latin typeface="+mn-lt"/>
                <a:ea typeface="+mn-ea"/>
                <a:cs typeface="+mn-cs"/>
              </a:rPr>
              <a:t>&gt;</a:t>
            </a:r>
            <a:br>
              <a:rPr lang="en-GB" sz="1200" b="1" kern="1200" dirty="0" smtClean="0">
                <a:solidFill>
                  <a:schemeClr val="tx1"/>
                </a:solidFill>
                <a:effectLst/>
                <a:latin typeface="+mn-lt"/>
                <a:ea typeface="+mn-ea"/>
                <a:cs typeface="+mn-cs"/>
              </a:rPr>
            </a:br>
            <a:r>
              <a:rPr lang="en-GB" sz="1200" b="1" kern="1200" dirty="0" smtClean="0">
                <a:solidFill>
                  <a:schemeClr val="tx1"/>
                </a:solidFill>
                <a:effectLst/>
                <a:latin typeface="+mn-lt"/>
                <a:ea typeface="+mn-ea"/>
                <a:cs typeface="+mn-cs"/>
              </a:rPr>
              <a:t>Cc: Lou McFadin &lt;</a:t>
            </a:r>
            <a:r>
              <a:rPr lang="en-GB" sz="1200" b="1" u="sng" kern="1200" dirty="0" smtClean="0">
                <a:solidFill>
                  <a:schemeClr val="tx1"/>
                </a:solidFill>
                <a:effectLst/>
                <a:latin typeface="+mn-lt"/>
                <a:ea typeface="+mn-ea"/>
                <a:cs typeface="+mn-cs"/>
                <a:hlinkClick r:id="rId5"/>
              </a:rPr>
              <a:t>arissw5did@comcast.net</a:t>
            </a:r>
            <a:r>
              <a:rPr lang="en-GB" sz="1200" b="1" kern="1200" dirty="0" smtClean="0">
                <a:solidFill>
                  <a:schemeClr val="tx1"/>
                </a:solidFill>
                <a:effectLst/>
                <a:latin typeface="+mn-lt"/>
                <a:ea typeface="+mn-ea"/>
                <a:cs typeface="+mn-cs"/>
              </a:rPr>
              <a:t>&gt;, Frank Bauer &lt;</a:t>
            </a:r>
            <a:r>
              <a:rPr lang="en-GB" sz="1200" b="1" u="sng" kern="1200" dirty="0" smtClean="0">
                <a:solidFill>
                  <a:schemeClr val="tx1"/>
                </a:solidFill>
                <a:effectLst/>
                <a:latin typeface="+mn-lt"/>
                <a:ea typeface="+mn-ea"/>
                <a:cs typeface="+mn-cs"/>
                <a:hlinkClick r:id="rId6"/>
              </a:rPr>
              <a:t>ka3hdo@verizon.net</a:t>
            </a:r>
            <a:r>
              <a:rPr lang="en-GB" sz="1200" b="1" kern="1200" dirty="0" smtClean="0">
                <a:solidFill>
                  <a:schemeClr val="tx1"/>
                </a:solidFill>
                <a:effectLst/>
                <a:latin typeface="+mn-lt"/>
                <a:ea typeface="+mn-ea"/>
                <a:cs typeface="+mn-cs"/>
              </a:rPr>
              <a:t>&gt;, Oliver Amend &lt;</a:t>
            </a:r>
            <a:r>
              <a:rPr lang="en-GB" sz="1200" b="1" u="sng" kern="1200" dirty="0" smtClean="0">
                <a:solidFill>
                  <a:schemeClr val="tx1"/>
                </a:solidFill>
                <a:effectLst/>
                <a:latin typeface="+mn-lt"/>
                <a:ea typeface="+mn-ea"/>
                <a:cs typeface="+mn-cs"/>
                <a:hlinkClick r:id="rId7"/>
              </a:rPr>
              <a:t>oliver.amend@ohb-system.de</a:t>
            </a:r>
            <a:r>
              <a:rPr lang="en-GB" sz="1200" b="1" kern="1200" dirty="0" smtClean="0">
                <a:solidFill>
                  <a:schemeClr val="tx1"/>
                </a:solidFill>
                <a:effectLst/>
                <a:latin typeface="+mn-lt"/>
                <a:ea typeface="+mn-ea"/>
                <a:cs typeface="+mn-cs"/>
              </a:rPr>
              <a:t>&gt;, Oliver Amend &lt;</a:t>
            </a:r>
            <a:r>
              <a:rPr lang="en-GB" sz="1200" b="1" u="sng" kern="1200" dirty="0" smtClean="0">
                <a:solidFill>
                  <a:schemeClr val="tx1"/>
                </a:solidFill>
                <a:effectLst/>
                <a:latin typeface="+mn-lt"/>
                <a:ea typeface="+mn-ea"/>
                <a:cs typeface="+mn-cs"/>
                <a:hlinkClick r:id="rId8"/>
              </a:rPr>
              <a:t>oliver.amend@gmx.de</a:t>
            </a:r>
            <a:r>
              <a:rPr lang="en-GB" sz="1200" b="1" kern="1200" dirty="0" smtClean="0">
                <a:solidFill>
                  <a:schemeClr val="tx1"/>
                </a:solidFill>
                <a:effectLst/>
                <a:latin typeface="+mn-lt"/>
                <a:ea typeface="+mn-ea"/>
                <a:cs typeface="+mn-cs"/>
              </a:rPr>
              <a:t>&gt;, Rosalie White &lt;</a:t>
            </a:r>
            <a:r>
              <a:rPr lang="en-GB" sz="1200" b="1" u="sng" kern="1200" dirty="0" smtClean="0">
                <a:solidFill>
                  <a:schemeClr val="tx1"/>
                </a:solidFill>
                <a:effectLst/>
                <a:latin typeface="+mn-lt"/>
                <a:ea typeface="+mn-ea"/>
                <a:cs typeface="+mn-cs"/>
                <a:hlinkClick r:id="rId9"/>
              </a:rPr>
              <a:t>rwhite@arrl.org</a:t>
            </a:r>
            <a:r>
              <a:rPr lang="en-GB" sz="1200" b="1" kern="1200" dirty="0" smtClean="0">
                <a:solidFill>
                  <a:schemeClr val="tx1"/>
                </a:solidFill>
                <a:effectLst/>
                <a:latin typeface="+mn-lt"/>
                <a:ea typeface="+mn-ea"/>
                <a:cs typeface="+mn-cs"/>
              </a:rPr>
              <a:t>&gt;, Kenneth Ransom &lt;</a:t>
            </a:r>
            <a:r>
              <a:rPr lang="en-GB" sz="1200" b="1" u="sng" kern="1200" dirty="0" smtClean="0">
                <a:solidFill>
                  <a:schemeClr val="tx1"/>
                </a:solidFill>
                <a:effectLst/>
                <a:latin typeface="+mn-lt"/>
                <a:ea typeface="+mn-ea"/>
                <a:cs typeface="+mn-cs"/>
                <a:hlinkClick r:id="rId10"/>
              </a:rPr>
              <a:t>kenneth.g.ransom@nasa.gov</a:t>
            </a:r>
            <a:r>
              <a:rPr lang="en-GB" sz="1200" b="1" kern="1200" dirty="0" smtClean="0">
                <a:solidFill>
                  <a:schemeClr val="tx1"/>
                </a:solidFill>
                <a:effectLst/>
                <a:latin typeface="+mn-lt"/>
                <a:ea typeface="+mn-ea"/>
                <a:cs typeface="+mn-cs"/>
              </a:rPr>
              <a:t>&gt;</a:t>
            </a:r>
            <a:br>
              <a:rPr lang="en-GB" sz="1200" b="1" kern="1200" dirty="0" smtClean="0">
                <a:solidFill>
                  <a:schemeClr val="tx1"/>
                </a:solidFill>
                <a:effectLst/>
                <a:latin typeface="+mn-lt"/>
                <a:ea typeface="+mn-ea"/>
                <a:cs typeface="+mn-cs"/>
              </a:rPr>
            </a:br>
            <a:r>
              <a:rPr lang="en-GB" sz="1200" b="1" kern="1200" dirty="0" smtClean="0">
                <a:solidFill>
                  <a:schemeClr val="tx1"/>
                </a:solidFill>
                <a:effectLst/>
                <a:latin typeface="+mn-lt"/>
                <a:ea typeface="+mn-ea"/>
                <a:cs typeface="+mn-cs"/>
              </a:rPr>
              <a:t>Subject: RE: Request from the PSU Committee for further information  </a:t>
            </a:r>
          </a:p>
          <a:p>
            <a:r>
              <a:rPr lang="en-GB" sz="1200" b="1" kern="1200" dirty="0" smtClean="0">
                <a:solidFill>
                  <a:schemeClr val="tx1"/>
                </a:solidFill>
                <a:effectLst/>
                <a:latin typeface="+mn-lt"/>
                <a:ea typeface="+mn-ea"/>
                <a:cs typeface="+mn-cs"/>
              </a:rPr>
              <a:t>Hello Mark,</a:t>
            </a:r>
          </a:p>
          <a:p>
            <a:r>
              <a:rPr lang="en-GB" sz="1200" b="1"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Thank you for the feedback and the recommendation.</a:t>
            </a:r>
          </a:p>
          <a:p>
            <a:r>
              <a:rPr lang="en-GB" sz="1200" b="1"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I don’t believe that any of the questions asked will be problematic to answer and I am working on the answers as we speak.</a:t>
            </a:r>
          </a:p>
          <a:p>
            <a:r>
              <a:rPr lang="en-GB" sz="1200" b="1" kern="1200" dirty="0" smtClean="0">
                <a:solidFill>
                  <a:schemeClr val="tx1"/>
                </a:solidFill>
                <a:effectLst/>
                <a:latin typeface="+mn-lt"/>
                <a:ea typeface="+mn-ea"/>
                <a:cs typeface="+mn-cs"/>
              </a:rPr>
              <a:t>I have also raised some questions, and had a brief discussion on the call tonight that will help answer the power question.</a:t>
            </a:r>
          </a:p>
          <a:p>
            <a:r>
              <a:rPr lang="en-GB" sz="1200" b="1" kern="1200" dirty="0" smtClean="0">
                <a:solidFill>
                  <a:schemeClr val="tx1"/>
                </a:solidFill>
                <a:effectLst/>
                <a:latin typeface="+mn-lt"/>
                <a:ea typeface="+mn-ea"/>
                <a:cs typeface="+mn-cs"/>
              </a:rPr>
              <a:t>On the full disclosure question – is this aimed at the AstroPi unit, what is inside it and how it is connected within the station?  If so, I am aware that these documents exist as part of the flight approval for the AstroPi and that the R-Pi Foundation/ESA Education have them.  The R-Pi Foundation cannot release them to me but I do know who to speak to in ESA Education if that is what is needed. </a:t>
            </a:r>
          </a:p>
          <a:p>
            <a:r>
              <a:rPr lang="en-GB" sz="1200" b="1"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The new images/software is an interesting question.  In the absence of a network connection to the Pi, my understanding was that all that was possible was to up mass a micro SD card specifically for the purpose – </a:t>
            </a:r>
            <a:r>
              <a:rPr lang="en-GB" sz="1200" b="1" kern="1200" dirty="0" err="1" smtClean="0">
                <a:solidFill>
                  <a:schemeClr val="tx1"/>
                </a:solidFill>
                <a:effectLst/>
                <a:latin typeface="+mn-lt"/>
                <a:ea typeface="+mn-ea"/>
                <a:cs typeface="+mn-cs"/>
              </a:rPr>
              <a:t>i.e</a:t>
            </a:r>
            <a:r>
              <a:rPr lang="en-GB" sz="1200" b="1" kern="1200" dirty="0" smtClean="0">
                <a:solidFill>
                  <a:schemeClr val="tx1"/>
                </a:solidFill>
                <a:effectLst/>
                <a:latin typeface="+mn-lt"/>
                <a:ea typeface="+mn-ea"/>
                <a:cs typeface="+mn-cs"/>
              </a:rPr>
              <a:t> that we have a set of static images and/or videos and that to change them, we had to up mass a new card (or get the network connection approved).  If I read your question correctly, are you saying that NASA has a file transfer capability to the station and on board the station can create images on SD/micro SD cards in orbit?  If this is the case, can this system handle the upload of a minimum file image of 8GB?  I am completely ignorant of this side of the stations/NASA operations and would need some help to come up with a workable plan if this was indeed to be the route that is used for the upload.  </a:t>
            </a:r>
          </a:p>
          <a:p>
            <a:r>
              <a:rPr lang="en-GB" sz="1200" b="1"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I hope to have as many answers as I can next week and will update the proposal accordingly.</a:t>
            </a:r>
          </a:p>
          <a:p>
            <a:r>
              <a:rPr lang="en-GB" sz="1200" b="1"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As an aside, some engineering modules of the AstroPi have been made available to the Principia Outreach partners and I am trying to get hold of one of them to take to Japan alongside the “pseudo-AstroPi” unit that I have built to test out my ideas.  Hopefully that will help resolve the problems so that we can produce a functional software build specification which I am also guessing is another deliverable I will have to add to the list!!</a:t>
            </a:r>
          </a:p>
          <a:p>
            <a:r>
              <a:rPr lang="en-GB" sz="1200" b="1"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Looking forward to meeting you and everyone else in Japan in a couple of weeks.</a:t>
            </a:r>
          </a:p>
          <a:p>
            <a:r>
              <a:rPr lang="en-GB" sz="1200" b="1"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73</a:t>
            </a:r>
          </a:p>
          <a:p>
            <a:r>
              <a:rPr lang="en-GB" sz="1200" b="1"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Ciaran – M0XTD</a:t>
            </a:r>
          </a:p>
          <a:p>
            <a:r>
              <a:rPr lang="en-GB" sz="1200" b="1"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From: Steiner, Mark D. (GSFC-5990) [</a:t>
            </a:r>
            <a:r>
              <a:rPr lang="en-US" sz="1200" b="1" u="sng" kern="1200" dirty="0" smtClean="0">
                <a:solidFill>
                  <a:schemeClr val="tx1"/>
                </a:solidFill>
                <a:effectLst/>
                <a:latin typeface="+mn-lt"/>
                <a:ea typeface="+mn-ea"/>
                <a:cs typeface="+mn-cs"/>
                <a:hlinkClick r:id="rId11"/>
              </a:rPr>
              <a:t>mailto:mark.steiner@nasa.gov</a:t>
            </a:r>
            <a:r>
              <a:rPr lang="en-US" sz="1200" b="1" kern="1200" dirty="0" smtClean="0">
                <a:solidFill>
                  <a:schemeClr val="tx1"/>
                </a:solidFill>
                <a:effectLst/>
                <a:latin typeface="+mn-lt"/>
                <a:ea typeface="+mn-ea"/>
                <a:cs typeface="+mn-cs"/>
              </a:rPr>
              <a:t>] </a:t>
            </a:r>
            <a:br>
              <a:rPr lang="en-US" sz="1200" b="1" kern="1200" dirty="0" smtClean="0">
                <a:solidFill>
                  <a:schemeClr val="tx1"/>
                </a:solidFill>
                <a:effectLst/>
                <a:latin typeface="+mn-lt"/>
                <a:ea typeface="+mn-ea"/>
                <a:cs typeface="+mn-cs"/>
              </a:rPr>
            </a:br>
            <a:r>
              <a:rPr lang="en-US" sz="1200" b="1" kern="1200" dirty="0" smtClean="0">
                <a:solidFill>
                  <a:schemeClr val="tx1"/>
                </a:solidFill>
                <a:effectLst/>
                <a:latin typeface="+mn-lt"/>
                <a:ea typeface="+mn-ea"/>
                <a:cs typeface="+mn-cs"/>
              </a:rPr>
              <a:t>Sent: Wednesday, August 05, 2015 9:45 PM</a:t>
            </a:r>
            <a:br>
              <a:rPr lang="en-US" sz="1200" b="1" kern="1200" dirty="0" smtClean="0">
                <a:solidFill>
                  <a:schemeClr val="tx1"/>
                </a:solidFill>
                <a:effectLst/>
                <a:latin typeface="+mn-lt"/>
                <a:ea typeface="+mn-ea"/>
                <a:cs typeface="+mn-cs"/>
              </a:rPr>
            </a:br>
            <a:r>
              <a:rPr lang="en-US" sz="1200" b="1" kern="1200" dirty="0" smtClean="0">
                <a:solidFill>
                  <a:schemeClr val="tx1"/>
                </a:solidFill>
                <a:effectLst/>
                <a:latin typeface="+mn-lt"/>
                <a:ea typeface="+mn-ea"/>
                <a:cs typeface="+mn-cs"/>
              </a:rPr>
              <a:t>To: Ciaran Morgan &lt;</a:t>
            </a:r>
            <a:r>
              <a:rPr lang="en-US" sz="1200" b="1" u="sng" kern="1200" dirty="0" smtClean="0">
                <a:solidFill>
                  <a:schemeClr val="tx1"/>
                </a:solidFill>
                <a:effectLst/>
                <a:latin typeface="+mn-lt"/>
                <a:ea typeface="+mn-ea"/>
                <a:cs typeface="+mn-cs"/>
                <a:hlinkClick r:id="rId3"/>
              </a:rPr>
              <a:t>ciaran.morgan@rsgb.org.uk</a:t>
            </a:r>
            <a:r>
              <a:rPr lang="en-US" sz="1200" b="1" kern="1200" dirty="0" smtClean="0">
                <a:solidFill>
                  <a:schemeClr val="tx1"/>
                </a:solidFill>
                <a:effectLst/>
                <a:latin typeface="+mn-lt"/>
                <a:ea typeface="+mn-ea"/>
                <a:cs typeface="+mn-cs"/>
              </a:rPr>
              <a:t>&gt;</a:t>
            </a:r>
            <a:br>
              <a:rPr lang="en-US" sz="1200" b="1" kern="1200" dirty="0" smtClean="0">
                <a:solidFill>
                  <a:schemeClr val="tx1"/>
                </a:solidFill>
                <a:effectLst/>
                <a:latin typeface="+mn-lt"/>
                <a:ea typeface="+mn-ea"/>
                <a:cs typeface="+mn-cs"/>
              </a:rPr>
            </a:br>
            <a:r>
              <a:rPr lang="en-US" sz="1200" b="1" kern="1200" dirty="0" smtClean="0">
                <a:solidFill>
                  <a:schemeClr val="tx1"/>
                </a:solidFill>
                <a:effectLst/>
                <a:latin typeface="+mn-lt"/>
                <a:ea typeface="+mn-ea"/>
                <a:cs typeface="+mn-cs"/>
              </a:rPr>
              <a:t>Cc: Lou McFadin &lt;</a:t>
            </a:r>
            <a:r>
              <a:rPr lang="en-US" sz="1200" b="1" u="sng" kern="1200" dirty="0" smtClean="0">
                <a:solidFill>
                  <a:schemeClr val="tx1"/>
                </a:solidFill>
                <a:effectLst/>
                <a:latin typeface="+mn-lt"/>
                <a:ea typeface="+mn-ea"/>
                <a:cs typeface="+mn-cs"/>
                <a:hlinkClick r:id="rId5"/>
              </a:rPr>
              <a:t>arissw5did@comcast.net</a:t>
            </a:r>
            <a:r>
              <a:rPr lang="en-US" sz="1200" b="1" kern="1200" dirty="0" smtClean="0">
                <a:solidFill>
                  <a:schemeClr val="tx1"/>
                </a:solidFill>
                <a:effectLst/>
                <a:latin typeface="+mn-lt"/>
                <a:ea typeface="+mn-ea"/>
                <a:cs typeface="+mn-cs"/>
              </a:rPr>
              <a:t>&gt;; </a:t>
            </a:r>
            <a:r>
              <a:rPr lang="en-US" sz="1200" b="1" u="sng" kern="1200" dirty="0" smtClean="0">
                <a:solidFill>
                  <a:schemeClr val="tx1"/>
                </a:solidFill>
                <a:effectLst/>
                <a:latin typeface="+mn-lt"/>
                <a:ea typeface="+mn-ea"/>
                <a:cs typeface="+mn-cs"/>
                <a:hlinkClick r:id="rId12"/>
              </a:rPr>
              <a:t>pdcowan@rogers.com</a:t>
            </a:r>
            <a:r>
              <a:rPr lang="en-US" sz="1200" b="1" kern="1200" dirty="0" smtClean="0">
                <a:solidFill>
                  <a:schemeClr val="tx1"/>
                </a:solidFill>
                <a:effectLst/>
                <a:latin typeface="+mn-lt"/>
                <a:ea typeface="+mn-ea"/>
                <a:cs typeface="+mn-cs"/>
              </a:rPr>
              <a:t>; </a:t>
            </a:r>
            <a:r>
              <a:rPr lang="en-US" sz="1200" b="1" u="sng" kern="1200" dirty="0" smtClean="0">
                <a:solidFill>
                  <a:schemeClr val="tx1"/>
                </a:solidFill>
                <a:effectLst/>
                <a:latin typeface="+mn-lt"/>
                <a:ea typeface="+mn-ea"/>
                <a:cs typeface="+mn-cs"/>
                <a:hlinkClick r:id="rId13"/>
              </a:rPr>
              <a:t>c.avmdti@free.fr</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Samburov</a:t>
            </a:r>
            <a:r>
              <a:rPr lang="en-US" sz="1200" b="1" kern="1200" dirty="0" smtClean="0">
                <a:solidFill>
                  <a:schemeClr val="tx1"/>
                </a:solidFill>
                <a:effectLst/>
                <a:latin typeface="+mn-lt"/>
                <a:ea typeface="+mn-ea"/>
                <a:cs typeface="+mn-cs"/>
              </a:rPr>
              <a:t> Sergey </a:t>
            </a:r>
            <a:r>
              <a:rPr lang="en-US" sz="1200" b="1" kern="1200" dirty="0" err="1" smtClean="0">
                <a:solidFill>
                  <a:schemeClr val="tx1"/>
                </a:solidFill>
                <a:effectLst/>
                <a:latin typeface="+mn-lt"/>
                <a:ea typeface="+mn-ea"/>
                <a:cs typeface="+mn-cs"/>
              </a:rPr>
              <a:t>Nikolaevich</a:t>
            </a:r>
            <a:r>
              <a:rPr lang="en-US" sz="1200" b="1" kern="1200" dirty="0" smtClean="0">
                <a:solidFill>
                  <a:schemeClr val="tx1"/>
                </a:solidFill>
                <a:effectLst/>
                <a:latin typeface="+mn-lt"/>
                <a:ea typeface="+mn-ea"/>
                <a:cs typeface="+mn-cs"/>
              </a:rPr>
              <a:t> (Russia-RSCE) &lt;</a:t>
            </a:r>
            <a:r>
              <a:rPr lang="en-US" sz="1200" b="1" u="sng" kern="1200" dirty="0" smtClean="0">
                <a:solidFill>
                  <a:schemeClr val="tx1"/>
                </a:solidFill>
                <a:effectLst/>
                <a:latin typeface="+mn-lt"/>
                <a:ea typeface="+mn-ea"/>
                <a:cs typeface="+mn-cs"/>
                <a:hlinkClick r:id="rId14"/>
              </a:rPr>
              <a:t>Sergey.Samburov@rsce.nasa.ru</a:t>
            </a:r>
            <a:r>
              <a:rPr lang="en-US" sz="1200" b="1" kern="1200" dirty="0" smtClean="0">
                <a:solidFill>
                  <a:schemeClr val="tx1"/>
                </a:solidFill>
                <a:effectLst/>
                <a:latin typeface="+mn-lt"/>
                <a:ea typeface="+mn-ea"/>
                <a:cs typeface="+mn-cs"/>
              </a:rPr>
              <a:t>&gt;; Sergey </a:t>
            </a:r>
            <a:r>
              <a:rPr lang="en-US" sz="1200" b="1" kern="1200" dirty="0" err="1" smtClean="0">
                <a:solidFill>
                  <a:schemeClr val="tx1"/>
                </a:solidFill>
                <a:effectLst/>
                <a:latin typeface="+mn-lt"/>
                <a:ea typeface="+mn-ea"/>
                <a:cs typeface="+mn-cs"/>
              </a:rPr>
              <a:t>Samburov</a:t>
            </a:r>
            <a:r>
              <a:rPr lang="en-US" sz="1200" b="1" kern="1200" dirty="0" smtClean="0">
                <a:solidFill>
                  <a:schemeClr val="tx1"/>
                </a:solidFill>
                <a:effectLst/>
                <a:latin typeface="+mn-lt"/>
                <a:ea typeface="+mn-ea"/>
                <a:cs typeface="+mn-cs"/>
              </a:rPr>
              <a:t> &lt;</a:t>
            </a:r>
            <a:r>
              <a:rPr lang="en-US" sz="1200" b="1" u="sng" kern="1200" dirty="0" smtClean="0">
                <a:solidFill>
                  <a:schemeClr val="tx1"/>
                </a:solidFill>
                <a:effectLst/>
                <a:latin typeface="+mn-lt"/>
                <a:ea typeface="+mn-ea"/>
                <a:cs typeface="+mn-cs"/>
                <a:hlinkClick r:id="rId15"/>
              </a:rPr>
              <a:t>RV3DR@mail.ru</a:t>
            </a:r>
            <a:r>
              <a:rPr lang="en-US" sz="1200" b="1" kern="1200" dirty="0" smtClean="0">
                <a:solidFill>
                  <a:schemeClr val="tx1"/>
                </a:solidFill>
                <a:effectLst/>
                <a:latin typeface="+mn-lt"/>
                <a:ea typeface="+mn-ea"/>
                <a:cs typeface="+mn-cs"/>
              </a:rPr>
              <a:t>&gt;; </a:t>
            </a:r>
            <a:r>
              <a:rPr lang="en-US" sz="1200" b="1" u="sng" kern="1200" dirty="0" smtClean="0">
                <a:solidFill>
                  <a:schemeClr val="tx1"/>
                </a:solidFill>
                <a:effectLst/>
                <a:latin typeface="+mn-lt"/>
                <a:ea typeface="+mn-ea"/>
                <a:cs typeface="+mn-cs"/>
                <a:hlinkClick r:id="rId16"/>
              </a:rPr>
              <a:t>tsuruday@gmail.com</a:t>
            </a:r>
            <a:r>
              <a:rPr lang="en-US" sz="1200" b="1" kern="1200" dirty="0" smtClean="0">
                <a:solidFill>
                  <a:schemeClr val="tx1"/>
                </a:solidFill>
                <a:effectLst/>
                <a:latin typeface="+mn-lt"/>
                <a:ea typeface="+mn-ea"/>
                <a:cs typeface="+mn-cs"/>
              </a:rPr>
              <a:t>; Frank Bauer &lt;</a:t>
            </a:r>
            <a:r>
              <a:rPr lang="en-US" sz="1200" b="1" u="sng" kern="1200" dirty="0" smtClean="0">
                <a:solidFill>
                  <a:schemeClr val="tx1"/>
                </a:solidFill>
                <a:effectLst/>
                <a:latin typeface="+mn-lt"/>
                <a:ea typeface="+mn-ea"/>
                <a:cs typeface="+mn-cs"/>
                <a:hlinkClick r:id="rId6"/>
              </a:rPr>
              <a:t>ka3hdo@verizon.net</a:t>
            </a:r>
            <a:r>
              <a:rPr lang="en-US" sz="1200" b="1" kern="1200" dirty="0" smtClean="0">
                <a:solidFill>
                  <a:schemeClr val="tx1"/>
                </a:solidFill>
                <a:effectLst/>
                <a:latin typeface="+mn-lt"/>
                <a:ea typeface="+mn-ea"/>
                <a:cs typeface="+mn-cs"/>
              </a:rPr>
              <a:t>&gt;; Oliver Amend &lt;</a:t>
            </a:r>
            <a:r>
              <a:rPr lang="en-US" sz="1200" b="1" u="sng" kern="1200" dirty="0" smtClean="0">
                <a:solidFill>
                  <a:schemeClr val="tx1"/>
                </a:solidFill>
                <a:effectLst/>
                <a:latin typeface="+mn-lt"/>
                <a:ea typeface="+mn-ea"/>
                <a:cs typeface="+mn-cs"/>
                <a:hlinkClick r:id="rId7"/>
              </a:rPr>
              <a:t>oliver.amend@ohb-system.de</a:t>
            </a:r>
            <a:r>
              <a:rPr lang="en-US" sz="1200" b="1" kern="1200" dirty="0" smtClean="0">
                <a:solidFill>
                  <a:schemeClr val="tx1"/>
                </a:solidFill>
                <a:effectLst/>
                <a:latin typeface="+mn-lt"/>
                <a:ea typeface="+mn-ea"/>
                <a:cs typeface="+mn-cs"/>
              </a:rPr>
              <a:t>&gt;; Oliver Amend &lt;</a:t>
            </a:r>
            <a:r>
              <a:rPr lang="en-US" sz="1200" b="1" u="sng" kern="1200" dirty="0" smtClean="0">
                <a:solidFill>
                  <a:schemeClr val="tx1"/>
                </a:solidFill>
                <a:effectLst/>
                <a:latin typeface="+mn-lt"/>
                <a:ea typeface="+mn-ea"/>
                <a:cs typeface="+mn-cs"/>
                <a:hlinkClick r:id="rId8"/>
              </a:rPr>
              <a:t>oliver.amend@gmx.de</a:t>
            </a:r>
            <a:r>
              <a:rPr lang="en-US" sz="1200" b="1" kern="1200" dirty="0" smtClean="0">
                <a:solidFill>
                  <a:schemeClr val="tx1"/>
                </a:solidFill>
                <a:effectLst/>
                <a:latin typeface="+mn-lt"/>
                <a:ea typeface="+mn-ea"/>
                <a:cs typeface="+mn-cs"/>
              </a:rPr>
              <a:t>&gt;; Rosalie White &lt;</a:t>
            </a:r>
            <a:r>
              <a:rPr lang="en-US" sz="1200" b="1" u="sng" kern="1200" dirty="0" smtClean="0">
                <a:solidFill>
                  <a:schemeClr val="tx1"/>
                </a:solidFill>
                <a:effectLst/>
                <a:latin typeface="+mn-lt"/>
                <a:ea typeface="+mn-ea"/>
                <a:cs typeface="+mn-cs"/>
                <a:hlinkClick r:id="rId9"/>
              </a:rPr>
              <a:t>rwhite@arrl.org</a:t>
            </a:r>
            <a:r>
              <a:rPr lang="en-US" sz="1200" b="1" kern="1200" dirty="0" smtClean="0">
                <a:solidFill>
                  <a:schemeClr val="tx1"/>
                </a:solidFill>
                <a:effectLst/>
                <a:latin typeface="+mn-lt"/>
                <a:ea typeface="+mn-ea"/>
                <a:cs typeface="+mn-cs"/>
              </a:rPr>
              <a:t>&gt;</a:t>
            </a:r>
            <a:br>
              <a:rPr lang="en-US" sz="1200" b="1" kern="1200" dirty="0" smtClean="0">
                <a:solidFill>
                  <a:schemeClr val="tx1"/>
                </a:solidFill>
                <a:effectLst/>
                <a:latin typeface="+mn-lt"/>
                <a:ea typeface="+mn-ea"/>
                <a:cs typeface="+mn-cs"/>
              </a:rPr>
            </a:br>
            <a:r>
              <a:rPr lang="en-US" sz="1200" b="1" kern="1200" dirty="0" smtClean="0">
                <a:solidFill>
                  <a:schemeClr val="tx1"/>
                </a:solidFill>
                <a:effectLst/>
                <a:latin typeface="+mn-lt"/>
                <a:ea typeface="+mn-ea"/>
                <a:cs typeface="+mn-cs"/>
              </a:rPr>
              <a:t>Subject: Request from the PSU Committee for further information </a:t>
            </a:r>
            <a:endParaRPr lang="en-GB" sz="1200" b="1"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Ciaran -</a:t>
            </a:r>
          </a:p>
          <a:p>
            <a:r>
              <a:rPr lang="en-GB" sz="1200" b="1"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The ARISS PSU met today and discussed your AstroPi proposal. Here is a summary of our discussions:</a:t>
            </a:r>
          </a:p>
          <a:p>
            <a:pPr lvl="0"/>
            <a:r>
              <a:rPr lang="en-GB" sz="1200" b="1" kern="1200" dirty="0" smtClean="0">
                <a:solidFill>
                  <a:schemeClr val="tx1"/>
                </a:solidFill>
                <a:effectLst/>
                <a:latin typeface="+mn-lt"/>
                <a:ea typeface="+mn-ea"/>
                <a:cs typeface="+mn-cs"/>
              </a:rPr>
              <a:t>Just today we updated the submission guidelines to include a requirement for full disclosure of technical documentation. It is paragraph 8.7 in the attached new guidelines. Will this be an issue?</a:t>
            </a:r>
          </a:p>
          <a:p>
            <a:pPr lvl="0"/>
            <a:endParaRPr lang="en-GB" sz="1200" b="1" kern="1200" dirty="0" smtClean="0">
              <a:solidFill>
                <a:schemeClr val="tx1"/>
              </a:solidFill>
              <a:effectLst/>
              <a:latin typeface="+mn-lt"/>
              <a:ea typeface="+mn-ea"/>
              <a:cs typeface="+mn-cs"/>
            </a:endParaRPr>
          </a:p>
          <a:p>
            <a:pPr lvl="0"/>
            <a:r>
              <a:rPr lang="en-GB" sz="1200" b="1" kern="1200" dirty="0" smtClean="0">
                <a:solidFill>
                  <a:schemeClr val="tx1"/>
                </a:solidFill>
                <a:effectLst/>
                <a:latin typeface="+mn-lt"/>
                <a:ea typeface="+mn-ea"/>
                <a:cs typeface="+mn-cs"/>
              </a:rPr>
              <a:t>Lou would like to know how it is powered.</a:t>
            </a:r>
          </a:p>
          <a:p>
            <a:pPr lvl="0"/>
            <a:endParaRPr lang="en-GB" sz="1200" b="1" kern="1200" dirty="0" smtClean="0">
              <a:solidFill>
                <a:schemeClr val="tx1"/>
              </a:solidFill>
              <a:effectLst/>
              <a:latin typeface="+mn-lt"/>
              <a:ea typeface="+mn-ea"/>
              <a:cs typeface="+mn-cs"/>
            </a:endParaRPr>
          </a:p>
          <a:p>
            <a:pPr lvl="0"/>
            <a:r>
              <a:rPr lang="en-GB" sz="1200" b="1" kern="1200" dirty="0" smtClean="0">
                <a:solidFill>
                  <a:schemeClr val="tx1"/>
                </a:solidFill>
                <a:effectLst/>
                <a:latin typeface="+mn-lt"/>
                <a:ea typeface="+mn-ea"/>
                <a:cs typeface="+mn-cs"/>
              </a:rPr>
              <a:t>We need to have you provide a block diagram of the Astro Pi system, particularly how it is to be connected to other ARISS hardware.</a:t>
            </a:r>
          </a:p>
          <a:p>
            <a:pPr lvl="0"/>
            <a:endParaRPr lang="en-GB" sz="1200" b="1" kern="1200" dirty="0" smtClean="0">
              <a:solidFill>
                <a:schemeClr val="tx1"/>
              </a:solidFill>
              <a:effectLst/>
              <a:latin typeface="+mn-lt"/>
              <a:ea typeface="+mn-ea"/>
              <a:cs typeface="+mn-cs"/>
            </a:endParaRPr>
          </a:p>
          <a:p>
            <a:pPr lvl="0"/>
            <a:r>
              <a:rPr lang="en-GB" sz="1200" b="1" kern="1200" dirty="0" smtClean="0">
                <a:solidFill>
                  <a:schemeClr val="tx1"/>
                </a:solidFill>
                <a:effectLst/>
                <a:latin typeface="+mn-lt"/>
                <a:ea typeface="+mn-ea"/>
                <a:cs typeface="+mn-cs"/>
              </a:rPr>
              <a:t>How will new images and software be transferred to unit </a:t>
            </a:r>
            <a:r>
              <a:rPr lang="en-GB" sz="1200" b="1" kern="1200" dirty="0" err="1" smtClean="0">
                <a:solidFill>
                  <a:schemeClr val="tx1"/>
                </a:solidFill>
                <a:effectLst/>
                <a:latin typeface="+mn-lt"/>
                <a:ea typeface="+mn-ea"/>
                <a:cs typeface="+mn-cs"/>
              </a:rPr>
              <a:t>onboard</a:t>
            </a:r>
            <a:r>
              <a:rPr lang="en-GB" sz="1200" b="1" kern="1200" dirty="0" smtClean="0">
                <a:solidFill>
                  <a:schemeClr val="tx1"/>
                </a:solidFill>
                <a:effectLst/>
                <a:latin typeface="+mn-lt"/>
                <a:ea typeface="+mn-ea"/>
                <a:cs typeface="+mn-cs"/>
              </a:rPr>
              <a:t>? From ground computer to </a:t>
            </a:r>
            <a:r>
              <a:rPr lang="en-GB" sz="1200" b="1" kern="1200" dirty="0" err="1" smtClean="0">
                <a:solidFill>
                  <a:schemeClr val="tx1"/>
                </a:solidFill>
                <a:effectLst/>
                <a:latin typeface="+mn-lt"/>
                <a:ea typeface="+mn-ea"/>
                <a:cs typeface="+mn-cs"/>
              </a:rPr>
              <a:t>onboard</a:t>
            </a:r>
            <a:r>
              <a:rPr lang="en-GB" sz="1200" b="1" kern="1200" dirty="0" smtClean="0">
                <a:solidFill>
                  <a:schemeClr val="tx1"/>
                </a:solidFill>
                <a:effectLst/>
                <a:latin typeface="+mn-lt"/>
                <a:ea typeface="+mn-ea"/>
                <a:cs typeface="+mn-cs"/>
              </a:rPr>
              <a:t> network? </a:t>
            </a:r>
            <a:r>
              <a:rPr lang="en-GB" sz="1200" b="1" kern="1200" dirty="0" err="1" smtClean="0">
                <a:solidFill>
                  <a:schemeClr val="tx1"/>
                </a:solidFill>
                <a:effectLst/>
                <a:latin typeface="+mn-lt"/>
                <a:ea typeface="+mn-ea"/>
                <a:cs typeface="+mn-cs"/>
              </a:rPr>
              <a:t>MicroSD</a:t>
            </a:r>
            <a:r>
              <a:rPr lang="en-GB" sz="1200" b="1" kern="1200" dirty="0" smtClean="0">
                <a:solidFill>
                  <a:schemeClr val="tx1"/>
                </a:solidFill>
                <a:effectLst/>
                <a:latin typeface="+mn-lt"/>
                <a:ea typeface="+mn-ea"/>
                <a:cs typeface="+mn-cs"/>
              </a:rPr>
              <a:t> card image uploaded to NASA computer and then put on </a:t>
            </a:r>
            <a:r>
              <a:rPr lang="en-GB" sz="1200" b="1" kern="1200" dirty="0" err="1" smtClean="0">
                <a:solidFill>
                  <a:schemeClr val="tx1"/>
                </a:solidFill>
                <a:effectLst/>
                <a:latin typeface="+mn-lt"/>
                <a:ea typeface="+mn-ea"/>
                <a:cs typeface="+mn-cs"/>
              </a:rPr>
              <a:t>MicroSD</a:t>
            </a:r>
            <a:r>
              <a:rPr lang="en-GB" sz="1200" b="1" kern="1200" dirty="0" smtClean="0">
                <a:solidFill>
                  <a:schemeClr val="tx1"/>
                </a:solidFill>
                <a:effectLst/>
                <a:latin typeface="+mn-lt"/>
                <a:ea typeface="+mn-ea"/>
                <a:cs typeface="+mn-cs"/>
              </a:rPr>
              <a:t> card for physical installation?</a:t>
            </a:r>
          </a:p>
          <a:p>
            <a:endParaRPr lang="en-GB" sz="1200" b="1"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The Committee’s recommendation to the ARISS delegates is for conditional approval, pending resolution of the above questions and requests.</a:t>
            </a:r>
          </a:p>
          <a:p>
            <a:r>
              <a:rPr lang="en-GB" sz="1200" b="1"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Please let us know how soon you think you could provide the above information. Once we receive your updated proposal we will share it with the PSU Committee for either final approval or request for more discussion, and we’d like to have this wrapped up prior to the ARISS-I meeting in Japan.</a:t>
            </a:r>
          </a:p>
          <a:p>
            <a:r>
              <a:rPr lang="en-GB" sz="1200" b="1"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Thank you. Please let me know if you have any questions.</a:t>
            </a:r>
          </a:p>
          <a:p>
            <a:r>
              <a:rPr lang="en-GB" sz="1200" b="1"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Mark Steiner, K3MS</a:t>
            </a:r>
          </a:p>
          <a:p>
            <a:r>
              <a:rPr lang="en-GB" sz="1200" b="1"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NASA ARISS Technical Liaison</a:t>
            </a:r>
          </a:p>
          <a:p>
            <a:r>
              <a:rPr lang="en-GB" sz="1200" b="1"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NASA-GSFC/Code 599</a:t>
            </a:r>
          </a:p>
          <a:p>
            <a:r>
              <a:rPr lang="en-GB" sz="1200" b="1" kern="1200" dirty="0" smtClean="0">
                <a:solidFill>
                  <a:schemeClr val="tx1"/>
                </a:solidFill>
                <a:effectLst/>
                <a:latin typeface="+mn-lt"/>
                <a:ea typeface="+mn-ea"/>
                <a:cs typeface="+mn-cs"/>
              </a:rPr>
              <a:t>Greenbelt, MD 20771</a:t>
            </a:r>
          </a:p>
          <a:p>
            <a:r>
              <a:rPr lang="en-GB" sz="1200" b="1" kern="1200" dirty="0" smtClean="0">
                <a:solidFill>
                  <a:schemeClr val="tx1"/>
                </a:solidFill>
                <a:effectLst/>
                <a:latin typeface="+mn-lt"/>
                <a:ea typeface="+mn-ea"/>
                <a:cs typeface="+mn-cs"/>
              </a:rPr>
              <a:t>Office - 301-286-4285           Cell - 301-502-0983</a:t>
            </a:r>
          </a:p>
          <a:p>
            <a:r>
              <a:rPr lang="en-GB" sz="1200" b="1" kern="1200" dirty="0" smtClean="0">
                <a:solidFill>
                  <a:schemeClr val="tx1"/>
                </a:solidFill>
                <a:effectLst/>
                <a:latin typeface="+mn-lt"/>
                <a:ea typeface="+mn-ea"/>
                <a:cs typeface="+mn-cs"/>
              </a:rPr>
              <a:t>*************************************************</a:t>
            </a:r>
            <a:endParaRPr lang="en-GB" dirty="0"/>
          </a:p>
        </p:txBody>
      </p:sp>
      <p:sp>
        <p:nvSpPr>
          <p:cNvPr id="4" name="Slide Number Placeholder 3"/>
          <p:cNvSpPr>
            <a:spLocks noGrp="1"/>
          </p:cNvSpPr>
          <p:nvPr>
            <p:ph type="sldNum" sz="quarter" idx="10"/>
          </p:nvPr>
        </p:nvSpPr>
        <p:spPr/>
        <p:txBody>
          <a:bodyPr/>
          <a:lstStyle/>
          <a:p>
            <a:fld id="{33A59E92-66A6-42AA-883F-127983047DC1}" type="slidenum">
              <a:rPr lang="en-GB" smtClean="0"/>
              <a:t>15</a:t>
            </a:fld>
            <a:endParaRPr lang="en-GB"/>
          </a:p>
        </p:txBody>
      </p:sp>
    </p:spTree>
    <p:extLst>
      <p:ext uri="{BB962C8B-B14F-4D97-AF65-F5344CB8AC3E}">
        <p14:creationId xmlns:p14="http://schemas.microsoft.com/office/powerpoint/2010/main" val="18385920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BE6AD3A-1154-402A-9F0D-325095595CCB}" type="datetimeFigureOut">
              <a:rPr lang="en-GB" smtClean="0"/>
              <a:t>20/08/2015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86B738-D01E-42EF-B51E-F4A232C8BAE1}" type="slidenum">
              <a:rPr lang="en-GB" smtClean="0"/>
              <a:t>‹#›</a:t>
            </a:fld>
            <a:endParaRPr lang="en-GB"/>
          </a:p>
        </p:txBody>
      </p:sp>
    </p:spTree>
    <p:extLst>
      <p:ext uri="{BB962C8B-B14F-4D97-AF65-F5344CB8AC3E}">
        <p14:creationId xmlns:p14="http://schemas.microsoft.com/office/powerpoint/2010/main" val="62851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BE6AD3A-1154-402A-9F0D-325095595CCB}" type="datetimeFigureOut">
              <a:rPr lang="en-GB" smtClean="0"/>
              <a:t>20/08/2015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86B738-D01E-42EF-B51E-F4A232C8BAE1}" type="slidenum">
              <a:rPr lang="en-GB" smtClean="0"/>
              <a:t>‹#›</a:t>
            </a:fld>
            <a:endParaRPr lang="en-GB"/>
          </a:p>
        </p:txBody>
      </p:sp>
    </p:spTree>
    <p:extLst>
      <p:ext uri="{BB962C8B-B14F-4D97-AF65-F5344CB8AC3E}">
        <p14:creationId xmlns:p14="http://schemas.microsoft.com/office/powerpoint/2010/main" val="1255195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BE6AD3A-1154-402A-9F0D-325095595CCB}" type="datetimeFigureOut">
              <a:rPr lang="en-GB" smtClean="0"/>
              <a:t>20/08/2015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86B738-D01E-42EF-B51E-F4A232C8BAE1}" type="slidenum">
              <a:rPr lang="en-GB" smtClean="0"/>
              <a:t>‹#›</a:t>
            </a:fld>
            <a:endParaRPr lang="en-GB"/>
          </a:p>
        </p:txBody>
      </p:sp>
    </p:spTree>
    <p:extLst>
      <p:ext uri="{BB962C8B-B14F-4D97-AF65-F5344CB8AC3E}">
        <p14:creationId xmlns:p14="http://schemas.microsoft.com/office/powerpoint/2010/main" val="3319241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BE6AD3A-1154-402A-9F0D-325095595CCB}" type="datetimeFigureOut">
              <a:rPr lang="en-GB" smtClean="0"/>
              <a:t>20/08/2015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86B738-D01E-42EF-B51E-F4A232C8BAE1}" type="slidenum">
              <a:rPr lang="en-GB" smtClean="0"/>
              <a:t>‹#›</a:t>
            </a:fld>
            <a:endParaRPr lang="en-GB"/>
          </a:p>
        </p:txBody>
      </p:sp>
    </p:spTree>
    <p:extLst>
      <p:ext uri="{BB962C8B-B14F-4D97-AF65-F5344CB8AC3E}">
        <p14:creationId xmlns:p14="http://schemas.microsoft.com/office/powerpoint/2010/main" val="2798724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E6AD3A-1154-402A-9F0D-325095595CCB}" type="datetimeFigureOut">
              <a:rPr lang="en-GB" smtClean="0"/>
              <a:t>20/08/2015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86B738-D01E-42EF-B51E-F4A232C8BAE1}" type="slidenum">
              <a:rPr lang="en-GB" smtClean="0"/>
              <a:t>‹#›</a:t>
            </a:fld>
            <a:endParaRPr lang="en-GB"/>
          </a:p>
        </p:txBody>
      </p:sp>
    </p:spTree>
    <p:extLst>
      <p:ext uri="{BB962C8B-B14F-4D97-AF65-F5344CB8AC3E}">
        <p14:creationId xmlns:p14="http://schemas.microsoft.com/office/powerpoint/2010/main" val="3344907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BE6AD3A-1154-402A-9F0D-325095595CCB}" type="datetimeFigureOut">
              <a:rPr lang="en-GB" smtClean="0"/>
              <a:t>20/08/2015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86B738-D01E-42EF-B51E-F4A232C8BAE1}" type="slidenum">
              <a:rPr lang="en-GB" smtClean="0"/>
              <a:t>‹#›</a:t>
            </a:fld>
            <a:endParaRPr lang="en-GB"/>
          </a:p>
        </p:txBody>
      </p:sp>
    </p:spTree>
    <p:extLst>
      <p:ext uri="{BB962C8B-B14F-4D97-AF65-F5344CB8AC3E}">
        <p14:creationId xmlns:p14="http://schemas.microsoft.com/office/powerpoint/2010/main" val="3484801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68992" y="365125"/>
            <a:ext cx="9486395"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1BE6AD3A-1154-402A-9F0D-325095595CCB}" type="datetimeFigureOut">
              <a:rPr lang="en-GB" smtClean="0"/>
              <a:t>20/08/2015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F86B738-D01E-42EF-B51E-F4A232C8BAE1}" type="slidenum">
              <a:rPr lang="en-GB" smtClean="0"/>
              <a:t>‹#›</a:t>
            </a:fld>
            <a:endParaRPr lang="en-GB"/>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9269" y="365125"/>
            <a:ext cx="1158225" cy="1132726"/>
          </a:xfrm>
          <a:prstGeom prst="rect">
            <a:avLst/>
          </a:prstGeom>
        </p:spPr>
      </p:pic>
    </p:spTree>
    <p:extLst>
      <p:ext uri="{BB962C8B-B14F-4D97-AF65-F5344CB8AC3E}">
        <p14:creationId xmlns:p14="http://schemas.microsoft.com/office/powerpoint/2010/main" val="1109733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1BE6AD3A-1154-402A-9F0D-325095595CCB}" type="datetimeFigureOut">
              <a:rPr lang="en-GB" smtClean="0"/>
              <a:t>20/08/2015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F86B738-D01E-42EF-B51E-F4A232C8BAE1}" type="slidenum">
              <a:rPr lang="en-GB" smtClean="0"/>
              <a:t>‹#›</a:t>
            </a:fld>
            <a:endParaRPr lang="en-GB"/>
          </a:p>
        </p:txBody>
      </p:sp>
    </p:spTree>
    <p:extLst>
      <p:ext uri="{BB962C8B-B14F-4D97-AF65-F5344CB8AC3E}">
        <p14:creationId xmlns:p14="http://schemas.microsoft.com/office/powerpoint/2010/main" val="2952823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E6AD3A-1154-402A-9F0D-325095595CCB}" type="datetimeFigureOut">
              <a:rPr lang="en-GB" smtClean="0"/>
              <a:t>20/08/2015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F86B738-D01E-42EF-B51E-F4A232C8BAE1}" type="slidenum">
              <a:rPr lang="en-GB" smtClean="0"/>
              <a:t>‹#›</a:t>
            </a:fld>
            <a:endParaRPr lang="en-GB"/>
          </a:p>
        </p:txBody>
      </p:sp>
    </p:spTree>
    <p:extLst>
      <p:ext uri="{BB962C8B-B14F-4D97-AF65-F5344CB8AC3E}">
        <p14:creationId xmlns:p14="http://schemas.microsoft.com/office/powerpoint/2010/main" val="4048418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E6AD3A-1154-402A-9F0D-325095595CCB}" type="datetimeFigureOut">
              <a:rPr lang="en-GB" smtClean="0"/>
              <a:t>20/08/2015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86B738-D01E-42EF-B51E-F4A232C8BAE1}" type="slidenum">
              <a:rPr lang="en-GB" smtClean="0"/>
              <a:t>‹#›</a:t>
            </a:fld>
            <a:endParaRPr lang="en-GB"/>
          </a:p>
        </p:txBody>
      </p:sp>
    </p:spTree>
    <p:extLst>
      <p:ext uri="{BB962C8B-B14F-4D97-AF65-F5344CB8AC3E}">
        <p14:creationId xmlns:p14="http://schemas.microsoft.com/office/powerpoint/2010/main" val="24451167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E6AD3A-1154-402A-9F0D-325095595CCB}" type="datetimeFigureOut">
              <a:rPr lang="en-GB" smtClean="0"/>
              <a:t>20/08/2015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86B738-D01E-42EF-B51E-F4A232C8BAE1}" type="slidenum">
              <a:rPr lang="en-GB" smtClean="0"/>
              <a:t>‹#›</a:t>
            </a:fld>
            <a:endParaRPr lang="en-GB"/>
          </a:p>
        </p:txBody>
      </p:sp>
    </p:spTree>
    <p:extLst>
      <p:ext uri="{BB962C8B-B14F-4D97-AF65-F5344CB8AC3E}">
        <p14:creationId xmlns:p14="http://schemas.microsoft.com/office/powerpoint/2010/main" val="15340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E6AD3A-1154-402A-9F0D-325095595CCB}" type="datetimeFigureOut">
              <a:rPr lang="en-GB" smtClean="0"/>
              <a:t>20/08/2015</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86B738-D01E-42EF-B51E-F4A232C8BAE1}" type="slidenum">
              <a:rPr lang="en-GB" smtClean="0"/>
              <a:t>‹#›</a:t>
            </a:fld>
            <a:endParaRPr lang="en-GB"/>
          </a:p>
        </p:txBody>
      </p:sp>
    </p:spTree>
    <p:extLst>
      <p:ext uri="{BB962C8B-B14F-4D97-AF65-F5344CB8AC3E}">
        <p14:creationId xmlns:p14="http://schemas.microsoft.com/office/powerpoint/2010/main" val="30542960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xml"/><Relationship Id="rId5" Type="http://schemas.openxmlformats.org/officeDocument/2006/relationships/image" Target="../media/image14.jpe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0651" y="1599443"/>
            <a:ext cx="4220550" cy="4127634"/>
          </a:xfrm>
          <a:prstGeom prst="rect">
            <a:avLst/>
          </a:prstGeom>
        </p:spPr>
      </p:pic>
      <p:sp>
        <p:nvSpPr>
          <p:cNvPr id="5" name="TextBox 4"/>
          <p:cNvSpPr txBox="1"/>
          <p:nvPr/>
        </p:nvSpPr>
        <p:spPr>
          <a:xfrm>
            <a:off x="1721661" y="397517"/>
            <a:ext cx="8158003" cy="954107"/>
          </a:xfrm>
          <a:prstGeom prst="rect">
            <a:avLst/>
          </a:prstGeom>
          <a:noFill/>
        </p:spPr>
        <p:txBody>
          <a:bodyPr wrap="none" rtlCol="0">
            <a:spAutoFit/>
          </a:bodyPr>
          <a:lstStyle/>
          <a:p>
            <a:pPr algn="ctr"/>
            <a:r>
              <a:rPr lang="en-GB" sz="2800" dirty="0" smtClean="0">
                <a:latin typeface="Segoe UI Semibold" panose="020B0702040204020203" pitchFamily="34" charset="0"/>
              </a:rPr>
              <a:t>ARISS International Meeting 2015 – Tokyo, Japan</a:t>
            </a:r>
          </a:p>
          <a:p>
            <a:pPr algn="ctr"/>
            <a:r>
              <a:rPr lang="en-GB" sz="2800" dirty="0" smtClean="0">
                <a:latin typeface="Segoe UI Semibold" panose="020B0702040204020203" pitchFamily="34" charset="0"/>
              </a:rPr>
              <a:t>The Astro-Pi</a:t>
            </a:r>
            <a:endParaRPr lang="en-GB" sz="2800" dirty="0">
              <a:latin typeface="Segoe UI Semibold" panose="020B0702040204020203" pitchFamily="34" charset="0"/>
            </a:endParaRPr>
          </a:p>
        </p:txBody>
      </p:sp>
      <p:sp>
        <p:nvSpPr>
          <p:cNvPr id="6" name="TextBox 5"/>
          <p:cNvSpPr txBox="1"/>
          <p:nvPr/>
        </p:nvSpPr>
        <p:spPr>
          <a:xfrm>
            <a:off x="4562663" y="5974896"/>
            <a:ext cx="3053208" cy="400110"/>
          </a:xfrm>
          <a:prstGeom prst="rect">
            <a:avLst/>
          </a:prstGeom>
          <a:noFill/>
        </p:spPr>
        <p:txBody>
          <a:bodyPr wrap="none" rtlCol="0">
            <a:spAutoFit/>
          </a:bodyPr>
          <a:lstStyle/>
          <a:p>
            <a:r>
              <a:rPr lang="en-GB" sz="2000" dirty="0" smtClean="0">
                <a:latin typeface="Segoe UI Semibold" panose="020B0702040204020203" pitchFamily="34" charset="0"/>
              </a:rPr>
              <a:t>Ciaran Morgan – M0XTD</a:t>
            </a:r>
            <a:endParaRPr lang="en-GB" sz="2000" dirty="0">
              <a:latin typeface="Segoe UI Semibold" panose="020B0702040204020203"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84810" y="1878942"/>
            <a:ext cx="3867738" cy="3568635"/>
          </a:xfrm>
          <a:prstGeom prst="rect">
            <a:avLst/>
          </a:prstGeom>
        </p:spPr>
      </p:pic>
    </p:spTree>
    <p:extLst>
      <p:ext uri="{BB962C8B-B14F-4D97-AF65-F5344CB8AC3E}">
        <p14:creationId xmlns:p14="http://schemas.microsoft.com/office/powerpoint/2010/main" val="32576713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Astro-Pi as a prototype for HAMVideo SlideShow?</a:t>
            </a:r>
            <a:endParaRPr lang="en-GB" dirty="0"/>
          </a:p>
        </p:txBody>
      </p:sp>
      <p:sp>
        <p:nvSpPr>
          <p:cNvPr id="3" name="Text Placeholder 2"/>
          <p:cNvSpPr>
            <a:spLocks noGrp="1"/>
          </p:cNvSpPr>
          <p:nvPr>
            <p:ph type="body" idx="1"/>
          </p:nvPr>
        </p:nvSpPr>
        <p:spPr/>
        <p:txBody>
          <a:bodyPr/>
          <a:lstStyle/>
          <a:p>
            <a:r>
              <a:rPr lang="en-GB" dirty="0" smtClean="0"/>
              <a:t>Issues identified by ARISS</a:t>
            </a:r>
            <a:endParaRPr lang="en-GB" dirty="0"/>
          </a:p>
        </p:txBody>
      </p:sp>
      <p:sp>
        <p:nvSpPr>
          <p:cNvPr id="4" name="Content Placeholder 3"/>
          <p:cNvSpPr>
            <a:spLocks noGrp="1"/>
          </p:cNvSpPr>
          <p:nvPr>
            <p:ph sz="half" idx="2"/>
          </p:nvPr>
        </p:nvSpPr>
        <p:spPr/>
        <p:txBody>
          <a:bodyPr>
            <a:normAutofit fontScale="92500" lnSpcReduction="10000"/>
          </a:bodyPr>
          <a:lstStyle/>
          <a:p>
            <a:r>
              <a:rPr lang="en-GB" dirty="0" smtClean="0"/>
              <a:t>Originally proposed Pi Model B</a:t>
            </a:r>
          </a:p>
          <a:p>
            <a:r>
              <a:rPr lang="en-GB" dirty="0" smtClean="0"/>
              <a:t>Capacitors required replacement</a:t>
            </a:r>
          </a:p>
          <a:p>
            <a:r>
              <a:rPr lang="en-GB" dirty="0" smtClean="0"/>
              <a:t>Connectors required replacement?</a:t>
            </a:r>
          </a:p>
          <a:p>
            <a:r>
              <a:rPr lang="en-GB" dirty="0" smtClean="0"/>
              <a:t>Connection to HAMVideo unit via dedicated cable?</a:t>
            </a:r>
          </a:p>
          <a:p>
            <a:r>
              <a:rPr lang="en-GB" dirty="0" smtClean="0"/>
              <a:t>On power failure, serious risk of </a:t>
            </a:r>
            <a:r>
              <a:rPr lang="en-GB" dirty="0" err="1" smtClean="0"/>
              <a:t>microSD</a:t>
            </a:r>
            <a:r>
              <a:rPr lang="en-GB" dirty="0" smtClean="0"/>
              <a:t> card corruption.</a:t>
            </a:r>
          </a:p>
          <a:p>
            <a:r>
              <a:rPr lang="en-GB" dirty="0" smtClean="0"/>
              <a:t>Pi Interrupts did not work when used headless</a:t>
            </a:r>
          </a:p>
        </p:txBody>
      </p:sp>
      <p:sp>
        <p:nvSpPr>
          <p:cNvPr id="5" name="Text Placeholder 4"/>
          <p:cNvSpPr>
            <a:spLocks noGrp="1"/>
          </p:cNvSpPr>
          <p:nvPr>
            <p:ph type="body" sz="quarter" idx="3"/>
          </p:nvPr>
        </p:nvSpPr>
        <p:spPr/>
        <p:txBody>
          <a:bodyPr/>
          <a:lstStyle/>
          <a:p>
            <a:r>
              <a:rPr lang="en-GB" dirty="0" smtClean="0"/>
              <a:t>Issues identified by </a:t>
            </a:r>
            <a:r>
              <a:rPr lang="en-GB" dirty="0" err="1" smtClean="0"/>
              <a:t>Rasbperry</a:t>
            </a:r>
            <a:r>
              <a:rPr lang="en-GB" dirty="0" smtClean="0"/>
              <a:t> Pi</a:t>
            </a:r>
            <a:endParaRPr lang="en-GB" dirty="0"/>
          </a:p>
        </p:txBody>
      </p:sp>
      <p:sp>
        <p:nvSpPr>
          <p:cNvPr id="6" name="Content Placeholder 5"/>
          <p:cNvSpPr>
            <a:spLocks noGrp="1"/>
          </p:cNvSpPr>
          <p:nvPr>
            <p:ph sz="quarter" idx="4"/>
          </p:nvPr>
        </p:nvSpPr>
        <p:spPr/>
        <p:txBody>
          <a:bodyPr>
            <a:normAutofit fontScale="77500" lnSpcReduction="20000"/>
          </a:bodyPr>
          <a:lstStyle/>
          <a:p>
            <a:r>
              <a:rPr lang="en-GB" dirty="0" smtClean="0"/>
              <a:t>Model B deprecated</a:t>
            </a:r>
          </a:p>
          <a:p>
            <a:r>
              <a:rPr lang="en-GB" dirty="0" smtClean="0"/>
              <a:t>Cannot purchase AstroPi</a:t>
            </a:r>
          </a:p>
          <a:p>
            <a:r>
              <a:rPr lang="en-GB" dirty="0" smtClean="0"/>
              <a:t>Only available to schools</a:t>
            </a:r>
          </a:p>
          <a:p>
            <a:r>
              <a:rPr lang="en-GB" dirty="0" err="1" smtClean="0"/>
              <a:t>MicroSD</a:t>
            </a:r>
            <a:r>
              <a:rPr lang="en-GB" dirty="0" smtClean="0"/>
              <a:t> card corruption – UK flying 10 spare SD cards in case of problem </a:t>
            </a:r>
          </a:p>
          <a:p>
            <a:r>
              <a:rPr lang="en-GB" dirty="0" smtClean="0"/>
              <a:t>No ISS network access</a:t>
            </a:r>
          </a:p>
          <a:p>
            <a:r>
              <a:rPr lang="en-GB" dirty="0" smtClean="0"/>
              <a:t>No facility to take data/results of the Pi other than at end of mission when SD card returned to earth……..</a:t>
            </a:r>
          </a:p>
          <a:p>
            <a:r>
              <a:rPr lang="en-GB" dirty="0" err="1" smtClean="0"/>
              <a:t>Etc</a:t>
            </a:r>
            <a:r>
              <a:rPr lang="en-GB" dirty="0" smtClean="0"/>
              <a:t> </a:t>
            </a:r>
            <a:r>
              <a:rPr lang="en-GB" dirty="0" err="1" smtClean="0"/>
              <a:t>etc</a:t>
            </a:r>
            <a:r>
              <a:rPr lang="en-GB" dirty="0" smtClean="0"/>
              <a:t> </a:t>
            </a:r>
            <a:r>
              <a:rPr lang="en-GB" dirty="0" err="1" smtClean="0"/>
              <a:t>etc</a:t>
            </a:r>
            <a:endParaRPr lang="en-GB" dirty="0" smtClean="0"/>
          </a:p>
          <a:p>
            <a:r>
              <a:rPr lang="en-GB" dirty="0" smtClean="0"/>
              <a:t>*</a:t>
            </a:r>
            <a:r>
              <a:rPr lang="en-GB" dirty="0" err="1" smtClean="0"/>
              <a:t>tbd</a:t>
            </a:r>
            <a:r>
              <a:rPr lang="en-GB" dirty="0" smtClean="0"/>
              <a:t> in talk on “Raspberry Pi”</a:t>
            </a:r>
          </a:p>
          <a:p>
            <a:endParaRPr lang="en-GB" dirty="0"/>
          </a:p>
        </p:txBody>
      </p:sp>
    </p:spTree>
    <p:extLst>
      <p:ext uri="{BB962C8B-B14F-4D97-AF65-F5344CB8AC3E}">
        <p14:creationId xmlns:p14="http://schemas.microsoft.com/office/powerpoint/2010/main" val="15569106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Astro-Pi as a prototype for HAMVideo SlideShow?</a:t>
            </a:r>
            <a:endParaRPr lang="en-GB" dirty="0"/>
          </a:p>
        </p:txBody>
      </p:sp>
      <p:sp>
        <p:nvSpPr>
          <p:cNvPr id="3" name="Text Placeholder 2"/>
          <p:cNvSpPr>
            <a:spLocks noGrp="1"/>
          </p:cNvSpPr>
          <p:nvPr>
            <p:ph type="body" idx="1"/>
          </p:nvPr>
        </p:nvSpPr>
        <p:spPr/>
        <p:txBody>
          <a:bodyPr/>
          <a:lstStyle/>
          <a:p>
            <a:r>
              <a:rPr lang="en-GB" dirty="0" smtClean="0"/>
              <a:t>Resources on Astro-Pi	</a:t>
            </a:r>
            <a:endParaRPr lang="en-GB" dirty="0"/>
          </a:p>
        </p:txBody>
      </p:sp>
      <p:sp>
        <p:nvSpPr>
          <p:cNvPr id="4" name="Content Placeholder 3"/>
          <p:cNvSpPr>
            <a:spLocks noGrp="1"/>
          </p:cNvSpPr>
          <p:nvPr>
            <p:ph sz="half" idx="2"/>
          </p:nvPr>
        </p:nvSpPr>
        <p:spPr>
          <a:xfrm>
            <a:off x="839788" y="2505075"/>
            <a:ext cx="5157787" cy="3945967"/>
          </a:xfrm>
        </p:spPr>
        <p:txBody>
          <a:bodyPr>
            <a:normAutofit fontScale="85000" lnSpcReduction="20000"/>
          </a:bodyPr>
          <a:lstStyle/>
          <a:p>
            <a:r>
              <a:rPr lang="en-GB" dirty="0" smtClean="0"/>
              <a:t>Websites</a:t>
            </a:r>
          </a:p>
          <a:p>
            <a:endParaRPr lang="en-GB" dirty="0"/>
          </a:p>
          <a:p>
            <a:endParaRPr lang="en-GB" dirty="0" smtClean="0"/>
          </a:p>
          <a:p>
            <a:endParaRPr lang="en-GB" dirty="0"/>
          </a:p>
          <a:p>
            <a:endParaRPr lang="en-GB" dirty="0" smtClean="0"/>
          </a:p>
          <a:p>
            <a:endParaRPr lang="en-GB" dirty="0" smtClean="0"/>
          </a:p>
          <a:p>
            <a:pPr lvl="1"/>
            <a:endParaRPr lang="en-GB" dirty="0" smtClean="0"/>
          </a:p>
          <a:p>
            <a:r>
              <a:rPr lang="en-GB" dirty="0" smtClean="0"/>
              <a:t>Educational Resources</a:t>
            </a:r>
          </a:p>
          <a:p>
            <a:pPr lvl="1"/>
            <a:r>
              <a:rPr lang="en-GB" dirty="0" smtClean="0"/>
              <a:t>R-Pi Foundation</a:t>
            </a:r>
          </a:p>
          <a:p>
            <a:pPr lvl="1"/>
            <a:r>
              <a:rPr lang="en-GB" dirty="0" smtClean="0"/>
              <a:t>Python.org</a:t>
            </a:r>
          </a:p>
          <a:p>
            <a:pPr lvl="1"/>
            <a:r>
              <a:rPr lang="en-GB" dirty="0" err="1" smtClean="0"/>
              <a:t>etc</a:t>
            </a:r>
            <a:endParaRPr lang="en-GB" dirty="0" smtClean="0"/>
          </a:p>
          <a:p>
            <a:endParaRPr lang="en-GB" dirty="0"/>
          </a:p>
        </p:txBody>
      </p:sp>
      <p:sp>
        <p:nvSpPr>
          <p:cNvPr id="5" name="Text Placeholder 4"/>
          <p:cNvSpPr>
            <a:spLocks noGrp="1"/>
          </p:cNvSpPr>
          <p:nvPr>
            <p:ph type="body" sz="quarter" idx="3"/>
          </p:nvPr>
        </p:nvSpPr>
        <p:spPr/>
        <p:txBody>
          <a:bodyPr/>
          <a:lstStyle/>
          <a:p>
            <a:r>
              <a:rPr lang="en-GB" dirty="0" smtClean="0"/>
              <a:t>M0XTD decided to build one</a:t>
            </a:r>
            <a:endParaRPr lang="en-GB" dirty="0"/>
          </a:p>
        </p:txBody>
      </p:sp>
      <p:sp>
        <p:nvSpPr>
          <p:cNvPr id="6" name="Content Placeholder 5"/>
          <p:cNvSpPr>
            <a:spLocks noGrp="1"/>
          </p:cNvSpPr>
          <p:nvPr>
            <p:ph sz="quarter" idx="4"/>
          </p:nvPr>
        </p:nvSpPr>
        <p:spPr/>
        <p:txBody>
          <a:bodyPr/>
          <a:lstStyle/>
          <a:p>
            <a:endParaRPr lang="en-GB" dirty="0" smtClean="0"/>
          </a:p>
          <a:p>
            <a:endParaRPr lang="en-GB" dirty="0"/>
          </a:p>
        </p:txBody>
      </p:sp>
      <p:pic>
        <p:nvPicPr>
          <p:cNvPr id="7" name="Picture 6"/>
          <p:cNvPicPr>
            <a:picLocks noChangeAspect="1"/>
          </p:cNvPicPr>
          <p:nvPr/>
        </p:nvPicPr>
        <p:blipFill>
          <a:blip r:embed="rId2"/>
          <a:stretch>
            <a:fillRect/>
          </a:stretch>
        </p:blipFill>
        <p:spPr>
          <a:xfrm>
            <a:off x="839788" y="2869044"/>
            <a:ext cx="2757522" cy="2040566"/>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3842" y="2577281"/>
            <a:ext cx="6320335" cy="3612382"/>
          </a:xfrm>
          <a:prstGeom prst="rect">
            <a:avLst/>
          </a:prstGeom>
        </p:spPr>
      </p:pic>
    </p:spTree>
    <p:extLst>
      <p:ext uri="{BB962C8B-B14F-4D97-AF65-F5344CB8AC3E}">
        <p14:creationId xmlns:p14="http://schemas.microsoft.com/office/powerpoint/2010/main" val="22255769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Astro-Pi as a prototype for HAMVideo SlideShow?</a:t>
            </a:r>
            <a:endParaRPr lang="en-GB" dirty="0"/>
          </a:p>
        </p:txBody>
      </p:sp>
      <p:sp>
        <p:nvSpPr>
          <p:cNvPr id="3" name="Text Placeholder 2"/>
          <p:cNvSpPr>
            <a:spLocks noGrp="1"/>
          </p:cNvSpPr>
          <p:nvPr>
            <p:ph type="body" idx="1"/>
          </p:nvPr>
        </p:nvSpPr>
        <p:spPr/>
        <p:txBody>
          <a:bodyPr/>
          <a:lstStyle/>
          <a:p>
            <a:r>
              <a:rPr lang="en-GB" dirty="0" smtClean="0"/>
              <a:t>M0XTD-Pi	</a:t>
            </a:r>
            <a:endParaRPr lang="en-GB" dirty="0"/>
          </a:p>
        </p:txBody>
      </p:sp>
      <p:sp>
        <p:nvSpPr>
          <p:cNvPr id="4" name="Content Placeholder 3"/>
          <p:cNvSpPr>
            <a:spLocks noGrp="1"/>
          </p:cNvSpPr>
          <p:nvPr>
            <p:ph sz="half" idx="2"/>
          </p:nvPr>
        </p:nvSpPr>
        <p:spPr/>
        <p:txBody>
          <a:bodyPr/>
          <a:lstStyle/>
          <a:p>
            <a:pPr marL="0" indent="0">
              <a:buNone/>
            </a:pPr>
            <a:endParaRPr lang="en-GB" dirty="0" smtClean="0"/>
          </a:p>
          <a:p>
            <a:endParaRPr lang="en-GB" dirty="0"/>
          </a:p>
        </p:txBody>
      </p:sp>
      <p:sp>
        <p:nvSpPr>
          <p:cNvPr id="5" name="Text Placeholder 4"/>
          <p:cNvSpPr>
            <a:spLocks noGrp="1"/>
          </p:cNvSpPr>
          <p:nvPr>
            <p:ph type="body" sz="quarter" idx="3"/>
          </p:nvPr>
        </p:nvSpPr>
        <p:spPr/>
        <p:txBody>
          <a:bodyPr/>
          <a:lstStyle/>
          <a:p>
            <a:r>
              <a:rPr lang="en-GB" dirty="0" smtClean="0"/>
              <a:t>Capabilities</a:t>
            </a:r>
            <a:endParaRPr lang="en-GB" dirty="0"/>
          </a:p>
        </p:txBody>
      </p:sp>
      <p:sp>
        <p:nvSpPr>
          <p:cNvPr id="6" name="Content Placeholder 5"/>
          <p:cNvSpPr>
            <a:spLocks noGrp="1"/>
          </p:cNvSpPr>
          <p:nvPr>
            <p:ph sz="quarter" idx="4"/>
          </p:nvPr>
        </p:nvSpPr>
        <p:spPr/>
        <p:txBody>
          <a:bodyPr>
            <a:normAutofit fontScale="92500" lnSpcReduction="10000"/>
          </a:bodyPr>
          <a:lstStyle/>
          <a:p>
            <a:r>
              <a:rPr lang="en-GB" dirty="0" smtClean="0"/>
              <a:t>Based on Raspberry Pi B+</a:t>
            </a:r>
          </a:p>
          <a:p>
            <a:r>
              <a:rPr lang="en-GB" dirty="0" smtClean="0"/>
              <a:t>Using Kernel 4.0.9+</a:t>
            </a:r>
          </a:p>
          <a:p>
            <a:r>
              <a:rPr lang="en-GB" dirty="0" smtClean="0"/>
              <a:t>Astro-Pi software installed.</a:t>
            </a:r>
          </a:p>
          <a:p>
            <a:r>
              <a:rPr lang="en-GB" dirty="0" smtClean="0"/>
              <a:t>GPS/PPS clock instead of RTC</a:t>
            </a:r>
          </a:p>
          <a:p>
            <a:r>
              <a:rPr lang="en-GB" dirty="0" smtClean="0"/>
              <a:t>Two additional tactile buttons added (mirrors </a:t>
            </a:r>
            <a:r>
              <a:rPr lang="en-GB" dirty="0" err="1" smtClean="0"/>
              <a:t>Btn</a:t>
            </a:r>
            <a:r>
              <a:rPr lang="en-GB" dirty="0" smtClean="0"/>
              <a:t> A and B on Astro-Pi)</a:t>
            </a:r>
          </a:p>
          <a:p>
            <a:r>
              <a:rPr lang="en-GB" dirty="0" smtClean="0"/>
              <a:t>Uses 4-pole connector for composite video</a:t>
            </a:r>
            <a:endParaRPr lang="en-GB"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7435" y="2828925"/>
            <a:ext cx="5313431" cy="3036887"/>
          </a:xfrm>
          <a:prstGeom prst="rect">
            <a:avLst/>
          </a:prstGeom>
        </p:spPr>
      </p:pic>
    </p:spTree>
    <p:extLst>
      <p:ext uri="{BB962C8B-B14F-4D97-AF65-F5344CB8AC3E}">
        <p14:creationId xmlns:p14="http://schemas.microsoft.com/office/powerpoint/2010/main" val="36172742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Astro-Pi as a prototype for HAMVideo SlideShow?</a:t>
            </a:r>
            <a:endParaRPr lang="en-GB" dirty="0"/>
          </a:p>
        </p:txBody>
      </p:sp>
      <p:sp>
        <p:nvSpPr>
          <p:cNvPr id="3" name="Text Placeholder 2"/>
          <p:cNvSpPr>
            <a:spLocks noGrp="1"/>
          </p:cNvSpPr>
          <p:nvPr>
            <p:ph type="body" idx="1"/>
          </p:nvPr>
        </p:nvSpPr>
        <p:spPr/>
        <p:txBody>
          <a:bodyPr/>
          <a:lstStyle/>
          <a:p>
            <a:endParaRPr lang="en-GB"/>
          </a:p>
        </p:txBody>
      </p:sp>
      <p:sp>
        <p:nvSpPr>
          <p:cNvPr id="4" name="Content Placeholder 3"/>
          <p:cNvSpPr>
            <a:spLocks noGrp="1"/>
          </p:cNvSpPr>
          <p:nvPr>
            <p:ph sz="half" idx="2"/>
          </p:nvPr>
        </p:nvSpPr>
        <p:spPr/>
        <p:txBody>
          <a:bodyPr/>
          <a:lstStyle/>
          <a:p>
            <a:r>
              <a:rPr lang="en-GB" dirty="0" smtClean="0"/>
              <a:t>Can take </a:t>
            </a:r>
            <a:r>
              <a:rPr lang="en-GB" dirty="0" err="1" smtClean="0"/>
              <a:t>MoXTD</a:t>
            </a:r>
            <a:r>
              <a:rPr lang="en-GB" dirty="0" smtClean="0"/>
              <a:t>-Pi </a:t>
            </a:r>
            <a:r>
              <a:rPr lang="en-GB" dirty="0" err="1" smtClean="0"/>
              <a:t>microSD</a:t>
            </a:r>
            <a:r>
              <a:rPr lang="en-GB" dirty="0" smtClean="0"/>
              <a:t> card and place it in AstroPi unit and receive identical behaviour.</a:t>
            </a:r>
          </a:p>
          <a:p>
            <a:endParaRPr lang="en-GB" dirty="0"/>
          </a:p>
          <a:p>
            <a:r>
              <a:rPr lang="en-GB" dirty="0" smtClean="0"/>
              <a:t>Can run the existing ARISS SlideShow software </a:t>
            </a:r>
            <a:endParaRPr lang="en-GB" dirty="0"/>
          </a:p>
        </p:txBody>
      </p:sp>
      <p:sp>
        <p:nvSpPr>
          <p:cNvPr id="5" name="Text Placeholder 4"/>
          <p:cNvSpPr>
            <a:spLocks noGrp="1"/>
          </p:cNvSpPr>
          <p:nvPr>
            <p:ph type="body" sz="quarter" idx="3"/>
          </p:nvPr>
        </p:nvSpPr>
        <p:spPr/>
        <p:txBody>
          <a:bodyPr/>
          <a:lstStyle/>
          <a:p>
            <a:endParaRPr lang="en-GB"/>
          </a:p>
        </p:txBody>
      </p:sp>
      <p:sp>
        <p:nvSpPr>
          <p:cNvPr id="6" name="Content Placeholder 5"/>
          <p:cNvSpPr>
            <a:spLocks noGrp="1"/>
          </p:cNvSpPr>
          <p:nvPr>
            <p:ph sz="quarter" idx="4"/>
          </p:nvPr>
        </p:nvSpPr>
        <p:spPr/>
        <p:txBody>
          <a:bodyPr/>
          <a:lstStyle/>
          <a:p>
            <a:r>
              <a:rPr lang="en-GB" dirty="0" smtClean="0"/>
              <a:t>Solved problem of interrupts</a:t>
            </a:r>
          </a:p>
          <a:p>
            <a:r>
              <a:rPr lang="en-GB" dirty="0" smtClean="0"/>
              <a:t>Identified solution to </a:t>
            </a:r>
            <a:r>
              <a:rPr lang="en-GB" dirty="0" err="1" smtClean="0"/>
              <a:t>microSD</a:t>
            </a:r>
            <a:r>
              <a:rPr lang="en-GB" dirty="0" smtClean="0"/>
              <a:t> Card corruption issue.</a:t>
            </a:r>
          </a:p>
          <a:p>
            <a:r>
              <a:rPr lang="en-GB" dirty="0" smtClean="0"/>
              <a:t>Interface cable between Pi and HAMVideo simplified</a:t>
            </a:r>
          </a:p>
          <a:p>
            <a:pPr marL="0" indent="0">
              <a:buNone/>
            </a:pPr>
            <a:endParaRPr lang="en-GB" dirty="0"/>
          </a:p>
        </p:txBody>
      </p:sp>
    </p:spTree>
    <p:extLst>
      <p:ext uri="{BB962C8B-B14F-4D97-AF65-F5344CB8AC3E}">
        <p14:creationId xmlns:p14="http://schemas.microsoft.com/office/powerpoint/2010/main" val="23483152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Astro-Pi as a prototype for HAMVideo SlideShow</a:t>
            </a:r>
            <a:r>
              <a:rPr lang="en-GB" dirty="0" smtClean="0"/>
              <a:t>?</a:t>
            </a:r>
            <a:r>
              <a:rPr lang="en-GB" dirty="0"/>
              <a:t/>
            </a:r>
            <a:br>
              <a:rPr lang="en-GB" dirty="0"/>
            </a:br>
            <a:endParaRPr lang="en-GB" dirty="0"/>
          </a:p>
        </p:txBody>
      </p:sp>
      <p:pic>
        <p:nvPicPr>
          <p:cNvPr id="2050" name="Picture 2" descr="http://www.globalmediapro.com/att/a/0/0/u/a00u96/s9g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14498" y="1474700"/>
            <a:ext cx="3352800" cy="245745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934" y="2102046"/>
            <a:ext cx="3367546" cy="2585509"/>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79631" y="2102046"/>
            <a:ext cx="3004028" cy="200106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95224" y="4976688"/>
            <a:ext cx="3379596" cy="1685011"/>
          </a:xfrm>
          <a:prstGeom prst="rect">
            <a:avLst/>
          </a:prstGeom>
        </p:spPr>
      </p:pic>
      <p:sp>
        <p:nvSpPr>
          <p:cNvPr id="10" name="Down Arrow 9"/>
          <p:cNvSpPr/>
          <p:nvPr/>
        </p:nvSpPr>
        <p:spPr>
          <a:xfrm>
            <a:off x="9847385" y="4103106"/>
            <a:ext cx="432079" cy="83063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Left-Up Arrow 10"/>
          <p:cNvSpPr/>
          <p:nvPr/>
        </p:nvSpPr>
        <p:spPr>
          <a:xfrm rot="5400000">
            <a:off x="5420023" y="4014269"/>
            <a:ext cx="2309079" cy="2486753"/>
          </a:xfrm>
          <a:prstGeom prst="lef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8242126" y="1377863"/>
            <a:ext cx="3820438" cy="5283836"/>
          </a:xfrm>
          <a:prstGeom prst="rect">
            <a:avLst/>
          </a:prstGeom>
          <a:noFill/>
          <a:ln w="25400">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Existing</a:t>
            </a:r>
            <a:endParaRPr lang="en-GB" dirty="0"/>
          </a:p>
        </p:txBody>
      </p:sp>
      <p:sp>
        <p:nvSpPr>
          <p:cNvPr id="13" name="Rectangle 12"/>
          <p:cNvSpPr/>
          <p:nvPr/>
        </p:nvSpPr>
        <p:spPr>
          <a:xfrm>
            <a:off x="114190" y="1645655"/>
            <a:ext cx="7993290" cy="5016044"/>
          </a:xfrm>
          <a:prstGeom prst="rect">
            <a:avLst/>
          </a:prstGeom>
          <a:noFill/>
          <a:ln cmpd="dbl">
            <a:solidFill>
              <a:schemeClr val="accent6"/>
            </a:solidFill>
            <a:prstDash val="dash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11104904" y="1418193"/>
            <a:ext cx="897040" cy="369332"/>
          </a:xfrm>
          <a:prstGeom prst="rect">
            <a:avLst/>
          </a:prstGeom>
          <a:noFill/>
        </p:spPr>
        <p:txBody>
          <a:bodyPr wrap="none" rtlCol="0">
            <a:spAutoFit/>
          </a:bodyPr>
          <a:lstStyle/>
          <a:p>
            <a:r>
              <a:rPr lang="en-GB" dirty="0" smtClean="0"/>
              <a:t>Existing</a:t>
            </a:r>
            <a:endParaRPr lang="en-GB" dirty="0"/>
          </a:p>
        </p:txBody>
      </p:sp>
      <p:sp>
        <p:nvSpPr>
          <p:cNvPr id="16" name="TextBox 15"/>
          <p:cNvSpPr txBox="1"/>
          <p:nvPr/>
        </p:nvSpPr>
        <p:spPr>
          <a:xfrm>
            <a:off x="6706359" y="1602859"/>
            <a:ext cx="1347988" cy="369332"/>
          </a:xfrm>
          <a:prstGeom prst="rect">
            <a:avLst/>
          </a:prstGeom>
          <a:noFill/>
        </p:spPr>
        <p:txBody>
          <a:bodyPr wrap="square" rtlCol="0">
            <a:spAutoFit/>
          </a:bodyPr>
          <a:lstStyle/>
          <a:p>
            <a:r>
              <a:rPr lang="en-GB" dirty="0" smtClean="0"/>
              <a:t>Proposed</a:t>
            </a:r>
            <a:endParaRPr lang="en-GB" dirty="0"/>
          </a:p>
        </p:txBody>
      </p:sp>
    </p:spTree>
    <p:extLst>
      <p:ext uri="{BB962C8B-B14F-4D97-AF65-F5344CB8AC3E}">
        <p14:creationId xmlns:p14="http://schemas.microsoft.com/office/powerpoint/2010/main" val="22868712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Project Selection &amp; Use</a:t>
            </a:r>
            <a:endParaRPr lang="en-GB" dirty="0"/>
          </a:p>
        </p:txBody>
      </p:sp>
      <p:sp>
        <p:nvSpPr>
          <p:cNvPr id="4" name="Content Placeholder 3"/>
          <p:cNvSpPr>
            <a:spLocks noGrp="1"/>
          </p:cNvSpPr>
          <p:nvPr>
            <p:ph sz="half" idx="2"/>
          </p:nvPr>
        </p:nvSpPr>
        <p:spPr>
          <a:xfrm>
            <a:off x="839788" y="2505075"/>
            <a:ext cx="10320902" cy="3684588"/>
          </a:xfrm>
        </p:spPr>
        <p:txBody>
          <a:bodyPr/>
          <a:lstStyle/>
          <a:p>
            <a:r>
              <a:rPr lang="en-GB" dirty="0" smtClean="0"/>
              <a:t>Proposal to PS&amp;U to continue to develop the solutions to the existing problems, foster and build the right relationships to allow R-Pi Foundation and ARISS to partner together and seek agreement to use Astro-Pi as a prototype for the SlideShow.</a:t>
            </a:r>
          </a:p>
          <a:p>
            <a:r>
              <a:rPr lang="en-GB" dirty="0" smtClean="0"/>
              <a:t>Conditional acceptance given with requirements, all of which are capable of being delivered.</a:t>
            </a:r>
          </a:p>
        </p:txBody>
      </p:sp>
    </p:spTree>
    <p:extLst>
      <p:ext uri="{BB962C8B-B14F-4D97-AF65-F5344CB8AC3E}">
        <p14:creationId xmlns:p14="http://schemas.microsoft.com/office/powerpoint/2010/main" val="38642177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r>
              <a:rPr lang="en-GB" dirty="0" smtClean="0"/>
              <a:t>What happens next?</a:t>
            </a:r>
            <a:endParaRPr lang="en-GB" dirty="0"/>
          </a:p>
        </p:txBody>
      </p:sp>
      <p:sp>
        <p:nvSpPr>
          <p:cNvPr id="4" name="Content Placeholder 3"/>
          <p:cNvSpPr>
            <a:spLocks noGrp="1"/>
          </p:cNvSpPr>
          <p:nvPr>
            <p:ph sz="half" idx="2"/>
          </p:nvPr>
        </p:nvSpPr>
        <p:spPr>
          <a:xfrm>
            <a:off x="839788" y="2505075"/>
            <a:ext cx="9967912" cy="3684588"/>
          </a:xfrm>
        </p:spPr>
        <p:txBody>
          <a:bodyPr/>
          <a:lstStyle/>
          <a:p>
            <a:r>
              <a:rPr lang="en-GB" dirty="0" smtClean="0"/>
              <a:t>Ownership/Custodian transfers to ESA Education from UKSA</a:t>
            </a:r>
          </a:p>
          <a:p>
            <a:r>
              <a:rPr lang="en-GB" dirty="0" smtClean="0"/>
              <a:t> Will be used for future education outreach</a:t>
            </a:r>
          </a:p>
          <a:p>
            <a:r>
              <a:rPr lang="en-GB" dirty="0" smtClean="0"/>
              <a:t>Raspberry Pi Foundation still involved </a:t>
            </a:r>
          </a:p>
          <a:p>
            <a:r>
              <a:rPr lang="en-GB" dirty="0" smtClean="0"/>
              <a:t>Procedures need to be worked up to manage the use of the Astro Pi units.</a:t>
            </a:r>
          </a:p>
          <a:p>
            <a:r>
              <a:rPr lang="en-GB" dirty="0" smtClean="0"/>
              <a:t>Also need to figure out how data can be sent/retrieved from Astro-Pi – is there an opportunity to include the Amateur Radio communication facility as part of this?</a:t>
            </a:r>
            <a:endParaRPr lang="en-GB" dirty="0"/>
          </a:p>
        </p:txBody>
      </p:sp>
      <p:sp>
        <p:nvSpPr>
          <p:cNvPr id="7" name="Title 6"/>
          <p:cNvSpPr>
            <a:spLocks noGrp="1"/>
          </p:cNvSpPr>
          <p:nvPr>
            <p:ph type="title"/>
          </p:nvPr>
        </p:nvSpPr>
        <p:spPr/>
        <p:txBody>
          <a:bodyPr/>
          <a:lstStyle/>
          <a:p>
            <a:r>
              <a:rPr lang="en-GB" dirty="0" smtClean="0"/>
              <a:t>Post Principia</a:t>
            </a:r>
            <a:endParaRPr lang="en-GB" dirty="0"/>
          </a:p>
        </p:txBody>
      </p:sp>
    </p:spTree>
    <p:extLst>
      <p:ext uri="{BB962C8B-B14F-4D97-AF65-F5344CB8AC3E}">
        <p14:creationId xmlns:p14="http://schemas.microsoft.com/office/powerpoint/2010/main" val="8856172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605946" y="2256555"/>
            <a:ext cx="9486395" cy="1325563"/>
          </a:xfrm>
        </p:spPr>
        <p:txBody>
          <a:bodyPr/>
          <a:lstStyle/>
          <a:p>
            <a:pPr algn="ctr"/>
            <a:r>
              <a:rPr lang="en-GB" dirty="0" smtClean="0"/>
              <a:t>Questions?</a:t>
            </a:r>
            <a:endParaRPr lang="en-GB" dirty="0"/>
          </a:p>
        </p:txBody>
      </p:sp>
    </p:spTree>
    <p:extLst>
      <p:ext uri="{BB962C8B-B14F-4D97-AF65-F5344CB8AC3E}">
        <p14:creationId xmlns:p14="http://schemas.microsoft.com/office/powerpoint/2010/main" val="3337143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ARISS &amp;  the Astro Pi</a:t>
            </a:r>
            <a:endParaRPr lang="en-GB" dirty="0"/>
          </a:p>
        </p:txBody>
      </p:sp>
      <p:sp>
        <p:nvSpPr>
          <p:cNvPr id="4" name="Text Placeholder 3"/>
          <p:cNvSpPr>
            <a:spLocks noGrp="1"/>
          </p:cNvSpPr>
          <p:nvPr>
            <p:ph type="body" idx="1"/>
          </p:nvPr>
        </p:nvSpPr>
        <p:spPr>
          <a:xfrm>
            <a:off x="3492553" y="1718636"/>
            <a:ext cx="5157787" cy="823912"/>
          </a:xfrm>
        </p:spPr>
        <p:txBody>
          <a:bodyPr/>
          <a:lstStyle/>
          <a:p>
            <a:pPr algn="ctr"/>
            <a:r>
              <a:rPr lang="en-GB" dirty="0" smtClean="0"/>
              <a:t>Summary</a:t>
            </a:r>
            <a:endParaRPr lang="en-GB" dirty="0"/>
          </a:p>
        </p:txBody>
      </p:sp>
      <p:sp>
        <p:nvSpPr>
          <p:cNvPr id="3" name="Content Placeholder 2"/>
          <p:cNvSpPr>
            <a:spLocks noGrp="1"/>
          </p:cNvSpPr>
          <p:nvPr>
            <p:ph sz="half" idx="2"/>
          </p:nvPr>
        </p:nvSpPr>
        <p:spPr>
          <a:xfrm>
            <a:off x="2234555" y="2947202"/>
            <a:ext cx="7673781" cy="3684588"/>
          </a:xfrm>
        </p:spPr>
        <p:txBody>
          <a:bodyPr/>
          <a:lstStyle/>
          <a:p>
            <a:r>
              <a:rPr lang="en-GB" dirty="0" smtClean="0"/>
              <a:t>What is the Astro – Pi?</a:t>
            </a:r>
          </a:p>
          <a:p>
            <a:r>
              <a:rPr lang="en-GB" dirty="0" smtClean="0"/>
              <a:t>How is it being used?</a:t>
            </a:r>
          </a:p>
          <a:p>
            <a:r>
              <a:rPr lang="en-GB" dirty="0" smtClean="0"/>
              <a:t>Astro-Pi as a prototype for HAMVideo SlideShow?</a:t>
            </a:r>
          </a:p>
          <a:p>
            <a:r>
              <a:rPr lang="en-GB" dirty="0" smtClean="0"/>
              <a:t>Project Selection &amp; </a:t>
            </a:r>
            <a:r>
              <a:rPr lang="en-GB" dirty="0" smtClean="0"/>
              <a:t>Use</a:t>
            </a:r>
          </a:p>
          <a:p>
            <a:r>
              <a:rPr lang="en-GB" dirty="0" smtClean="0"/>
              <a:t>Post Principia</a:t>
            </a:r>
            <a:endParaRPr lang="en-GB" dirty="0" smtClean="0"/>
          </a:p>
          <a:p>
            <a:r>
              <a:rPr lang="en-GB" dirty="0" smtClean="0"/>
              <a:t>Questions</a:t>
            </a:r>
          </a:p>
          <a:p>
            <a:endParaRPr lang="en-GB" dirty="0" smtClean="0"/>
          </a:p>
        </p:txBody>
      </p:sp>
    </p:spTree>
    <p:extLst>
      <p:ext uri="{BB962C8B-B14F-4D97-AF65-F5344CB8AC3E}">
        <p14:creationId xmlns:p14="http://schemas.microsoft.com/office/powerpoint/2010/main" val="10784900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the Astro-Pi?</a:t>
            </a:r>
            <a:endParaRPr lang="en-GB" dirty="0"/>
          </a:p>
        </p:txBody>
      </p:sp>
      <p:sp>
        <p:nvSpPr>
          <p:cNvPr id="3" name="Text Placeholder 2"/>
          <p:cNvSpPr>
            <a:spLocks noGrp="1"/>
          </p:cNvSpPr>
          <p:nvPr>
            <p:ph type="body" idx="1"/>
          </p:nvPr>
        </p:nvSpPr>
        <p:spPr/>
        <p:txBody>
          <a:bodyPr/>
          <a:lstStyle/>
          <a:p>
            <a:r>
              <a:rPr lang="en-GB" dirty="0" smtClean="0"/>
              <a:t> </a:t>
            </a:r>
            <a:endParaRPr lang="en-GB" dirty="0"/>
          </a:p>
        </p:txBody>
      </p:sp>
      <p:sp>
        <p:nvSpPr>
          <p:cNvPr id="4" name="Content Placeholder 3"/>
          <p:cNvSpPr>
            <a:spLocks noGrp="1"/>
          </p:cNvSpPr>
          <p:nvPr>
            <p:ph sz="half" idx="2"/>
          </p:nvPr>
        </p:nvSpPr>
        <p:spPr/>
        <p:txBody>
          <a:bodyPr>
            <a:normAutofit fontScale="92500" lnSpcReduction="20000"/>
          </a:bodyPr>
          <a:lstStyle/>
          <a:p>
            <a:r>
              <a:rPr lang="en-GB" dirty="0" smtClean="0"/>
              <a:t>Based on the Raspberry Pi B+</a:t>
            </a:r>
          </a:p>
          <a:p>
            <a:r>
              <a:rPr lang="en-GB" dirty="0" smtClean="0"/>
              <a:t>Includes add-on RTC</a:t>
            </a:r>
          </a:p>
          <a:p>
            <a:r>
              <a:rPr lang="en-GB" dirty="0" smtClean="0"/>
              <a:t>Includes </a:t>
            </a:r>
            <a:r>
              <a:rPr lang="en-GB" dirty="0" err="1" smtClean="0"/>
              <a:t>SenseHAT</a:t>
            </a:r>
            <a:endParaRPr lang="en-GB" dirty="0" smtClean="0"/>
          </a:p>
          <a:p>
            <a:r>
              <a:rPr lang="en-GB" dirty="0" smtClean="0"/>
              <a:t>Includes </a:t>
            </a:r>
            <a:r>
              <a:rPr lang="en-GB" dirty="0" err="1" smtClean="0"/>
              <a:t>PiCam</a:t>
            </a:r>
            <a:r>
              <a:rPr lang="en-GB" dirty="0" smtClean="0"/>
              <a:t> (normal or </a:t>
            </a:r>
            <a:r>
              <a:rPr lang="en-GB" dirty="0" err="1" smtClean="0"/>
              <a:t>NoIR</a:t>
            </a:r>
            <a:r>
              <a:rPr lang="en-GB" dirty="0" smtClean="0"/>
              <a:t>)</a:t>
            </a:r>
          </a:p>
          <a:p>
            <a:r>
              <a:rPr lang="en-GB" dirty="0" smtClean="0"/>
              <a:t>Includes additional input buttons</a:t>
            </a:r>
          </a:p>
          <a:p>
            <a:r>
              <a:rPr lang="en-GB" dirty="0" smtClean="0"/>
              <a:t>Intended for running school projects during Principia.</a:t>
            </a:r>
          </a:p>
          <a:p>
            <a:r>
              <a:rPr lang="en-GB" dirty="0" smtClean="0"/>
              <a:t>Fully functional Pi with all interfaces available.</a:t>
            </a:r>
            <a:endParaRPr lang="en-GB" dirty="0"/>
          </a:p>
        </p:txBody>
      </p:sp>
      <p:pic>
        <p:nvPicPr>
          <p:cNvPr id="7" name="Content Placeholder 6"/>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5532980" y="2505075"/>
            <a:ext cx="6032758" cy="2612850"/>
          </a:xfrm>
        </p:spPr>
      </p:pic>
    </p:spTree>
    <p:extLst>
      <p:ext uri="{BB962C8B-B14F-4D97-AF65-F5344CB8AC3E}">
        <p14:creationId xmlns:p14="http://schemas.microsoft.com/office/powerpoint/2010/main" val="1475450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the Astro-Pi (part II) ?</a:t>
            </a:r>
            <a:endParaRPr lang="en-GB" dirty="0"/>
          </a:p>
        </p:txBody>
      </p:sp>
      <p:sp>
        <p:nvSpPr>
          <p:cNvPr id="3" name="Text Placeholder 2"/>
          <p:cNvSpPr>
            <a:spLocks noGrp="1"/>
          </p:cNvSpPr>
          <p:nvPr>
            <p:ph type="body" idx="1"/>
          </p:nvPr>
        </p:nvSpPr>
        <p:spPr/>
        <p:txBody>
          <a:bodyPr/>
          <a:lstStyle/>
          <a:p>
            <a:r>
              <a:rPr lang="en-GB" dirty="0"/>
              <a:t> </a:t>
            </a:r>
          </a:p>
        </p:txBody>
      </p:sp>
      <p:sp>
        <p:nvSpPr>
          <p:cNvPr id="4" name="Content Placeholder 3"/>
          <p:cNvSpPr>
            <a:spLocks noGrp="1"/>
          </p:cNvSpPr>
          <p:nvPr>
            <p:ph sz="half" idx="2"/>
          </p:nvPr>
        </p:nvSpPr>
        <p:spPr/>
        <p:txBody>
          <a:bodyPr/>
          <a:lstStyle/>
          <a:p>
            <a:r>
              <a:rPr lang="en-GB" dirty="0" smtClean="0"/>
              <a:t>It is totally encased in a milled aluminium case.</a:t>
            </a:r>
          </a:p>
          <a:p>
            <a:r>
              <a:rPr lang="en-GB" dirty="0" smtClean="0"/>
              <a:t>There are two flight models, with another two spare.</a:t>
            </a:r>
          </a:p>
          <a:p>
            <a:r>
              <a:rPr lang="en-GB" dirty="0" smtClean="0"/>
              <a:t>ESA Education will be the owner/custodian after Principia</a:t>
            </a:r>
            <a:endParaRPr lang="en-GB"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97576" y="1997332"/>
            <a:ext cx="6016624" cy="4619398"/>
          </a:xfrm>
          <a:prstGeom prst="rect">
            <a:avLst/>
          </a:prstGeom>
        </p:spPr>
      </p:pic>
    </p:spTree>
    <p:extLst>
      <p:ext uri="{BB962C8B-B14F-4D97-AF65-F5344CB8AC3E}">
        <p14:creationId xmlns:p14="http://schemas.microsoft.com/office/powerpoint/2010/main" val="3095477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the Astro-Pi (part III) ?</a:t>
            </a:r>
            <a:endParaRPr lang="en-GB" dirty="0"/>
          </a:p>
        </p:txBody>
      </p:sp>
      <p:sp>
        <p:nvSpPr>
          <p:cNvPr id="3" name="Text Placeholder 2"/>
          <p:cNvSpPr>
            <a:spLocks noGrp="1"/>
          </p:cNvSpPr>
          <p:nvPr>
            <p:ph type="body" idx="1"/>
          </p:nvPr>
        </p:nvSpPr>
        <p:spPr/>
        <p:txBody>
          <a:bodyPr/>
          <a:lstStyle/>
          <a:p>
            <a:endParaRPr lang="en-GB"/>
          </a:p>
        </p:txBody>
      </p:sp>
      <p:sp>
        <p:nvSpPr>
          <p:cNvPr id="4" name="Content Placeholder 3"/>
          <p:cNvSpPr>
            <a:spLocks noGrp="1"/>
          </p:cNvSpPr>
          <p:nvPr>
            <p:ph sz="half" idx="2"/>
          </p:nvPr>
        </p:nvSpPr>
        <p:spPr/>
        <p:txBody>
          <a:bodyPr>
            <a:normAutofit lnSpcReduction="10000"/>
          </a:bodyPr>
          <a:lstStyle/>
          <a:p>
            <a:r>
              <a:rPr lang="en-GB" dirty="0" smtClean="0"/>
              <a:t>Sensors –</a:t>
            </a:r>
          </a:p>
          <a:p>
            <a:pPr lvl="1"/>
            <a:r>
              <a:rPr lang="en-GB" dirty="0" smtClean="0"/>
              <a:t>Humidity</a:t>
            </a:r>
          </a:p>
          <a:p>
            <a:pPr lvl="1"/>
            <a:r>
              <a:rPr lang="en-GB" dirty="0" smtClean="0"/>
              <a:t>Temperature</a:t>
            </a:r>
          </a:p>
          <a:p>
            <a:pPr lvl="1"/>
            <a:r>
              <a:rPr lang="en-GB" dirty="0" smtClean="0"/>
              <a:t>Pressure</a:t>
            </a:r>
          </a:p>
          <a:p>
            <a:pPr lvl="1"/>
            <a:r>
              <a:rPr lang="en-GB" dirty="0" smtClean="0"/>
              <a:t>Gyroscope</a:t>
            </a:r>
          </a:p>
          <a:p>
            <a:pPr lvl="1"/>
            <a:r>
              <a:rPr lang="en-GB" dirty="0" smtClean="0"/>
              <a:t>Accelerometer</a:t>
            </a:r>
          </a:p>
          <a:p>
            <a:r>
              <a:rPr lang="en-GB" dirty="0" smtClean="0"/>
              <a:t>Will be installed in COLUMBUS </a:t>
            </a:r>
          </a:p>
          <a:p>
            <a:r>
              <a:rPr lang="en-GB" dirty="0" smtClean="0"/>
              <a:t>Power provided by AC Invertor and USB plug/charger. </a:t>
            </a:r>
          </a:p>
          <a:p>
            <a:pPr lvl="1"/>
            <a:endParaRPr lang="en-GB" dirty="0"/>
          </a:p>
        </p:txBody>
      </p:sp>
      <p:pic>
        <p:nvPicPr>
          <p:cNvPr id="6" name="Content Placeholder 5"/>
          <p:cNvPicPr>
            <a:picLocks noGrp="1" noChangeAspect="1"/>
          </p:cNvPicPr>
          <p:nvPr>
            <p:ph sz="quarter" idx="4"/>
          </p:nvPr>
        </p:nvPicPr>
        <p:blipFill>
          <a:blip r:embed="rId2" cstate="print">
            <a:extLst>
              <a:ext uri="{28A0092B-C50C-407E-A947-70E740481C1C}">
                <a14:useLocalDpi xmlns:a14="http://schemas.microsoft.com/office/drawing/2010/main" val="0"/>
              </a:ext>
            </a:extLst>
          </a:blip>
          <a:stretch>
            <a:fillRect/>
          </a:stretch>
        </p:blipFill>
        <p:spPr>
          <a:xfrm>
            <a:off x="5880100" y="1681163"/>
            <a:ext cx="6057925" cy="4651108"/>
          </a:xfrm>
        </p:spPr>
      </p:pic>
    </p:spTree>
    <p:extLst>
      <p:ext uri="{BB962C8B-B14F-4D97-AF65-F5344CB8AC3E}">
        <p14:creationId xmlns:p14="http://schemas.microsoft.com/office/powerpoint/2010/main" val="12117705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651000" y="54932"/>
            <a:ext cx="9017000" cy="6669718"/>
          </a:xfrm>
          <a:prstGeom prst="rect">
            <a:avLst/>
          </a:prstGeom>
        </p:spPr>
      </p:pic>
    </p:spTree>
    <p:extLst>
      <p:ext uri="{BB962C8B-B14F-4D97-AF65-F5344CB8AC3E}">
        <p14:creationId xmlns:p14="http://schemas.microsoft.com/office/powerpoint/2010/main" val="28259126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How is the Astro-Pi being used (Part I)?</a:t>
            </a:r>
            <a:endParaRPr lang="en-GB" dirty="0"/>
          </a:p>
        </p:txBody>
      </p:sp>
      <p:sp>
        <p:nvSpPr>
          <p:cNvPr id="3" name="Text Placeholder 2"/>
          <p:cNvSpPr>
            <a:spLocks noGrp="1"/>
          </p:cNvSpPr>
          <p:nvPr>
            <p:ph type="body" idx="1"/>
          </p:nvPr>
        </p:nvSpPr>
        <p:spPr/>
        <p:txBody>
          <a:bodyPr/>
          <a:lstStyle/>
          <a:p>
            <a:r>
              <a:rPr lang="en-GB" dirty="0" smtClean="0"/>
              <a:t>Educational Outreach	</a:t>
            </a:r>
            <a:endParaRPr lang="en-GB" dirty="0"/>
          </a:p>
        </p:txBody>
      </p:sp>
      <p:sp>
        <p:nvSpPr>
          <p:cNvPr id="4" name="Content Placeholder 3"/>
          <p:cNvSpPr>
            <a:spLocks noGrp="1"/>
          </p:cNvSpPr>
          <p:nvPr>
            <p:ph sz="half" idx="2"/>
          </p:nvPr>
        </p:nvSpPr>
        <p:spPr/>
        <p:txBody>
          <a:bodyPr>
            <a:normAutofit fontScale="92500" lnSpcReduction="10000"/>
          </a:bodyPr>
          <a:lstStyle/>
          <a:p>
            <a:r>
              <a:rPr lang="en-GB" dirty="0" smtClean="0"/>
              <a:t>Designed to allow Tim Peake to interact with school children up and down the UK.</a:t>
            </a:r>
          </a:p>
          <a:p>
            <a:r>
              <a:rPr lang="en-GB" dirty="0" smtClean="0"/>
              <a:t>Primary School children (Aged 4-11) were invited to submit ideas for the Pi Foundation to code up – one winning primary school even wrote the code themselves to detect an astronauts presence in COLUMBUS </a:t>
            </a:r>
            <a:r>
              <a:rPr lang="en-GB" dirty="0" err="1" smtClean="0"/>
              <a:t>usin</a:t>
            </a:r>
            <a:r>
              <a:rPr lang="en-GB" dirty="0" smtClean="0"/>
              <a:t> the sensor data.</a:t>
            </a:r>
            <a:endParaRPr lang="en-GB" dirty="0"/>
          </a:p>
        </p:txBody>
      </p:sp>
      <p:pic>
        <p:nvPicPr>
          <p:cNvPr id="14" name="Picture 5" descr="C:\Users\norrisp\Documents\mybackups\My Documents\UKISC\BNSC &amp; ESA\IGT\IGS Restack\Action5-9 Tim Peake Outreach\ProposalMap-Primary-30March1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69848" y="1874806"/>
            <a:ext cx="2487788" cy="414125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10357636" y="1874806"/>
            <a:ext cx="1282402" cy="1015663"/>
          </a:xfrm>
          <a:prstGeom prst="rect">
            <a:avLst/>
          </a:prstGeom>
          <a:noFill/>
        </p:spPr>
        <p:txBody>
          <a:bodyPr wrap="none" rtlCol="0">
            <a:spAutoFit/>
          </a:bodyPr>
          <a:lstStyle/>
          <a:p>
            <a:r>
              <a:rPr lang="en-GB" sz="1200" b="1" dirty="0" smtClean="0"/>
              <a:t>Primary School</a:t>
            </a:r>
            <a:br>
              <a:rPr lang="en-GB" sz="1200" b="1" dirty="0" smtClean="0"/>
            </a:br>
            <a:r>
              <a:rPr lang="en-GB" sz="1200" b="1" dirty="0" smtClean="0"/>
              <a:t>Expressions of </a:t>
            </a:r>
            <a:br>
              <a:rPr lang="en-GB" sz="1200" b="1" dirty="0" smtClean="0"/>
            </a:br>
            <a:r>
              <a:rPr lang="en-GB" sz="1200" b="1" dirty="0" smtClean="0"/>
              <a:t>Interest</a:t>
            </a:r>
            <a:br>
              <a:rPr lang="en-GB" sz="1200" b="1" dirty="0" smtClean="0"/>
            </a:br>
            <a:r>
              <a:rPr lang="en-GB" sz="1200" b="1" dirty="0" smtClean="0"/>
              <a:t>22 March 2015</a:t>
            </a:r>
            <a:br>
              <a:rPr lang="en-GB" sz="1200" b="1" dirty="0" smtClean="0"/>
            </a:br>
            <a:r>
              <a:rPr lang="en-GB" sz="1200" b="1" dirty="0" smtClean="0"/>
              <a:t>Total: 93 (UK: 86)</a:t>
            </a:r>
            <a:endParaRPr lang="en-GB" sz="1200" b="1" dirty="0"/>
          </a:p>
        </p:txBody>
      </p:sp>
    </p:spTree>
    <p:extLst>
      <p:ext uri="{BB962C8B-B14F-4D97-AF65-F5344CB8AC3E}">
        <p14:creationId xmlns:p14="http://schemas.microsoft.com/office/powerpoint/2010/main" val="18213078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How is the Astro-Pi being used (part II)?</a:t>
            </a:r>
            <a:endParaRPr lang="en-GB" dirty="0"/>
          </a:p>
        </p:txBody>
      </p:sp>
      <p:sp>
        <p:nvSpPr>
          <p:cNvPr id="3" name="Text Placeholder 2"/>
          <p:cNvSpPr>
            <a:spLocks noGrp="1"/>
          </p:cNvSpPr>
          <p:nvPr>
            <p:ph type="body" idx="1"/>
          </p:nvPr>
        </p:nvSpPr>
        <p:spPr/>
        <p:txBody>
          <a:bodyPr/>
          <a:lstStyle/>
          <a:p>
            <a:r>
              <a:rPr lang="en-GB" dirty="0" smtClean="0"/>
              <a:t>Educational Outreach	</a:t>
            </a:r>
            <a:endParaRPr lang="en-GB" dirty="0"/>
          </a:p>
        </p:txBody>
      </p:sp>
      <p:sp>
        <p:nvSpPr>
          <p:cNvPr id="4" name="Content Placeholder 3"/>
          <p:cNvSpPr>
            <a:spLocks noGrp="1"/>
          </p:cNvSpPr>
          <p:nvPr>
            <p:ph sz="half" idx="2"/>
          </p:nvPr>
        </p:nvSpPr>
        <p:spPr/>
        <p:txBody>
          <a:bodyPr/>
          <a:lstStyle/>
          <a:p>
            <a:r>
              <a:rPr lang="en-GB" dirty="0" smtClean="0"/>
              <a:t>Designed to allow Tim Peake to interact with school children up and down the UK.</a:t>
            </a:r>
          </a:p>
          <a:p>
            <a:r>
              <a:rPr lang="en-GB" dirty="0" smtClean="0"/>
              <a:t>Secondary School children (Aged 11-16/18) were invited to submit fully coded proposals.</a:t>
            </a:r>
            <a:endParaRPr lang="en-GB" dirty="0"/>
          </a:p>
        </p:txBody>
      </p:sp>
      <p:pic>
        <p:nvPicPr>
          <p:cNvPr id="7" name="Picture 7" descr="C:\Users\norrisp\Documents\mybackups\My Documents\UKISC\BNSC &amp; ESA\IGT\IGS Restack\Action5-9 Tim Peake Outreach\SecondarySchools-22March15-anno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4024" y="1556118"/>
            <a:ext cx="3618341" cy="4871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43514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Astro-Pi as a prototype for HAMVideo SlideShow?</a:t>
            </a:r>
            <a:endParaRPr lang="en-GB" dirty="0"/>
          </a:p>
        </p:txBody>
      </p:sp>
      <p:sp>
        <p:nvSpPr>
          <p:cNvPr id="3" name="Text Placeholder 2"/>
          <p:cNvSpPr>
            <a:spLocks noGrp="1"/>
          </p:cNvSpPr>
          <p:nvPr>
            <p:ph type="body" idx="1"/>
          </p:nvPr>
        </p:nvSpPr>
        <p:spPr/>
        <p:txBody>
          <a:bodyPr/>
          <a:lstStyle/>
          <a:p>
            <a:r>
              <a:rPr lang="en-GB" dirty="0" smtClean="0"/>
              <a:t>Beginnings….	</a:t>
            </a:r>
            <a:endParaRPr lang="en-GB" dirty="0"/>
          </a:p>
        </p:txBody>
      </p:sp>
      <p:sp>
        <p:nvSpPr>
          <p:cNvPr id="4" name="Content Placeholder 3"/>
          <p:cNvSpPr>
            <a:spLocks noGrp="1"/>
          </p:cNvSpPr>
          <p:nvPr>
            <p:ph sz="half" idx="2"/>
          </p:nvPr>
        </p:nvSpPr>
        <p:spPr/>
        <p:txBody>
          <a:bodyPr>
            <a:normAutofit lnSpcReduction="10000"/>
          </a:bodyPr>
          <a:lstStyle/>
          <a:p>
            <a:r>
              <a:rPr lang="en-GB" dirty="0" smtClean="0"/>
              <a:t>M0XTD met the Pi Educational Partner (Dave Honess M6DNT) and were discussing ideas.</a:t>
            </a:r>
          </a:p>
          <a:p>
            <a:r>
              <a:rPr lang="en-GB" dirty="0" smtClean="0"/>
              <a:t>Concept developed out of a help/help situation </a:t>
            </a:r>
          </a:p>
          <a:p>
            <a:pPr lvl="1"/>
            <a:r>
              <a:rPr lang="en-GB" dirty="0" smtClean="0"/>
              <a:t>Pi looking for additional uses </a:t>
            </a:r>
          </a:p>
          <a:p>
            <a:pPr lvl="1"/>
            <a:r>
              <a:rPr lang="en-GB" dirty="0" smtClean="0"/>
              <a:t>ARISS going to fly SlideShow </a:t>
            </a:r>
          </a:p>
          <a:p>
            <a:r>
              <a:rPr lang="en-GB" dirty="0" smtClean="0"/>
              <a:t>Agreed to consider how/where we could collaborate.</a:t>
            </a:r>
            <a:endParaRPr lang="en-GB" dirty="0"/>
          </a:p>
        </p:txBody>
      </p:sp>
      <p:sp>
        <p:nvSpPr>
          <p:cNvPr id="5" name="Text Placeholder 4"/>
          <p:cNvSpPr>
            <a:spLocks noGrp="1"/>
          </p:cNvSpPr>
          <p:nvPr>
            <p:ph type="body" sz="quarter" idx="3"/>
          </p:nvPr>
        </p:nvSpPr>
        <p:spPr/>
        <p:txBody>
          <a:bodyPr/>
          <a:lstStyle/>
          <a:p>
            <a:r>
              <a:rPr lang="en-GB" dirty="0" smtClean="0"/>
              <a:t>…..then developments……</a:t>
            </a:r>
            <a:endParaRPr lang="en-GB" dirty="0"/>
          </a:p>
        </p:txBody>
      </p:sp>
      <p:sp>
        <p:nvSpPr>
          <p:cNvPr id="6" name="Content Placeholder 5"/>
          <p:cNvSpPr>
            <a:spLocks noGrp="1"/>
          </p:cNvSpPr>
          <p:nvPr>
            <p:ph sz="quarter" idx="4"/>
          </p:nvPr>
        </p:nvSpPr>
        <p:spPr/>
        <p:txBody>
          <a:bodyPr/>
          <a:lstStyle/>
          <a:p>
            <a:r>
              <a:rPr lang="en-GB" dirty="0" smtClean="0"/>
              <a:t>M0XTD aware of issues with the ARISS solution and discussed these with M6DNT </a:t>
            </a:r>
          </a:p>
          <a:p>
            <a:r>
              <a:rPr lang="en-GB" dirty="0" smtClean="0"/>
              <a:t>ARISS Project Use and Selection committee held conference call with M6DNT and out of this developed idea of using the Astro Pi as a prototype.</a:t>
            </a:r>
            <a:endParaRPr lang="en-GB" dirty="0"/>
          </a:p>
        </p:txBody>
      </p:sp>
    </p:spTree>
    <p:extLst>
      <p:ext uri="{BB962C8B-B14F-4D97-AF65-F5344CB8AC3E}">
        <p14:creationId xmlns:p14="http://schemas.microsoft.com/office/powerpoint/2010/main" val="1493571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P spid="6"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TotalTime>
  <Words>865</Words>
  <Application>Microsoft Office PowerPoint</Application>
  <PresentationFormat>Widescreen</PresentationFormat>
  <Paragraphs>252</Paragraphs>
  <Slides>17</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Segoe UI Semibold</vt:lpstr>
      <vt:lpstr>Office Theme</vt:lpstr>
      <vt:lpstr>PowerPoint Presentation</vt:lpstr>
      <vt:lpstr>ARISS &amp;  the Astro Pi</vt:lpstr>
      <vt:lpstr>What is the Astro-Pi?</vt:lpstr>
      <vt:lpstr>What is the Astro-Pi (part II) ?</vt:lpstr>
      <vt:lpstr>What is the Astro-Pi (part III) ?</vt:lpstr>
      <vt:lpstr>PowerPoint Presentation</vt:lpstr>
      <vt:lpstr>How is the Astro-Pi being used (Part I)?</vt:lpstr>
      <vt:lpstr>How is the Astro-Pi being used (part II)?</vt:lpstr>
      <vt:lpstr>Astro-Pi as a prototype for HAMVideo SlideShow?</vt:lpstr>
      <vt:lpstr>Astro-Pi as a prototype for HAMVideo SlideShow?</vt:lpstr>
      <vt:lpstr>Astro-Pi as a prototype for HAMVideo SlideShow?</vt:lpstr>
      <vt:lpstr>Astro-Pi as a prototype for HAMVideo SlideShow?</vt:lpstr>
      <vt:lpstr>Astro-Pi as a prototype for HAMVideo SlideShow?</vt:lpstr>
      <vt:lpstr>Astro-Pi as a prototype for HAMVideo SlideShow? </vt:lpstr>
      <vt:lpstr>Project Selection &amp; Use</vt:lpstr>
      <vt:lpstr>Post Principia</vt:lpstr>
      <vt:lpstr>Questions?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Ciaran Morgan</dc:creator>
  <cp:lastModifiedBy>Ciaran Morgan</cp:lastModifiedBy>
  <cp:revision>23</cp:revision>
  <dcterms:created xsi:type="dcterms:W3CDTF">2015-08-18T17:56:27Z</dcterms:created>
  <dcterms:modified xsi:type="dcterms:W3CDTF">2015-08-20T09:01:59Z</dcterms:modified>
</cp:coreProperties>
</file>