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6"/>
  </p:notesMasterIdLst>
  <p:handoutMasterIdLst>
    <p:handoutMasterId r:id="rId17"/>
  </p:handoutMasterIdLst>
  <p:sldIdLst>
    <p:sldId id="256" r:id="rId5"/>
    <p:sldId id="282" r:id="rId6"/>
    <p:sldId id="278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1" autoAdjust="0"/>
    <p:restoredTop sz="85443" autoAdjust="0"/>
  </p:normalViewPr>
  <p:slideViewPr>
    <p:cSldViewPr snapToGrid="0" snapToObjects="1">
      <p:cViewPr varScale="1">
        <p:scale>
          <a:sx n="87" d="100"/>
          <a:sy n="87" d="100"/>
        </p:scale>
        <p:origin x="-19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F8FC8-449E-064B-8122-9D3D2D35AD28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D3DE9-FAB9-FF46-8BDC-0768FC50F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7590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679B9-EA42-074F-942C-7B00DBD6AC95}" type="datetimeFigureOut">
              <a:rPr lang="en-US" smtClean="0"/>
              <a:t>8/16/2015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B4C428-ADF4-0B45-A043-A4EA443476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2742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13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27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27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27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8B2FA-E0F0-E34E-80C1-7E37B0111351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5395-B4E3-4249-8415-5CB9F8CFE85B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33E0D-1697-C243-AD14-3F447A7F581D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9A8E-E4DA-9C4E-81AF-3129279A4D24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19F7-CDBB-8D43-94F8-6B4B9560A03C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88BA-2503-3E48-A354-AB4EAD9B5EE8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E2F63-81F2-2F4D-90BB-43BE91FDF41F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34935-49A0-F742-8B6F-DE8A439B1399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259BB-F4F9-E54B-AA2F-3F3E5A34520F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85B2B-956C-E246-AB8A-305E12032274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709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AF8DB-70D8-6E4A-A804-5EBE8422F6DB}" type="datetime1">
              <a:rPr lang="en-US" smtClean="0"/>
              <a:t>8/16/2015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ariss_logo_new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318" y="78104"/>
            <a:ext cx="1551482" cy="155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5800" y="1858211"/>
            <a:ext cx="7772400" cy="2152315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ARISS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Terms of Reference (TOR)</a:t>
            </a:r>
            <a:br>
              <a:rPr lang="en-US" b="1" dirty="0" smtClean="0"/>
            </a:br>
            <a:r>
              <a:rPr lang="en-US" sz="2800" b="1" i="1" dirty="0" smtClean="0"/>
              <a:t>Status and Proposed Changes</a:t>
            </a:r>
            <a:endParaRPr lang="en-US" sz="3600" b="1" i="1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5800" y="4805755"/>
            <a:ext cx="7772400" cy="112714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Frank H. Bauer, KA3HDO</a:t>
            </a:r>
          </a:p>
          <a:p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ARISS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International Chair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ka3hdo@verizon.net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1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TOR 4/5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04"/>
          <a:stretch/>
        </p:blipFill>
        <p:spPr bwMode="auto">
          <a:xfrm>
            <a:off x="305538" y="1685362"/>
            <a:ext cx="8641238" cy="424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97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TOR 5/5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39" y="1711369"/>
            <a:ext cx="7910290" cy="470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56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596" y="274638"/>
            <a:ext cx="6907095" cy="1143000"/>
          </a:xfrm>
        </p:spPr>
        <p:txBody>
          <a:bodyPr/>
          <a:lstStyle/>
          <a:p>
            <a:r>
              <a:rPr lang="en-US" b="1" dirty="0" smtClean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ARISS</a:t>
            </a:r>
            <a:r>
              <a:rPr lang="en-US" dirty="0" smtClean="0"/>
              <a:t> Terms of Reference Initially Developed by Gaston </a:t>
            </a:r>
            <a:r>
              <a:rPr lang="en-US" dirty="0" err="1" smtClean="0"/>
              <a:t>Bertels</a:t>
            </a:r>
            <a:r>
              <a:rPr lang="en-US" dirty="0" smtClean="0"/>
              <a:t>, ON4WF</a:t>
            </a:r>
          </a:p>
          <a:p>
            <a:endParaRPr lang="en-US" dirty="0"/>
          </a:p>
          <a:p>
            <a:r>
              <a:rPr lang="en-US" dirty="0" smtClean="0"/>
              <a:t>Initial Approval:  December 2002 </a:t>
            </a:r>
            <a:r>
              <a:rPr lang="en-US" dirty="0" err="1" smtClean="0"/>
              <a:t>ARISS</a:t>
            </a:r>
            <a:r>
              <a:rPr lang="en-US" dirty="0" smtClean="0"/>
              <a:t> Meeting at NASA Goddard, Greenbelt, Maryland</a:t>
            </a:r>
          </a:p>
          <a:p>
            <a:endParaRPr lang="en-US" dirty="0"/>
          </a:p>
          <a:p>
            <a:r>
              <a:rPr lang="en-US" dirty="0" err="1" smtClean="0"/>
              <a:t>ARISS</a:t>
            </a:r>
            <a:r>
              <a:rPr lang="en-US" dirty="0" smtClean="0"/>
              <a:t> team priorities and member society changes warrant update modification</a:t>
            </a:r>
          </a:p>
          <a:p>
            <a:endParaRPr lang="en-US" dirty="0"/>
          </a:p>
          <a:p>
            <a:r>
              <a:rPr lang="en-US" dirty="0" smtClean="0"/>
              <a:t>Gaston </a:t>
            </a:r>
            <a:r>
              <a:rPr lang="en-US" dirty="0" err="1" smtClean="0"/>
              <a:t>Bertels</a:t>
            </a:r>
            <a:r>
              <a:rPr lang="en-US" dirty="0" smtClean="0"/>
              <a:t> updated and distributed TOR for comments</a:t>
            </a:r>
          </a:p>
          <a:p>
            <a:endParaRPr lang="en-US" dirty="0"/>
          </a:p>
          <a:p>
            <a:r>
              <a:rPr lang="en-US" dirty="0" err="1" smtClean="0"/>
              <a:t>ARISS</a:t>
            </a:r>
            <a:r>
              <a:rPr lang="en-US" dirty="0" smtClean="0"/>
              <a:t> Chair consolidated comments and is bringing the TOR update to the delegates for a vote</a:t>
            </a:r>
          </a:p>
        </p:txBody>
      </p:sp>
    </p:spTree>
    <p:extLst>
      <p:ext uri="{BB962C8B-B14F-4D97-AF65-F5344CB8AC3E}">
        <p14:creationId xmlns:p14="http://schemas.microsoft.com/office/powerpoint/2010/main" val="165492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09" y="220851"/>
            <a:ext cx="6907095" cy="1143000"/>
          </a:xfrm>
        </p:spPr>
        <p:txBody>
          <a:bodyPr/>
          <a:lstStyle/>
          <a:p>
            <a:r>
              <a:rPr lang="en-US" b="1" dirty="0" smtClean="0"/>
              <a:t>TOR Change 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Various comments from delegates to improve clarity</a:t>
            </a:r>
          </a:p>
          <a:p>
            <a:endParaRPr lang="en-US" dirty="0"/>
          </a:p>
          <a:p>
            <a:r>
              <a:rPr lang="en-US" dirty="0" smtClean="0"/>
              <a:t>Modified Objectives section to have common wording with sustainability goals (</a:t>
            </a:r>
            <a:r>
              <a:rPr lang="en-US" dirty="0" err="1" smtClean="0"/>
              <a:t>ARISS</a:t>
            </a:r>
            <a:r>
              <a:rPr lang="en-US" dirty="0" smtClean="0"/>
              <a:t>-US request)</a:t>
            </a:r>
          </a:p>
          <a:p>
            <a:endParaRPr lang="en-US" dirty="0"/>
          </a:p>
          <a:p>
            <a:r>
              <a:rPr lang="en-US" dirty="0" smtClean="0"/>
              <a:t>Organizations that were listed as society members that were not qualified were removed:  </a:t>
            </a:r>
            <a:r>
              <a:rPr lang="en-US" dirty="0" err="1" smtClean="0"/>
              <a:t>AMRAD</a:t>
            </a:r>
            <a:r>
              <a:rPr lang="en-US" dirty="0" smtClean="0"/>
              <a:t>, AMSAT-CT, AMSAT-Canada (none exists)</a:t>
            </a:r>
          </a:p>
          <a:p>
            <a:endParaRPr lang="en-US" dirty="0"/>
          </a:p>
          <a:p>
            <a:r>
              <a:rPr lang="en-US" dirty="0" smtClean="0"/>
              <a:t>Added Board roles and responsibilities (</a:t>
            </a:r>
            <a:r>
              <a:rPr lang="en-US" dirty="0" err="1" smtClean="0"/>
              <a:t>ARISS</a:t>
            </a:r>
            <a:r>
              <a:rPr lang="en-US" dirty="0" smtClean="0"/>
              <a:t>-Canada request)</a:t>
            </a:r>
          </a:p>
          <a:p>
            <a:endParaRPr lang="en-US" dirty="0"/>
          </a:p>
          <a:p>
            <a:r>
              <a:rPr lang="en-US" dirty="0" smtClean="0"/>
              <a:t>Committee names modified to align with previously approved names (e.g. Project Selection and Use, Educational Outreach/School Selection) (</a:t>
            </a:r>
            <a:r>
              <a:rPr lang="en-US" dirty="0" err="1" smtClean="0"/>
              <a:t>ARISS</a:t>
            </a:r>
            <a:r>
              <a:rPr lang="en-US" dirty="0" smtClean="0"/>
              <a:t> Chair and </a:t>
            </a:r>
            <a:r>
              <a:rPr lang="en-US" dirty="0" err="1" smtClean="0"/>
              <a:t>ARISS</a:t>
            </a:r>
            <a:r>
              <a:rPr lang="en-US" smtClean="0"/>
              <a:t>-Japan request</a:t>
            </a:r>
            <a:r>
              <a:rPr lang="en-US" dirty="0" smtClean="0"/>
              <a:t>)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17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839" y="220851"/>
            <a:ext cx="6907095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Potential TOR Change to Discuss/Consider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484" y="1951038"/>
            <a:ext cx="8229600" cy="3625010"/>
          </a:xfrm>
        </p:spPr>
        <p:txBody>
          <a:bodyPr>
            <a:noAutofit/>
          </a:bodyPr>
          <a:lstStyle/>
          <a:p>
            <a:pPr marL="341313" indent="-341313">
              <a:spcBef>
                <a:spcPts val="0"/>
              </a:spcBef>
            </a:pPr>
            <a:r>
              <a:rPr lang="en-US" sz="2400" dirty="0" smtClean="0"/>
              <a:t>Should Project Selection and Use and Technical Committee be combined as they have the same members on the two committees and the committees have similar objectives?</a:t>
            </a:r>
          </a:p>
          <a:p>
            <a:pPr marL="0" indent="0">
              <a:spcBef>
                <a:spcPts val="0"/>
              </a:spcBef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51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839" y="220851"/>
            <a:ext cx="6907095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Items to Discuss/Consider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446" y="1541918"/>
            <a:ext cx="8229600" cy="4906963"/>
          </a:xfrm>
        </p:spPr>
        <p:txBody>
          <a:bodyPr>
            <a:noAutofit/>
          </a:bodyPr>
          <a:lstStyle/>
          <a:p>
            <a:pPr marL="341313" indent="-341313">
              <a:spcBef>
                <a:spcPts val="0"/>
              </a:spcBef>
            </a:pPr>
            <a:r>
              <a:rPr lang="en-US" sz="2000" dirty="0" smtClean="0"/>
              <a:t>Not all formal committees (committees identified in the </a:t>
            </a:r>
            <a:r>
              <a:rPr lang="en-US" sz="2000" dirty="0" err="1" smtClean="0"/>
              <a:t>ARISS</a:t>
            </a:r>
            <a:r>
              <a:rPr lang="en-US" sz="2000" dirty="0" smtClean="0"/>
              <a:t> TOR) have approved committee </a:t>
            </a:r>
            <a:r>
              <a:rPr lang="en-US" sz="2000" dirty="0" err="1" smtClean="0"/>
              <a:t>TORs</a:t>
            </a:r>
            <a:r>
              <a:rPr lang="en-US" sz="2000" dirty="0" smtClean="0"/>
              <a:t>.  This is causing confusion within the team.  </a:t>
            </a:r>
          </a:p>
          <a:p>
            <a:pPr marL="341313" indent="-341313">
              <a:spcBef>
                <a:spcPts val="0"/>
              </a:spcBef>
            </a:pPr>
            <a:endParaRPr lang="en-US" sz="2000" dirty="0" smtClean="0"/>
          </a:p>
          <a:p>
            <a:pPr marL="341313" indent="0">
              <a:spcBef>
                <a:spcPts val="0"/>
              </a:spcBef>
              <a:buNone/>
            </a:pPr>
            <a:r>
              <a:rPr lang="en-US" sz="2000" b="1" dirty="0" smtClean="0"/>
              <a:t>Recommendation</a:t>
            </a:r>
            <a:r>
              <a:rPr lang="en-US" sz="2000" dirty="0" smtClean="0"/>
              <a:t>: All formal committees develop and submit a TOR for approval by the delegates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341313" indent="-341313">
              <a:spcBef>
                <a:spcPts val="0"/>
              </a:spcBef>
            </a:pPr>
            <a:r>
              <a:rPr lang="en-US" sz="2000" dirty="0" smtClean="0"/>
              <a:t>While organizational changes and </a:t>
            </a:r>
            <a:r>
              <a:rPr lang="en-US" sz="2000" dirty="0" err="1" smtClean="0"/>
              <a:t>ARISS</a:t>
            </a:r>
            <a:r>
              <a:rPr lang="en-US" sz="2000" dirty="0" smtClean="0"/>
              <a:t> decisions are documented in our meeting minutes, it gets challenging to keep track of these as we have hundreds of meeting minutes, dating back to 1996.</a:t>
            </a:r>
          </a:p>
          <a:p>
            <a:pPr marL="341313" indent="-341313">
              <a:spcBef>
                <a:spcPts val="0"/>
              </a:spcBef>
            </a:pPr>
            <a:endParaRPr lang="en-US" sz="2000" dirty="0" smtClean="0"/>
          </a:p>
          <a:p>
            <a:pPr marL="341313" indent="0">
              <a:spcBef>
                <a:spcPts val="0"/>
              </a:spcBef>
              <a:buNone/>
            </a:pPr>
            <a:r>
              <a:rPr lang="en-US" sz="2000" b="1" dirty="0" smtClean="0"/>
              <a:t>Recommendation</a:t>
            </a:r>
            <a:r>
              <a:rPr lang="en-US" sz="2000" dirty="0" smtClean="0"/>
              <a:t>:  Secretary/Treasurer captures all </a:t>
            </a:r>
            <a:r>
              <a:rPr lang="en-US" sz="2000" dirty="0" err="1" smtClean="0"/>
              <a:t>ARISS</a:t>
            </a:r>
            <a:r>
              <a:rPr lang="en-US" sz="2000" dirty="0" smtClean="0"/>
              <a:t> decisions in a Master Decision Document (</a:t>
            </a:r>
            <a:r>
              <a:rPr lang="en-US" sz="2000" dirty="0" err="1" smtClean="0"/>
              <a:t>MDD</a:t>
            </a:r>
            <a:r>
              <a:rPr lang="en-US" sz="2000" dirty="0" smtClean="0"/>
              <a:t>), with the latest decisions being at the top of the document</a:t>
            </a:r>
          </a:p>
        </p:txBody>
      </p:sp>
    </p:spTree>
    <p:extLst>
      <p:ext uri="{BB962C8B-B14F-4D97-AF65-F5344CB8AC3E}">
        <p14:creationId xmlns:p14="http://schemas.microsoft.com/office/powerpoint/2010/main" val="4413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27644"/>
            <a:ext cx="7772400" cy="1470025"/>
          </a:xfrm>
        </p:spPr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75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48" y="149135"/>
            <a:ext cx="6907095" cy="7114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TOR 1/5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57" y="986118"/>
            <a:ext cx="6972916" cy="569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642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561"/>
            <a:ext cx="6907095" cy="765268"/>
          </a:xfrm>
        </p:spPr>
        <p:txBody>
          <a:bodyPr/>
          <a:lstStyle/>
          <a:p>
            <a:r>
              <a:rPr lang="en-US" dirty="0" smtClean="0"/>
              <a:t>TOR 2/5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7" y="717839"/>
            <a:ext cx="7046538" cy="29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735109"/>
              </p:ext>
            </p:extLst>
          </p:nvPr>
        </p:nvGraphicFramePr>
        <p:xfrm>
          <a:off x="894677" y="3799772"/>
          <a:ext cx="4450080" cy="2286000"/>
        </p:xfrm>
        <a:graphic>
          <a:graphicData uri="http://schemas.openxmlformats.org/drawingml/2006/table">
            <a:tbl>
              <a:tblPr firstRow="1" firstCol="1" bandRow="1"/>
              <a:tblGrid>
                <a:gridCol w="2421890"/>
                <a:gridCol w="2028190"/>
              </a:tblGrid>
              <a:tr h="0">
                <a:tc>
                  <a:txBody>
                    <a:bodyPr/>
                    <a:lstStyle/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AMRAD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AMSAT Belgium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AMSAT francophone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AMSAT Italy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AMSAT NA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AMSAT RU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AMSAT SM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AMSAT UK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>
                          <a:effectLst/>
                          <a:latin typeface="Arial"/>
                          <a:ea typeface="Times New Roman"/>
                          <a:cs typeface="Symbol"/>
                        </a:rPr>
                        <a:t>JAMSAT</a:t>
                      </a:r>
                      <a:endParaRPr lang="en-US" sz="100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0" marR="540385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00" b="1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>
                          <a:effectLst/>
                          <a:latin typeface="Arial"/>
                          <a:ea typeface="Times New Roman"/>
                          <a:cs typeface="Symbol"/>
                        </a:rPr>
                        <a:t>ARI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ARRL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DARC</a:t>
                      </a:r>
                      <a:r>
                        <a:rPr lang="fr-FR" sz="1000" dirty="0">
                          <a:effectLst/>
                          <a:latin typeface="Arial"/>
                          <a:ea typeface="Times New Roman"/>
                          <a:cs typeface="Symbol"/>
                        </a:rPr>
                        <a:t> 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>
                          <a:effectLst/>
                          <a:latin typeface="Arial"/>
                          <a:ea typeface="Times New Roman"/>
                          <a:cs typeface="Symbol"/>
                        </a:rPr>
                        <a:t>JARL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>
                          <a:effectLst/>
                          <a:latin typeface="Arial"/>
                          <a:ea typeface="Times New Roman"/>
                          <a:cs typeface="Symbol"/>
                        </a:rPr>
                        <a:t>MARL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PZK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>
                          <a:effectLst/>
                          <a:latin typeface="Arial"/>
                          <a:ea typeface="Times New Roman"/>
                          <a:cs typeface="Symbol"/>
                        </a:rPr>
                        <a:t>RAC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RAL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>
                          <a:effectLst/>
                          <a:latin typeface="Arial"/>
                          <a:ea typeface="Times New Roman"/>
                          <a:cs typeface="Symbol"/>
                        </a:rPr>
                        <a:t>REF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REP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RSGB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SRR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UBA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 err="1">
                          <a:effectLst/>
                          <a:latin typeface="Arial"/>
                          <a:ea typeface="Times New Roman"/>
                          <a:cs typeface="Symbol"/>
                        </a:rPr>
                        <a:t>USKA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  <a:p>
                      <a:pPr marL="342900" marR="540385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5295" algn="l"/>
                        </a:tabLst>
                      </a:pPr>
                      <a:r>
                        <a:rPr lang="fr-FR" sz="1000" dirty="0">
                          <a:effectLst/>
                          <a:latin typeface="Arial"/>
                          <a:ea typeface="Times New Roman"/>
                          <a:cs typeface="Symbol"/>
                        </a:rPr>
                        <a:t>VERON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Symbol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59976" y="6088692"/>
            <a:ext cx="8884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3363" indent="-233363"/>
            <a:r>
              <a:rPr lang="en-US" sz="1400" dirty="0"/>
              <a:t>6.	</a:t>
            </a:r>
            <a:r>
              <a:rPr lang="en-US" sz="1400" dirty="0" err="1"/>
              <a:t>ARISS</a:t>
            </a:r>
            <a:r>
              <a:rPr lang="en-US" sz="1400" dirty="0"/>
              <a:t>  societies are involved in planning, </a:t>
            </a:r>
            <a:r>
              <a:rPr lang="en-US" sz="1400" dirty="0" smtClean="0"/>
              <a:t>organizing </a:t>
            </a:r>
            <a:r>
              <a:rPr lang="en-US" sz="1400" dirty="0"/>
              <a:t>and </a:t>
            </a:r>
            <a:r>
              <a:rPr lang="en-US" sz="1400" dirty="0" smtClean="0"/>
              <a:t>coordinating </a:t>
            </a:r>
            <a:r>
              <a:rPr lang="en-US" sz="1400" dirty="0"/>
              <a:t>Amateur Radio projects on board the </a:t>
            </a:r>
            <a:r>
              <a:rPr lang="en-US" sz="1400" dirty="0" err="1"/>
              <a:t>ISS</a:t>
            </a:r>
            <a:r>
              <a:rPr lang="en-US" sz="1400" dirty="0"/>
              <a:t> through the </a:t>
            </a:r>
            <a:r>
              <a:rPr lang="en-US" sz="1400" dirty="0" err="1"/>
              <a:t>ARISS</a:t>
            </a:r>
            <a:r>
              <a:rPr lang="en-US" sz="1400" dirty="0"/>
              <a:t> delegates and Board.</a:t>
            </a:r>
          </a:p>
          <a:p>
            <a:pPr marL="233363" indent="-233363"/>
            <a:r>
              <a:rPr lang="en-US" sz="1400" dirty="0"/>
              <a:t>7.	Applications for membership are to be submitted to the </a:t>
            </a:r>
            <a:r>
              <a:rPr lang="en-US" sz="1400" dirty="0" err="1"/>
              <a:t>ARISS</a:t>
            </a:r>
            <a:r>
              <a:rPr lang="en-US" sz="1400" dirty="0"/>
              <a:t> chairman and voted on by the delegates. </a:t>
            </a:r>
          </a:p>
        </p:txBody>
      </p:sp>
    </p:spTree>
    <p:extLst>
      <p:ext uri="{BB962C8B-B14F-4D97-AF65-F5344CB8AC3E}">
        <p14:creationId xmlns:p14="http://schemas.microsoft.com/office/powerpoint/2010/main" val="29088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780" y="0"/>
            <a:ext cx="6907095" cy="7114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TOR 3/5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1577891"/>
              </p:ext>
            </p:extLst>
          </p:nvPr>
        </p:nvGraphicFramePr>
        <p:xfrm>
          <a:off x="2477674" y="5522256"/>
          <a:ext cx="3188036" cy="1196180"/>
        </p:xfrm>
        <a:graphic>
          <a:graphicData uri="http://schemas.openxmlformats.org/drawingml/2006/table">
            <a:tbl>
              <a:tblPr/>
              <a:tblGrid>
                <a:gridCol w="1953887"/>
                <a:gridCol w="1234149"/>
              </a:tblGrid>
              <a:tr h="239236"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Canada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 votes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236"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Europe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4 votes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236"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Japan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 votes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236"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Russia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 votes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236"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USA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40385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dirty="0">
                          <a:effectLst/>
                          <a:latin typeface="Arial"/>
                          <a:ea typeface="Times New Roman"/>
                        </a:rPr>
                        <a:t>2 votes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32" y="736761"/>
            <a:ext cx="7233489" cy="477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05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IS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www.w3.org/XML/1998/namespac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schemas.microsoft.com/sharepoint/v3/field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ARISS.potx</Template>
  <TotalTime>12581</TotalTime>
  <Words>341</Words>
  <Application>Microsoft Office PowerPoint</Application>
  <PresentationFormat>On-screen Show (4:3)</PresentationFormat>
  <Paragraphs>82</Paragraphs>
  <Slides>11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ARISS</vt:lpstr>
      <vt:lpstr>ARISS Terms of Reference (TOR) Status and Proposed Changes</vt:lpstr>
      <vt:lpstr>Background</vt:lpstr>
      <vt:lpstr>TOR Change Summary</vt:lpstr>
      <vt:lpstr>Potential TOR Change to Discuss/Consider</vt:lpstr>
      <vt:lpstr>Items to Discuss/Consider</vt:lpstr>
      <vt:lpstr>Backup Slides</vt:lpstr>
      <vt:lpstr>TOR 1/5</vt:lpstr>
      <vt:lpstr>TOR 2/5</vt:lpstr>
      <vt:lpstr>TOR 3/5</vt:lpstr>
      <vt:lpstr>TOR 4/5</vt:lpstr>
      <vt:lpstr>TOR 5/5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ARISS Terms of Reference</dc:title>
  <dc:creator>Frank Bauer</dc:creator>
  <dc:description>ARISS-I meeting at ESTEC, April 2014</dc:description>
  <cp:lastModifiedBy>Frank Bauer</cp:lastModifiedBy>
  <cp:revision>224</cp:revision>
  <dcterms:created xsi:type="dcterms:W3CDTF">2010-04-12T23:12:02Z</dcterms:created>
  <dcterms:modified xsi:type="dcterms:W3CDTF">2015-08-16T16:58:28Z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