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57" r:id="rId4"/>
    <p:sldId id="261" r:id="rId5"/>
    <p:sldId id="263" r:id="rId6"/>
    <p:sldId id="264" r:id="rId7"/>
    <p:sldId id="265" r:id="rId8"/>
    <p:sldId id="260" r:id="rId9"/>
    <p:sldId id="266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A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31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60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291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70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414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186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92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202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84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80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44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70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81071-9F16-470C-9500-C4C158B0C60A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0C843-BFB4-4239-A013-012EC7C2CCA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5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6" y="303526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4294" y="250952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511" y="335276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923027" y="2268748"/>
            <a:ext cx="7134045" cy="297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 smtClean="0"/>
              <a:t>Report on Post-Commissioning HAMTV reception by single stations and by the European Network of chained ground stations.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5959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6" y="303526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96" y="2379099"/>
            <a:ext cx="9031407" cy="6368205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4294" y="250952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481012" y="6381751"/>
            <a:ext cx="7056437" cy="30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it-IT" sz="1400">
                <a:solidFill>
                  <a:srgbClr val="000000"/>
                </a:solidFill>
                <a:ea typeface="Lucida Sans Unicode" pitchFamily="34" charset="0"/>
                <a:cs typeface="Lucida Sans Unicode" pitchFamily="34" charset="0"/>
              </a:rPr>
              <a:t>ARISS International Delegates Meeting, April 3 - 5, 2014 – ESA ESTEC 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511" y="335276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79410" y="1544403"/>
            <a:ext cx="7821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 example of HAMTV reception by a single Ground Station equipped with ham-grade hardware: report from Martin, VK6MJ, April 7, 2014</a:t>
            </a:r>
            <a:endParaRPr lang="en-US" dirty="0"/>
          </a:p>
        </p:txBody>
      </p:sp>
      <p:sp>
        <p:nvSpPr>
          <p:cNvPr id="9" name="Rettangolo arrotondato 8"/>
          <p:cNvSpPr/>
          <p:nvPr/>
        </p:nvSpPr>
        <p:spPr>
          <a:xfrm rot="1097780">
            <a:off x="6003713" y="5152867"/>
            <a:ext cx="2794556" cy="58659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Single station world record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31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o 14"/>
          <p:cNvGrpSpPr/>
          <p:nvPr/>
        </p:nvGrpSpPr>
        <p:grpSpPr>
          <a:xfrm>
            <a:off x="514979" y="2155657"/>
            <a:ext cx="8387032" cy="4348163"/>
            <a:chOff x="467535" y="613285"/>
            <a:chExt cx="11488678" cy="5563678"/>
          </a:xfrm>
        </p:grpSpPr>
        <p:grpSp>
          <p:nvGrpSpPr>
            <p:cNvPr id="14" name="Gruppo 13"/>
            <p:cNvGrpSpPr/>
            <p:nvPr/>
          </p:nvGrpSpPr>
          <p:grpSpPr>
            <a:xfrm>
              <a:off x="467535" y="613285"/>
              <a:ext cx="11488678" cy="5563678"/>
              <a:chOff x="467535" y="613285"/>
              <a:chExt cx="11488678" cy="5563678"/>
            </a:xfrm>
          </p:grpSpPr>
          <p:pic>
            <p:nvPicPr>
              <p:cNvPr id="4" name="Immagine 3"/>
              <p:cNvPicPr>
                <a:picLocks noChangeAspect="1"/>
              </p:cNvPicPr>
              <p:nvPr/>
            </p:nvPicPr>
            <p:blipFill rotWithShape="1">
              <a:blip r:embed="rId2"/>
              <a:srcRect l="-1" t="34516" r="235"/>
              <a:stretch/>
            </p:blipFill>
            <p:spPr>
              <a:xfrm>
                <a:off x="467535" y="613285"/>
                <a:ext cx="11488678" cy="5563678"/>
              </a:xfrm>
              <a:prstGeom prst="rect">
                <a:avLst/>
              </a:prstGeom>
            </p:spPr>
          </p:pic>
          <p:pic>
            <p:nvPicPr>
              <p:cNvPr id="5" name="Immagine 4"/>
              <p:cNvPicPr>
                <a:picLocks noChangeAspect="1"/>
              </p:cNvPicPr>
              <p:nvPr/>
            </p:nvPicPr>
            <p:blipFill rotWithShape="1">
              <a:blip r:embed="rId3"/>
              <a:srcRect l="831" t="17187" r="42044"/>
              <a:stretch/>
            </p:blipFill>
            <p:spPr>
              <a:xfrm>
                <a:off x="5285567" y="1004567"/>
                <a:ext cx="5290418" cy="3716328"/>
              </a:xfrm>
              <a:prstGeom prst="rect">
                <a:avLst/>
              </a:prstGeom>
            </p:spPr>
          </p:pic>
        </p:grpSp>
        <p:sp>
          <p:nvSpPr>
            <p:cNvPr id="8" name="Parentesi graffa chiusa 7"/>
            <p:cNvSpPr/>
            <p:nvPr/>
          </p:nvSpPr>
          <p:spPr>
            <a:xfrm>
              <a:off x="2941607" y="2406770"/>
              <a:ext cx="146649" cy="455961"/>
            </a:xfrm>
            <a:prstGeom prst="rightBrac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0" name="Connettore 2 9"/>
            <p:cNvCxnSpPr/>
            <p:nvPr/>
          </p:nvCxnSpPr>
          <p:spPr>
            <a:xfrm>
              <a:off x="3157268" y="2634750"/>
              <a:ext cx="3260785" cy="8626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Parentesi graffa chiusa 10"/>
            <p:cNvSpPr/>
            <p:nvPr/>
          </p:nvSpPr>
          <p:spPr>
            <a:xfrm>
              <a:off x="2941607" y="2913251"/>
              <a:ext cx="146649" cy="364787"/>
            </a:xfrm>
            <a:prstGeom prst="rightBrac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2" name="Connettore 2 11"/>
            <p:cNvCxnSpPr/>
            <p:nvPr/>
          </p:nvCxnSpPr>
          <p:spPr>
            <a:xfrm>
              <a:off x="3157268" y="3099976"/>
              <a:ext cx="3717985" cy="980318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6" y="303526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794294" y="250952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511" y="335276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" name="CasellaDiTesto 18"/>
          <p:cNvSpPr txBox="1"/>
          <p:nvPr/>
        </p:nvSpPr>
        <p:spPr>
          <a:xfrm>
            <a:off x="554936" y="1572846"/>
            <a:ext cx="6583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Martin, VK6MJ, station setup</a:t>
            </a:r>
            <a:endParaRPr lang="en-US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5522775" y="6440285"/>
            <a:ext cx="3231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http://www.vivadatv.org</a:t>
            </a:r>
          </a:p>
        </p:txBody>
      </p:sp>
    </p:spTree>
    <p:extLst>
      <p:ext uri="{BB962C8B-B14F-4D97-AF65-F5344CB8AC3E}">
        <p14:creationId xmlns:p14="http://schemas.microsoft.com/office/powerpoint/2010/main" val="110790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6" y="303526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4294" y="250952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511" y="335276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1101389" y="1470802"/>
            <a:ext cx="70333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Another example of HAMTV reception by a single Ground Station: F6DZP, op. Jean Pierre, using a “Standard” G/S provided by </a:t>
            </a:r>
            <a:r>
              <a:rPr lang="en-US" dirty="0" err="1" smtClean="0"/>
              <a:t>Kayser</a:t>
            </a:r>
            <a:r>
              <a:rPr lang="en-US" dirty="0" smtClean="0"/>
              <a:t> Italia on behalf of ESA</a:t>
            </a:r>
            <a:endParaRPr lang="en-US" dirty="0"/>
          </a:p>
        </p:txBody>
      </p:sp>
      <p:grpSp>
        <p:nvGrpSpPr>
          <p:cNvPr id="12" name="Gruppo 11"/>
          <p:cNvGrpSpPr/>
          <p:nvPr/>
        </p:nvGrpSpPr>
        <p:grpSpPr>
          <a:xfrm>
            <a:off x="554936" y="2394132"/>
            <a:ext cx="8052851" cy="4408099"/>
            <a:chOff x="694335" y="2363636"/>
            <a:chExt cx="8052851" cy="4408099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4335" y="2363636"/>
              <a:ext cx="6346095" cy="4408099"/>
            </a:xfrm>
            <a:prstGeom prst="rect">
              <a:avLst/>
            </a:prstGeom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54" r="17586"/>
            <a:stretch/>
          </p:blipFill>
          <p:spPr>
            <a:xfrm>
              <a:off x="5822830" y="2657261"/>
              <a:ext cx="2924356" cy="3181350"/>
            </a:xfrm>
            <a:prstGeom prst="rect">
              <a:avLst/>
            </a:prstGeom>
          </p:spPr>
        </p:pic>
        <p:sp>
          <p:nvSpPr>
            <p:cNvPr id="11" name="Rettangolo arrotondato 10"/>
            <p:cNvSpPr/>
            <p:nvPr/>
          </p:nvSpPr>
          <p:spPr>
            <a:xfrm>
              <a:off x="694335" y="3381555"/>
              <a:ext cx="2333537" cy="258792"/>
            </a:xfrm>
            <a:prstGeom prst="roundRect">
              <a:avLst/>
            </a:prstGeom>
            <a:noFill/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501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po 17"/>
          <p:cNvGrpSpPr/>
          <p:nvPr/>
        </p:nvGrpSpPr>
        <p:grpSpPr>
          <a:xfrm>
            <a:off x="1123951" y="1674225"/>
            <a:ext cx="7243672" cy="5047659"/>
            <a:chOff x="1123951" y="1674225"/>
            <a:chExt cx="7243672" cy="5047659"/>
          </a:xfrm>
        </p:grpSpPr>
        <p:grpSp>
          <p:nvGrpSpPr>
            <p:cNvPr id="12" name="Gruppo 11"/>
            <p:cNvGrpSpPr/>
            <p:nvPr/>
          </p:nvGrpSpPr>
          <p:grpSpPr>
            <a:xfrm>
              <a:off x="1123951" y="1674225"/>
              <a:ext cx="7243672" cy="5001272"/>
              <a:chOff x="1123951" y="1674225"/>
              <a:chExt cx="7243672" cy="5001272"/>
            </a:xfrm>
          </p:grpSpPr>
          <p:pic>
            <p:nvPicPr>
              <p:cNvPr id="4" name="Immagine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3951" y="1674225"/>
                <a:ext cx="7243672" cy="5001272"/>
              </a:xfrm>
              <a:prstGeom prst="rect">
                <a:avLst/>
              </a:prstGeom>
            </p:spPr>
          </p:pic>
          <p:sp>
            <p:nvSpPr>
              <p:cNvPr id="5" name="Esagono 4"/>
              <p:cNvSpPr/>
              <p:nvPr/>
            </p:nvSpPr>
            <p:spPr>
              <a:xfrm>
                <a:off x="1721855" y="5771071"/>
                <a:ext cx="360239" cy="310551"/>
              </a:xfrm>
              <a:prstGeom prst="hexagon">
                <a:avLst/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Esagono 5"/>
              <p:cNvSpPr/>
              <p:nvPr/>
            </p:nvSpPr>
            <p:spPr>
              <a:xfrm>
                <a:off x="2782794" y="3104071"/>
                <a:ext cx="360239" cy="310551"/>
              </a:xfrm>
              <a:prstGeom prst="hexagon">
                <a:avLst/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Esagono 6"/>
              <p:cNvSpPr/>
              <p:nvPr/>
            </p:nvSpPr>
            <p:spPr>
              <a:xfrm>
                <a:off x="2962913" y="4364302"/>
                <a:ext cx="360239" cy="310551"/>
              </a:xfrm>
              <a:prstGeom prst="hexagon">
                <a:avLst/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Esagono 7"/>
              <p:cNvSpPr/>
              <p:nvPr/>
            </p:nvSpPr>
            <p:spPr>
              <a:xfrm>
                <a:off x="4025440" y="4639794"/>
                <a:ext cx="360239" cy="310551"/>
              </a:xfrm>
              <a:prstGeom prst="hexagon">
                <a:avLst/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Esagono 8"/>
              <p:cNvSpPr/>
              <p:nvPr/>
            </p:nvSpPr>
            <p:spPr>
              <a:xfrm>
                <a:off x="5367732" y="3233025"/>
                <a:ext cx="360239" cy="310551"/>
              </a:xfrm>
              <a:prstGeom prst="hexagon">
                <a:avLst/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Esagono 9"/>
              <p:cNvSpPr/>
              <p:nvPr/>
            </p:nvSpPr>
            <p:spPr>
              <a:xfrm>
                <a:off x="5121548" y="5442824"/>
                <a:ext cx="360239" cy="310551"/>
              </a:xfrm>
              <a:prstGeom prst="hexagon">
                <a:avLst/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4" name="Connettore 1 13"/>
            <p:cNvCxnSpPr/>
            <p:nvPr/>
          </p:nvCxnSpPr>
          <p:spPr>
            <a:xfrm>
              <a:off x="5367732" y="6383547"/>
              <a:ext cx="713891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1 14"/>
            <p:cNvCxnSpPr/>
            <p:nvPr/>
          </p:nvCxnSpPr>
          <p:spPr>
            <a:xfrm>
              <a:off x="5367732" y="6564701"/>
              <a:ext cx="713891" cy="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CasellaDiTesto 15"/>
            <p:cNvSpPr txBox="1"/>
            <p:nvPr/>
          </p:nvSpPr>
          <p:spPr>
            <a:xfrm>
              <a:off x="6047117" y="6167886"/>
              <a:ext cx="1074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2">
                      <a:lumMod val="75000"/>
                    </a:schemeClr>
                  </a:solidFill>
                </a:rPr>
                <a:t>operative</a:t>
              </a:r>
              <a:endParaRPr lang="en-US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6047117" y="6352552"/>
              <a:ext cx="19755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>
                      <a:lumMod val="75000"/>
                    </a:schemeClr>
                  </a:solidFill>
                </a:rPr>
                <a:t>u</a:t>
              </a:r>
              <a:r>
                <a:rPr lang="en-US" dirty="0" smtClean="0">
                  <a:solidFill>
                    <a:schemeClr val="accent2">
                      <a:lumMod val="75000"/>
                    </a:schemeClr>
                  </a:solidFill>
                </a:rPr>
                <a:t>nder construction</a:t>
              </a:r>
              <a:endParaRPr lang="en-US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pic>
        <p:nvPicPr>
          <p:cNvPr id="19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98" y="72961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1799656" y="20387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873" y="104711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" name="CasellaDiTesto 21"/>
          <p:cNvSpPr txBox="1"/>
          <p:nvPr/>
        </p:nvSpPr>
        <p:spPr>
          <a:xfrm>
            <a:off x="336278" y="1254994"/>
            <a:ext cx="8819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Network of HAMTV chained ground station in Europe (August 2015)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0537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04" y="122371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51162" y="69797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379" y="154121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1000663" y="1560925"/>
            <a:ext cx="748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European Network of HAMTV chained ground stations</a:t>
            </a:r>
            <a:endParaRPr lang="en-US" sz="24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173192" y="2164774"/>
            <a:ext cx="64611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smtClean="0"/>
              <a:t>EIRE</a:t>
            </a:r>
            <a:r>
              <a:rPr lang="en-US" dirty="0" smtClean="0"/>
              <a:t> National Space Centre, op. EI9FHB Daniel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smtClean="0"/>
              <a:t>Poitiers</a:t>
            </a:r>
            <a:r>
              <a:rPr lang="en-US" dirty="0" smtClean="0"/>
              <a:t>, France, op. F6DZP Jean Pierre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err="1" smtClean="0"/>
              <a:t>Casale</a:t>
            </a:r>
            <a:r>
              <a:rPr lang="en-US" b="1" dirty="0" smtClean="0"/>
              <a:t> Monferrato</a:t>
            </a:r>
            <a:r>
              <a:rPr lang="en-US" dirty="0" smtClean="0"/>
              <a:t>, Italy, op. IK1SLD Claudio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err="1" smtClean="0"/>
              <a:t>Lisboa</a:t>
            </a:r>
            <a:r>
              <a:rPr lang="en-US" dirty="0" smtClean="0"/>
              <a:t>, Portugal, op. CT2GOY Luis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err="1" smtClean="0"/>
              <a:t>Kolo</a:t>
            </a:r>
            <a:r>
              <a:rPr lang="en-US" dirty="0" smtClean="0"/>
              <a:t>, Poland, op. SP3QFE Armand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smtClean="0"/>
              <a:t>Matera</a:t>
            </a:r>
            <a:r>
              <a:rPr lang="en-US" dirty="0" smtClean="0"/>
              <a:t>, Italy, op. ??????? (under construction)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Livorno, Italy, “Test &amp; Back-up” station operated by </a:t>
            </a:r>
            <a:r>
              <a:rPr lang="en-US" dirty="0" err="1" smtClean="0"/>
              <a:t>Kayser</a:t>
            </a:r>
            <a:r>
              <a:rPr lang="en-US" dirty="0" smtClean="0"/>
              <a:t> Italia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21102" y="5581094"/>
            <a:ext cx="8237777" cy="120032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i="1" dirty="0" smtClean="0"/>
              <a:t>All station are equipped with a 1.2m dish antenna, a </a:t>
            </a:r>
            <a:r>
              <a:rPr lang="en-US" i="1" dirty="0" err="1" smtClean="0"/>
              <a:t>Kuhne</a:t>
            </a:r>
            <a:r>
              <a:rPr lang="en-US" i="1" dirty="0" smtClean="0"/>
              <a:t> KU LNC 25 TM Low-Noise-Downconverter and a PROSISTEL </a:t>
            </a:r>
            <a:r>
              <a:rPr lang="en-US" i="1" dirty="0" err="1" smtClean="0"/>
              <a:t>Az</a:t>
            </a:r>
            <a:r>
              <a:rPr lang="en-US" i="1" dirty="0" smtClean="0"/>
              <a:t>/El rotator. Periodic check of G/T performances shows the good health of the stations. Hundred of blank-transmissions receptions represented a very useful training of the Network of HAMTV chained ground stations.</a:t>
            </a:r>
            <a:endParaRPr lang="en-US" i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6228272" y="3131388"/>
            <a:ext cx="252753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Ez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/El rotator control-box are currently demanding an upgrade, due to some failure recently reported.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05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36" y="2095622"/>
            <a:ext cx="7108503" cy="2449552"/>
          </a:xfrm>
          <a:prstGeom prst="rect">
            <a:avLst/>
          </a:prstGeom>
          <a:ln w="38100">
            <a:solidFill>
              <a:srgbClr val="A8A8A8"/>
            </a:solidFill>
          </a:ln>
        </p:spPr>
      </p:pic>
      <p:pic>
        <p:nvPicPr>
          <p:cNvPr id="8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6" y="303526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794294" y="250952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511" y="335276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5" name="Gruppo 4"/>
          <p:cNvGrpSpPr/>
          <p:nvPr/>
        </p:nvGrpSpPr>
        <p:grpSpPr>
          <a:xfrm>
            <a:off x="2021981" y="3927899"/>
            <a:ext cx="6578444" cy="2839172"/>
            <a:chOff x="966458" y="3240929"/>
            <a:chExt cx="7321162" cy="3315865"/>
          </a:xfrm>
        </p:grpSpPr>
        <p:pic>
          <p:nvPicPr>
            <p:cNvPr id="3074" name="Picture 2" descr="3 ground stations 20-03-2014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458" y="3240929"/>
              <a:ext cx="7142373" cy="3315865"/>
            </a:xfrm>
            <a:prstGeom prst="rect">
              <a:avLst/>
            </a:prstGeom>
            <a:noFill/>
            <a:ln w="28575">
              <a:solidFill>
                <a:schemeClr val="accent3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CasellaDiTesto 3"/>
            <p:cNvSpPr txBox="1"/>
            <p:nvPr/>
          </p:nvSpPr>
          <p:spPr>
            <a:xfrm>
              <a:off x="6260413" y="3835055"/>
              <a:ext cx="2027207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March 20, 2014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554936" y="1596104"/>
            <a:ext cx="7493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One of the first demonstration of chained ground station dislocated in Europe</a:t>
            </a:r>
            <a:endParaRPr lang="en-US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5308516" y="2214716"/>
            <a:ext cx="3369548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See on a separate player : HamTV_20_03_2014_8h24UTC.flv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21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8891" y="2495445"/>
            <a:ext cx="7886700" cy="3943350"/>
          </a:xfrm>
          <a:prstGeom prst="rect">
            <a:avLst/>
          </a:prstGeom>
        </p:spPr>
      </p:pic>
      <p:pic>
        <p:nvPicPr>
          <p:cNvPr id="6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6" y="303526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794294" y="250952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511" y="335276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554936" y="1716657"/>
            <a:ext cx="811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AMSAT Italy developed a MATLAB/Octave computer code, using “Predict” engine (by KD2BD) that allow to create diagrams of monthly occurrences of chained receptions.</a:t>
            </a:r>
            <a:endParaRPr lang="en-US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1475715" y="3183147"/>
            <a:ext cx="6665374" cy="338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Example of chained reception by the 5 European HAMTV G/S. April/May 2014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0142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001" y="1920025"/>
            <a:ext cx="6750737" cy="4823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E:\Dati\AMSAT Italia\Doc\Logo\Logo AMSAT Italia ® H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6" y="156877"/>
            <a:ext cx="23129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794294" y="104303"/>
            <a:ext cx="602821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/>
              <a:t>ARISS International Delegates </a:t>
            </a:r>
            <a:r>
              <a:rPr lang="en-US" b="1" dirty="0" smtClean="0"/>
              <a:t>Meeting</a:t>
            </a:r>
            <a:r>
              <a:rPr lang="it-IT" dirty="0"/>
              <a:t> </a:t>
            </a:r>
            <a:r>
              <a:rPr lang="en-US" b="1" dirty="0" smtClean="0"/>
              <a:t>August </a:t>
            </a:r>
            <a:r>
              <a:rPr lang="en-US" b="1" dirty="0"/>
              <a:t>20-23, </a:t>
            </a:r>
            <a:r>
              <a:rPr lang="en-US" b="1" dirty="0" smtClean="0"/>
              <a:t>2015</a:t>
            </a:r>
          </a:p>
          <a:p>
            <a:endParaRPr lang="it-IT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511" y="188627"/>
            <a:ext cx="1079500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1068851" y="1436207"/>
            <a:ext cx="74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Well known </a:t>
            </a:r>
            <a:r>
              <a:rPr lang="en-US" u="sng" dirty="0" smtClean="0"/>
              <a:t>HAMTV Level Chart</a:t>
            </a:r>
            <a:r>
              <a:rPr lang="en-US" dirty="0" smtClean="0"/>
              <a:t>, for 1000 km range, baseline configuration.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81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10003</TotalTime>
  <Words>415</Words>
  <Application>Microsoft Office PowerPoint</Application>
  <PresentationFormat>Presentazione su schermo (4:3)</PresentationFormat>
  <Paragraphs>36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Lucida Sans Unicode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Piero</dc:creator>
  <cp:lastModifiedBy>Piero</cp:lastModifiedBy>
  <cp:revision>22</cp:revision>
  <dcterms:created xsi:type="dcterms:W3CDTF">2015-08-10T14:55:40Z</dcterms:created>
  <dcterms:modified xsi:type="dcterms:W3CDTF">2015-08-17T13:57:26Z</dcterms:modified>
</cp:coreProperties>
</file>