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60" r:id="rId2"/>
    <p:sldId id="285" r:id="rId3"/>
    <p:sldId id="286" r:id="rId4"/>
    <p:sldId id="293" r:id="rId5"/>
    <p:sldId id="304" r:id="rId6"/>
    <p:sldId id="305" r:id="rId7"/>
    <p:sldId id="306" r:id="rId8"/>
    <p:sldId id="307" r:id="rId9"/>
    <p:sldId id="308" r:id="rId10"/>
    <p:sldId id="309" r:id="rId11"/>
    <p:sldId id="310" r:id="rId12"/>
  </p:sldIdLst>
  <p:sldSz cx="9144000" cy="6858000" type="screen4x3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BB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576" autoAdjust="0"/>
  </p:normalViewPr>
  <p:slideViewPr>
    <p:cSldViewPr>
      <p:cViewPr varScale="1">
        <p:scale>
          <a:sx n="84" d="100"/>
          <a:sy n="84" d="100"/>
        </p:scale>
        <p:origin x="14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496" y="-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7EC8E71-E415-4825-9463-6B74A32C377A}" type="datetimeFigureOut">
              <a:rPr lang="it-IT" smtClean="0"/>
              <a:pPr/>
              <a:t>16/08/2015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58063C49-C14E-4BFA-83EE-1435AD27ECE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930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13E5C57-C2AD-467F-A638-3DD2DC25914A}" type="datetimeFigureOut">
              <a:rPr lang="it-IT" smtClean="0"/>
              <a:pPr/>
              <a:t>16/08/2015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59E0471-E68F-4172-9BCA-BD381B67500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373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BB797-3162-4588-B8EC-28FFBF90FB6F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3B682-D2C1-49FB-BEA4-1BE9875B797F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6BB1-DEDE-47CA-ABAB-2630FB041E34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34A36-E060-44BE-A5D9-4EAA7114A932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ABA6-C0EA-4987-B2C3-BC872769299B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BBC2D-088B-4A51-8817-A3FE2EC52383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1557B-A1A3-40B7-B244-48223C36F3AE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D155-1578-4902-83B0-C6917080ABE8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E8377-D166-4261-A82B-364FA7745B7E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A9ABE-2325-4140-86BF-D75DBC0CD86F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F9AC9-CEF1-47AD-99C3-952C238708F7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AA404-540A-4286-8DD9-4CD683CF8380}" type="datetime1">
              <a:rPr lang="it-IT" smtClean="0"/>
              <a:pPr/>
              <a:t>16/08/2015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Nazzareno Valente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867FA-6FDB-4D27-A087-8599E039446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jpe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1 14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CasellaDiTesto 24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</a:p>
          <a:p>
            <a:pPr algn="ctr"/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820072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r:id="rId3" imgW="2752381" imgH="3428571" progId="">
                  <p:embed/>
                </p:oleObj>
              </mc:Choice>
              <mc:Fallback>
                <p:oleObj r:id="rId3" imgW="2752381" imgH="3428571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331803" y="1331189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Interdigital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specifications</a:t>
            </a:r>
            <a:r>
              <a:rPr lang="it-IT" sz="2400" b="1" dirty="0" smtClean="0">
                <a:latin typeface="+mn-lt"/>
              </a:rPr>
              <a:t>:</a:t>
            </a:r>
            <a:endParaRPr lang="it-IT" sz="2400" b="1" dirty="0">
              <a:latin typeface="+mn-lt"/>
            </a:endParaRPr>
          </a:p>
        </p:txBody>
      </p:sp>
      <p:sp>
        <p:nvSpPr>
          <p:cNvPr id="30" name="Segnaposto contenuto 2"/>
          <p:cNvSpPr>
            <a:spLocks noGrp="1"/>
          </p:cNvSpPr>
          <p:nvPr>
            <p:ph idx="1"/>
          </p:nvPr>
        </p:nvSpPr>
        <p:spPr>
          <a:xfrm>
            <a:off x="331803" y="1916832"/>
            <a:ext cx="8229600" cy="4354918"/>
          </a:xfrm>
        </p:spPr>
        <p:txBody>
          <a:bodyPr>
            <a:noAutofit/>
          </a:bodyPr>
          <a:lstStyle/>
          <a:p>
            <a:pPr lvl="0"/>
            <a:r>
              <a:rPr lang="it-IT" sz="2000" dirty="0" err="1" smtClean="0"/>
              <a:t>Equiripple</a:t>
            </a:r>
            <a:r>
              <a:rPr lang="it-IT" sz="2000" dirty="0" smtClean="0"/>
              <a:t> (</a:t>
            </a:r>
            <a:r>
              <a:rPr lang="it-IT" sz="2000" dirty="0" err="1" smtClean="0"/>
              <a:t>Tchebyshev</a:t>
            </a:r>
            <a:r>
              <a:rPr lang="it-IT" sz="2000" dirty="0" smtClean="0"/>
              <a:t>) </a:t>
            </a:r>
            <a:r>
              <a:rPr lang="it-IT" sz="2000" dirty="0" err="1" smtClean="0"/>
              <a:t>response</a:t>
            </a:r>
            <a:r>
              <a:rPr lang="it-IT" sz="2000" dirty="0" smtClean="0"/>
              <a:t>, with 0.1 dB </a:t>
            </a:r>
            <a:r>
              <a:rPr lang="it-IT" sz="2000" dirty="0" err="1" smtClean="0"/>
              <a:t>ripple</a:t>
            </a:r>
            <a:endParaRPr lang="it-IT" sz="2000" dirty="0" smtClean="0"/>
          </a:p>
          <a:p>
            <a:pPr marL="0" indent="0">
              <a:buNone/>
            </a:pPr>
            <a:endParaRPr lang="it-IT" sz="2000" dirty="0" smtClean="0"/>
          </a:p>
          <a:p>
            <a:pPr lvl="0"/>
            <a:r>
              <a:rPr lang="it-IT" sz="2000" dirty="0" err="1" smtClean="0"/>
              <a:t>Filter</a:t>
            </a:r>
            <a:r>
              <a:rPr lang="it-IT" sz="2000" dirty="0" smtClean="0"/>
              <a:t> </a:t>
            </a:r>
            <a:r>
              <a:rPr lang="it-IT" sz="2000" dirty="0" err="1" smtClean="0"/>
              <a:t>order</a:t>
            </a:r>
            <a:r>
              <a:rPr lang="it-IT" sz="2000" dirty="0" smtClean="0"/>
              <a:t> N=5</a:t>
            </a:r>
          </a:p>
          <a:p>
            <a:pPr lvl="0"/>
            <a:endParaRPr lang="it-IT" sz="2000" dirty="0" smtClean="0"/>
          </a:p>
          <a:p>
            <a:pPr lvl="0"/>
            <a:r>
              <a:rPr lang="it-IT" sz="2000" dirty="0" smtClean="0"/>
              <a:t>Central </a:t>
            </a:r>
            <a:r>
              <a:rPr lang="it-IT" sz="2000" dirty="0" err="1" smtClean="0"/>
              <a:t>Frequency</a:t>
            </a:r>
            <a:r>
              <a:rPr lang="it-IT" sz="2000" dirty="0" smtClean="0"/>
              <a:t> </a:t>
            </a:r>
            <a:r>
              <a:rPr lang="it-IT" sz="2000" dirty="0" err="1" smtClean="0"/>
              <a:t>around</a:t>
            </a:r>
            <a:r>
              <a:rPr lang="it-IT" sz="2000" dirty="0" smtClean="0"/>
              <a:t> 1.5 GHz (IF </a:t>
            </a:r>
            <a:r>
              <a:rPr lang="it-IT" sz="2000" dirty="0" err="1" smtClean="0"/>
              <a:t>frequency</a:t>
            </a:r>
            <a:r>
              <a:rPr lang="it-IT" sz="2000" dirty="0" smtClean="0"/>
              <a:t> for G/S </a:t>
            </a:r>
            <a:r>
              <a:rPr lang="it-IT" sz="2000" dirty="0" err="1" smtClean="0"/>
              <a:t>using</a:t>
            </a:r>
            <a:r>
              <a:rPr lang="it-IT" sz="2000" dirty="0" smtClean="0"/>
              <a:t> </a:t>
            </a:r>
            <a:r>
              <a:rPr lang="it-IT" sz="2000" dirty="0" err="1" smtClean="0"/>
              <a:t>Kuhne</a:t>
            </a:r>
            <a:r>
              <a:rPr lang="it-IT" sz="2000" dirty="0" smtClean="0"/>
              <a:t> </a:t>
            </a:r>
            <a:r>
              <a:rPr lang="it-IT" sz="2000" dirty="0" err="1" smtClean="0"/>
              <a:t>downconverter</a:t>
            </a:r>
            <a:r>
              <a:rPr lang="it-IT" sz="2000" dirty="0" smtClean="0"/>
              <a:t>)</a:t>
            </a:r>
          </a:p>
          <a:p>
            <a:pPr lvl="0"/>
            <a:endParaRPr lang="it-IT" sz="2000" dirty="0" smtClean="0"/>
          </a:p>
          <a:p>
            <a:pPr lvl="0"/>
            <a:r>
              <a:rPr lang="it-IT" sz="2000" dirty="0" err="1" smtClean="0"/>
              <a:t>Bandwidth</a:t>
            </a:r>
            <a:r>
              <a:rPr lang="it-IT" sz="2000" dirty="0" smtClean="0"/>
              <a:t> BW=20 MHz (1.3%)</a:t>
            </a:r>
          </a:p>
          <a:p>
            <a:pPr lvl="0"/>
            <a:endParaRPr lang="it-IT" sz="2000" dirty="0" smtClean="0"/>
          </a:p>
          <a:p>
            <a:pPr lvl="0"/>
            <a:r>
              <a:rPr lang="it-IT" sz="2000" dirty="0" smtClean="0"/>
              <a:t>Easy to </a:t>
            </a:r>
            <a:r>
              <a:rPr lang="it-IT" sz="2000" dirty="0" err="1" smtClean="0"/>
              <a:t>build</a:t>
            </a:r>
            <a:endParaRPr lang="it-IT" sz="2000" dirty="0" smtClean="0"/>
          </a:p>
          <a:p>
            <a:pPr lvl="0"/>
            <a:endParaRPr lang="it-IT" sz="2000" dirty="0"/>
          </a:p>
          <a:p>
            <a:pPr lvl="0"/>
            <a:r>
              <a:rPr lang="it-IT" sz="2000" dirty="0" smtClean="0"/>
              <a:t>First design </a:t>
            </a:r>
            <a:r>
              <a:rPr lang="it-IT" sz="2000" dirty="0" err="1" smtClean="0"/>
              <a:t>without</a:t>
            </a:r>
            <a:r>
              <a:rPr lang="it-IT" sz="2000" dirty="0" smtClean="0"/>
              <a:t> </a:t>
            </a:r>
            <a:r>
              <a:rPr lang="it-IT" sz="2000" dirty="0" smtClean="0"/>
              <a:t>DC-</a:t>
            </a:r>
            <a:r>
              <a:rPr lang="it-IT" sz="2000" dirty="0" err="1" smtClean="0"/>
              <a:t>passthrough</a:t>
            </a:r>
            <a:r>
              <a:rPr lang="it-IT" sz="2000" dirty="0" smtClean="0"/>
              <a:t>. The </a:t>
            </a:r>
            <a:r>
              <a:rPr lang="it-IT" sz="2000" dirty="0" err="1" smtClean="0"/>
              <a:t>latter</a:t>
            </a:r>
            <a:r>
              <a:rPr lang="it-IT" sz="2000" dirty="0" smtClean="0"/>
              <a:t> can be </a:t>
            </a:r>
            <a:r>
              <a:rPr lang="it-IT" sz="2000" dirty="0" err="1" smtClean="0"/>
              <a:t>easily</a:t>
            </a:r>
            <a:r>
              <a:rPr lang="it-IT" sz="2000" dirty="0" smtClean="0"/>
              <a:t> </a:t>
            </a:r>
            <a:r>
              <a:rPr lang="it-IT" sz="2000" dirty="0" err="1" smtClean="0"/>
              <a:t>added</a:t>
            </a:r>
            <a:r>
              <a:rPr lang="it-IT" sz="2000" dirty="0" smtClean="0"/>
              <a:t>.</a:t>
            </a:r>
            <a:endParaRPr lang="it-IT" sz="2000" dirty="0" smtClean="0"/>
          </a:p>
          <a:p>
            <a:pPr lvl="0"/>
            <a:endParaRPr lang="it-IT" sz="2000" dirty="0" smtClean="0"/>
          </a:p>
        </p:txBody>
      </p:sp>
      <p:pic>
        <p:nvPicPr>
          <p:cNvPr id="17" name="Immagine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507600" y="905667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/>
              <a:t>Filter</a:t>
            </a:r>
            <a:r>
              <a:rPr lang="it-IT" sz="2400" b="1" dirty="0"/>
              <a:t> </a:t>
            </a:r>
            <a:r>
              <a:rPr lang="it-IT" sz="2400" b="1" dirty="0" err="1"/>
              <a:t>tuned</a:t>
            </a:r>
            <a:r>
              <a:rPr lang="it-IT" sz="2400" b="1" dirty="0"/>
              <a:t> </a:t>
            </a:r>
            <a:r>
              <a:rPr lang="it-IT" sz="2400" b="1" dirty="0" err="1"/>
              <a:t>at</a:t>
            </a:r>
            <a:r>
              <a:rPr lang="it-IT" sz="2400" b="1" dirty="0"/>
              <a:t> 1475 MHz </a:t>
            </a:r>
            <a:r>
              <a:rPr lang="it-IT" sz="2400" b="1" dirty="0" smtClean="0">
                <a:latin typeface="+mn-lt"/>
              </a:rPr>
              <a:t>: |S21|</a:t>
            </a:r>
            <a:endParaRPr lang="it-IT" sz="2400" b="1" dirty="0">
              <a:latin typeface="+mn-lt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Immagine 1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327515"/>
            <a:ext cx="828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Connettore 1 17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6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Immagine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67FA-6FDB-4D27-A087-8599E039446E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5912" y="1755761"/>
            <a:ext cx="46789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048" y="1755761"/>
            <a:ext cx="506100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461575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r:id="rId5" imgW="2752381" imgH="3428571" progId="">
                  <p:embed/>
                </p:oleObj>
              </mc:Choice>
              <mc:Fallback>
                <p:oleObj r:id="rId5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Immagine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14" name="Titolo 1"/>
          <p:cNvSpPr>
            <a:spLocks noGrp="1"/>
          </p:cNvSpPr>
          <p:nvPr>
            <p:ph type="title"/>
          </p:nvPr>
        </p:nvSpPr>
        <p:spPr>
          <a:xfrm>
            <a:off x="507600" y="905667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/>
              <a:t>Comparison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between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real</a:t>
            </a:r>
            <a:r>
              <a:rPr lang="it-IT" sz="2400" b="1" dirty="0" smtClean="0"/>
              <a:t> and </a:t>
            </a:r>
            <a:r>
              <a:rPr lang="it-IT" sz="2400" b="1" dirty="0" err="1" smtClean="0"/>
              <a:t>ideal</a:t>
            </a:r>
            <a:r>
              <a:rPr lang="it-IT" sz="2400" b="1" dirty="0" smtClean="0"/>
              <a:t> (</a:t>
            </a:r>
            <a:r>
              <a:rPr lang="it-IT" sz="2400" b="1" dirty="0" err="1" smtClean="0"/>
              <a:t>simulated</a:t>
            </a:r>
            <a:r>
              <a:rPr lang="it-IT" sz="2400" b="1" dirty="0" smtClean="0"/>
              <a:t>) </a:t>
            </a:r>
            <a:r>
              <a:rPr lang="it-IT" sz="2400" b="1" dirty="0" err="1" smtClean="0"/>
              <a:t>filter</a:t>
            </a:r>
            <a:endParaRPr lang="it-IT" sz="2400" b="1" dirty="0">
              <a:latin typeface="+mn-lt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61960" y="5798145"/>
            <a:ext cx="8075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Ideal filter is lossless. The real one shows an insertion loss of approx. 2.5 </a:t>
            </a:r>
            <a:r>
              <a:rPr lang="en-US" dirty="0" err="1" smtClean="0"/>
              <a:t>dB.</a:t>
            </a:r>
            <a:r>
              <a:rPr lang="en-US" dirty="0" smtClean="0"/>
              <a:t> </a:t>
            </a:r>
            <a:r>
              <a:rPr lang="en-US" dirty="0" err="1" smtClean="0"/>
              <a:t>Impedence</a:t>
            </a:r>
            <a:r>
              <a:rPr lang="en-US" dirty="0" smtClean="0"/>
              <a:t> matching at filter ports can be improved. Measurements were done for Z</a:t>
            </a:r>
            <a:r>
              <a:rPr lang="en-US" baseline="-25000" dirty="0" smtClean="0"/>
              <a:t>0</a:t>
            </a:r>
            <a:r>
              <a:rPr lang="en-US" dirty="0" smtClean="0"/>
              <a:t>=50 </a:t>
            </a:r>
            <a:r>
              <a:rPr lang="el-GR" dirty="0" smtClean="0"/>
              <a:t>Ω</a:t>
            </a:r>
            <a:r>
              <a:rPr lang="it-IT" dirty="0" smtClean="0"/>
              <a:t>, </a:t>
            </a:r>
            <a:r>
              <a:rPr lang="it-IT" dirty="0" err="1" smtClean="0"/>
              <a:t>but</a:t>
            </a:r>
            <a:r>
              <a:rPr lang="it-IT" dirty="0" smtClean="0"/>
              <a:t> in HAMTV </a:t>
            </a:r>
            <a:r>
              <a:rPr lang="it-IT" dirty="0" err="1" smtClean="0"/>
              <a:t>application</a:t>
            </a:r>
            <a:r>
              <a:rPr lang="it-IT" dirty="0" smtClean="0"/>
              <a:t> the IF </a:t>
            </a:r>
            <a:r>
              <a:rPr lang="it-IT" dirty="0" err="1" smtClean="0"/>
              <a:t>signal</a:t>
            </a:r>
            <a:r>
              <a:rPr lang="it-IT" dirty="0" smtClean="0"/>
              <a:t> </a:t>
            </a:r>
            <a:r>
              <a:rPr lang="it-IT" dirty="0" err="1" smtClean="0"/>
              <a:t>requires</a:t>
            </a:r>
            <a:r>
              <a:rPr lang="it-IT" dirty="0" smtClean="0"/>
              <a:t> </a:t>
            </a:r>
            <a:r>
              <a:rPr lang="en-US" dirty="0" smtClean="0"/>
              <a:t>Z</a:t>
            </a:r>
            <a:r>
              <a:rPr lang="en-US" baseline="-25000" dirty="0" smtClean="0"/>
              <a:t>0</a:t>
            </a:r>
            <a:r>
              <a:rPr lang="en-US" dirty="0" smtClean="0"/>
              <a:t>=75 </a:t>
            </a:r>
            <a:r>
              <a:rPr lang="el-GR" dirty="0" smtClean="0"/>
              <a:t>Ω</a:t>
            </a:r>
            <a:r>
              <a:rPr lang="it-IT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74360" y="796941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Electrical</a:t>
            </a:r>
            <a:r>
              <a:rPr lang="it-IT" sz="2400" b="1" dirty="0" smtClean="0">
                <a:latin typeface="+mn-lt"/>
              </a:rPr>
              <a:t> and </a:t>
            </a:r>
            <a:r>
              <a:rPr lang="it-IT" sz="2400" b="1" dirty="0" err="1" smtClean="0">
                <a:latin typeface="+mn-lt"/>
              </a:rPr>
              <a:t>Geometrical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parameters</a:t>
            </a:r>
            <a:r>
              <a:rPr lang="it-IT" sz="2400" b="1" dirty="0" smtClean="0">
                <a:latin typeface="+mn-lt"/>
              </a:rPr>
              <a:t>:</a:t>
            </a:r>
            <a:endParaRPr lang="it-IT" sz="2400" b="1" dirty="0">
              <a:latin typeface="+mn-lt"/>
            </a:endParaRPr>
          </a:p>
        </p:txBody>
      </p:sp>
      <p:sp>
        <p:nvSpPr>
          <p:cNvPr id="30" name="Segnaposto contenuto 2"/>
          <p:cNvSpPr>
            <a:spLocks noGrp="1"/>
          </p:cNvSpPr>
          <p:nvPr>
            <p:ph idx="1"/>
          </p:nvPr>
        </p:nvSpPr>
        <p:spPr>
          <a:xfrm>
            <a:off x="755576" y="2830452"/>
            <a:ext cx="3102044" cy="3611956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it-IT" sz="2000" dirty="0" err="1" smtClean="0"/>
              <a:t>Coupling</a:t>
            </a:r>
            <a:r>
              <a:rPr lang="it-IT" sz="2000" dirty="0" smtClean="0"/>
              <a:t> </a:t>
            </a:r>
            <a:r>
              <a:rPr lang="it-IT" sz="2000" dirty="0" err="1" smtClean="0"/>
              <a:t>coefficients</a:t>
            </a:r>
            <a:r>
              <a:rPr lang="it-IT" sz="2000" dirty="0" smtClean="0"/>
              <a:t>:</a:t>
            </a:r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12</a:t>
            </a:r>
            <a:r>
              <a:rPr lang="it-IT" sz="2000" dirty="0" smtClean="0"/>
              <a:t>=0.703</a:t>
            </a:r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23</a:t>
            </a:r>
            <a:r>
              <a:rPr lang="it-IT" sz="2000" dirty="0" smtClean="0"/>
              <a:t>=0.535</a:t>
            </a:r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34</a:t>
            </a:r>
            <a:r>
              <a:rPr lang="it-IT" sz="2000" dirty="0" smtClean="0"/>
              <a:t>=0.535</a:t>
            </a:r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45</a:t>
            </a:r>
            <a:r>
              <a:rPr lang="it-IT" sz="2000" dirty="0" smtClean="0"/>
              <a:t>=0.703</a:t>
            </a:r>
          </a:p>
          <a:p>
            <a:pPr lvl="0">
              <a:buNone/>
            </a:pPr>
            <a:endParaRPr lang="it-IT" sz="2000" dirty="0" smtClean="0"/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12</a:t>
            </a:r>
            <a:r>
              <a:rPr lang="it-IT" sz="2000" dirty="0" smtClean="0"/>
              <a:t>=k</a:t>
            </a:r>
            <a:r>
              <a:rPr lang="it-IT" sz="1000" dirty="0" smtClean="0"/>
              <a:t>12</a:t>
            </a:r>
            <a:r>
              <a:rPr lang="it-IT" sz="2000" dirty="0" smtClean="0"/>
              <a:t>*</a:t>
            </a:r>
            <a:r>
              <a:rPr lang="el-GR" sz="2000" dirty="0" smtClean="0">
                <a:latin typeface="Times New Roman"/>
                <a:cs typeface="Times New Roman"/>
              </a:rPr>
              <a:t>Δ</a:t>
            </a:r>
            <a:r>
              <a:rPr lang="it-IT" sz="2000" dirty="0" smtClean="0">
                <a:latin typeface="Times New Roman"/>
                <a:cs typeface="Times New Roman"/>
              </a:rPr>
              <a:t>=0.0094</a:t>
            </a:r>
            <a:endParaRPr lang="it-IT" sz="2000" dirty="0" smtClean="0"/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23</a:t>
            </a:r>
            <a:r>
              <a:rPr lang="it-IT" sz="2000" dirty="0" smtClean="0"/>
              <a:t>=k</a:t>
            </a:r>
            <a:r>
              <a:rPr lang="it-IT" sz="1000" dirty="0" smtClean="0"/>
              <a:t>23</a:t>
            </a:r>
            <a:r>
              <a:rPr lang="it-IT" sz="2000" dirty="0" smtClean="0"/>
              <a:t>*</a:t>
            </a:r>
            <a:r>
              <a:rPr lang="el-GR" sz="2000" dirty="0" smtClean="0">
                <a:cs typeface="Times New Roman"/>
              </a:rPr>
              <a:t>Δ</a:t>
            </a:r>
            <a:r>
              <a:rPr lang="it-IT" sz="2000" dirty="0" smtClean="0">
                <a:cs typeface="Times New Roman"/>
              </a:rPr>
              <a:t>=0.0071</a:t>
            </a:r>
            <a:endParaRPr lang="it-IT" sz="2000" dirty="0" smtClean="0"/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34</a:t>
            </a:r>
            <a:r>
              <a:rPr lang="it-IT" sz="2000" dirty="0" smtClean="0"/>
              <a:t>=k</a:t>
            </a:r>
            <a:r>
              <a:rPr lang="it-IT" sz="1000" dirty="0" smtClean="0"/>
              <a:t>34</a:t>
            </a:r>
            <a:r>
              <a:rPr lang="it-IT" sz="2000" dirty="0" smtClean="0"/>
              <a:t>*</a:t>
            </a:r>
            <a:r>
              <a:rPr lang="el-GR" sz="2000" dirty="0" smtClean="0">
                <a:cs typeface="Times New Roman"/>
              </a:rPr>
              <a:t>Δ</a:t>
            </a:r>
            <a:r>
              <a:rPr lang="it-IT" sz="2000" dirty="0" smtClean="0">
                <a:cs typeface="Times New Roman"/>
              </a:rPr>
              <a:t>=0.0071</a:t>
            </a:r>
            <a:endParaRPr lang="it-IT" sz="2000" dirty="0" smtClean="0"/>
          </a:p>
          <a:p>
            <a:pPr lvl="0">
              <a:buNone/>
            </a:pPr>
            <a:r>
              <a:rPr lang="it-IT" sz="2000" dirty="0" smtClean="0"/>
              <a:t>K</a:t>
            </a:r>
            <a:r>
              <a:rPr lang="it-IT" sz="1000" dirty="0" smtClean="0"/>
              <a:t>45</a:t>
            </a:r>
            <a:r>
              <a:rPr lang="it-IT" sz="2000" dirty="0" smtClean="0"/>
              <a:t>=k</a:t>
            </a:r>
            <a:r>
              <a:rPr lang="it-IT" sz="1000" dirty="0" smtClean="0"/>
              <a:t>45</a:t>
            </a:r>
            <a:r>
              <a:rPr lang="it-IT" sz="2000" dirty="0" smtClean="0"/>
              <a:t>*</a:t>
            </a:r>
            <a:r>
              <a:rPr lang="el-GR" sz="2000" dirty="0" smtClean="0">
                <a:cs typeface="Times New Roman"/>
              </a:rPr>
              <a:t>Δ</a:t>
            </a:r>
            <a:r>
              <a:rPr lang="it-IT" sz="2000" dirty="0" smtClean="0">
                <a:cs typeface="Times New Roman"/>
              </a:rPr>
              <a:t>=0.0094</a:t>
            </a:r>
            <a:endParaRPr lang="it-IT" sz="2000" dirty="0" smtClean="0"/>
          </a:p>
        </p:txBody>
      </p:sp>
      <p:pic>
        <p:nvPicPr>
          <p:cNvPr id="17" name="Immagine 16" descr="tabella coefficienti di accoppiament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22" y="1221368"/>
            <a:ext cx="7215206" cy="1684724"/>
          </a:xfrm>
          <a:prstGeom prst="rect">
            <a:avLst/>
          </a:prstGeom>
        </p:spPr>
      </p:pic>
      <p:sp>
        <p:nvSpPr>
          <p:cNvPr id="18" name="Segnaposto contenuto 2"/>
          <p:cNvSpPr txBox="1">
            <a:spLocks/>
          </p:cNvSpPr>
          <p:nvPr/>
        </p:nvSpPr>
        <p:spPr>
          <a:xfrm>
            <a:off x="4860024" y="2787153"/>
            <a:ext cx="3829048" cy="3786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Spacing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between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resonators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2000" dirty="0" smtClean="0"/>
              <a:t>h=27mm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housing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it-IT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width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2000" dirty="0" smtClean="0"/>
              <a:t>d=12mm (</a:t>
            </a:r>
            <a:r>
              <a:rPr lang="it-IT" sz="2000" dirty="0" err="1" smtClean="0"/>
              <a:t>resonator</a:t>
            </a:r>
            <a:r>
              <a:rPr lang="it-IT" sz="2000" dirty="0" smtClean="0"/>
              <a:t> </a:t>
            </a:r>
            <a:r>
              <a:rPr lang="it-IT" sz="2000" dirty="0" err="1" smtClean="0"/>
              <a:t>diameter</a:t>
            </a:r>
            <a:r>
              <a:rPr lang="it-IT" sz="2000" dirty="0" smtClean="0"/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2000" dirty="0" smtClean="0"/>
              <a:t>c</a:t>
            </a:r>
            <a:r>
              <a:rPr kumimoji="0" lang="it-I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=46.9948 mm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2000" dirty="0" smtClean="0"/>
              <a:t>c</a:t>
            </a:r>
            <a:r>
              <a:rPr kumimoji="0" lang="it-I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23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=49.3322 mm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2000" dirty="0" smtClean="0"/>
              <a:t>c</a:t>
            </a:r>
            <a:r>
              <a:rPr kumimoji="0" lang="it-I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34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=49.3322 mm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2000" dirty="0" smtClean="0"/>
              <a:t>c</a:t>
            </a:r>
            <a:r>
              <a:rPr kumimoji="0" lang="it-IT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=46.9948 mm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Oggetto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870185"/>
              </p:ext>
            </p:extLst>
          </p:nvPr>
        </p:nvGraphicFramePr>
        <p:xfrm>
          <a:off x="4894296" y="3212976"/>
          <a:ext cx="3319477" cy="5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2" name="Equazione" r:id="rId4" imgW="2590560" imgH="457200" progId="Equation.3">
                  <p:embed/>
                </p:oleObj>
              </mc:Choice>
              <mc:Fallback>
                <p:oleObj name="Equazione" r:id="rId4" imgW="2590560" imgH="457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4296" y="3212976"/>
                        <a:ext cx="3319477" cy="5857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Connettore 1 25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r:id="rId6" imgW="2752381" imgH="3428571" progId="">
                  <p:embed/>
                </p:oleObj>
              </mc:Choice>
              <mc:Fallback>
                <p:oleObj r:id="rId6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Immagine 3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Immagine 19" descr="schema_filtro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81" y="1179607"/>
            <a:ext cx="7286644" cy="5464983"/>
          </a:xfrm>
          <a:prstGeom prst="rect">
            <a:avLst/>
          </a:prstGeom>
        </p:spPr>
      </p:pic>
      <p:cxnSp>
        <p:nvCxnSpPr>
          <p:cNvPr id="17" name="Connettore 1 16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Immagine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28625" y="845327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 smtClean="0">
                <a:latin typeface="+mn-lt"/>
              </a:rPr>
              <a:t> layout:</a:t>
            </a:r>
            <a:endParaRPr lang="it-IT" sz="2400" b="1" dirty="0">
              <a:latin typeface="+mn-lt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Aluminum rectangular tubing with 1/16” wall which is readily available in the US.</a:t>
            </a:r>
            <a:r>
              <a:rPr kumimoji="0" lang="it-IT" altLang="it-IT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it-IT" alt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136384" y="4653136"/>
            <a:ext cx="3521841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Aluminum </a:t>
            </a:r>
            <a:r>
              <a:rPr lang="en-US" dirty="0"/>
              <a:t>rectangular </a:t>
            </a:r>
            <a:r>
              <a:rPr lang="en-US" dirty="0" smtClean="0"/>
              <a:t>tubing, </a:t>
            </a:r>
            <a:r>
              <a:rPr lang="en-US" dirty="0"/>
              <a:t>with </a:t>
            </a:r>
            <a:r>
              <a:rPr lang="en-US" b="1" dirty="0" smtClean="0"/>
              <a:t>30mm x 50mm </a:t>
            </a:r>
            <a:r>
              <a:rPr lang="en-US" b="1" dirty="0"/>
              <a:t>external sizes </a:t>
            </a:r>
            <a:r>
              <a:rPr lang="en-US" dirty="0" smtClean="0"/>
              <a:t>and 1.5mm wall thickness is </a:t>
            </a:r>
            <a:r>
              <a:rPr lang="en-US" dirty="0"/>
              <a:t>readily available in </a:t>
            </a:r>
            <a:r>
              <a:rPr lang="en-US" dirty="0" smtClean="0"/>
              <a:t>Europe.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574008" y="851480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construction</a:t>
            </a:r>
            <a:r>
              <a:rPr lang="it-IT" sz="2400" b="1" dirty="0" smtClean="0">
                <a:latin typeface="+mn-lt"/>
              </a:rPr>
              <a:t> and </a:t>
            </a:r>
            <a:r>
              <a:rPr lang="it-IT" sz="2400" b="1" dirty="0" err="1" smtClean="0">
                <a:latin typeface="+mn-lt"/>
              </a:rPr>
              <a:t>characterization</a:t>
            </a:r>
            <a:r>
              <a:rPr lang="it-IT" sz="2400" b="1" dirty="0" smtClean="0">
                <a:latin typeface="+mn-lt"/>
              </a:rPr>
              <a:t>:</a:t>
            </a:r>
            <a:endParaRPr lang="it-IT" sz="2400" b="1" dirty="0">
              <a:latin typeface="+mn-lt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Immagine 16" descr="IMG_162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3536" y="1420220"/>
            <a:ext cx="3600000" cy="2571768"/>
          </a:xfrm>
          <a:prstGeom prst="rect">
            <a:avLst/>
          </a:prstGeom>
        </p:spPr>
      </p:pic>
      <p:pic>
        <p:nvPicPr>
          <p:cNvPr id="18" name="Immagine 17" descr="IMG_163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86940" y="1420219"/>
            <a:ext cx="3600000" cy="2571768"/>
          </a:xfrm>
          <a:prstGeom prst="rect">
            <a:avLst/>
          </a:prstGeom>
        </p:spPr>
      </p:pic>
      <p:pic>
        <p:nvPicPr>
          <p:cNvPr id="19" name="Immagine 18" descr="IMG_163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3536" y="4153151"/>
            <a:ext cx="3600000" cy="2571768"/>
          </a:xfrm>
          <a:prstGeom prst="rect">
            <a:avLst/>
          </a:prstGeom>
        </p:spPr>
      </p:pic>
      <p:pic>
        <p:nvPicPr>
          <p:cNvPr id="20" name="Immagine 19" descr="IMG_1653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715634" y="4063425"/>
            <a:ext cx="1802364" cy="2643206"/>
          </a:xfrm>
          <a:prstGeom prst="rect">
            <a:avLst/>
          </a:prstGeom>
        </p:spPr>
      </p:pic>
      <p:cxnSp>
        <p:nvCxnSpPr>
          <p:cNvPr id="26" name="Connettore 1 25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2" r:id="rId7" imgW="2752381" imgH="3428571" progId="">
                  <p:embed/>
                </p:oleObj>
              </mc:Choice>
              <mc:Fallback>
                <p:oleObj r:id="rId7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Immagine 3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57200" y="847480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preliminary</a:t>
            </a:r>
            <a:r>
              <a:rPr lang="it-IT" sz="2400" b="1" dirty="0" smtClean="0">
                <a:latin typeface="+mn-lt"/>
              </a:rPr>
              <a:t> test:</a:t>
            </a:r>
            <a:endParaRPr lang="it-IT" sz="2400" b="1" dirty="0">
              <a:latin typeface="+mn-lt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457200" y="1155700"/>
            <a:ext cx="82296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 smtClean="0">
                <a:ea typeface="+mj-ea"/>
                <a:cs typeface="+mj-cs"/>
              </a:rPr>
              <a:t>|S11| and |S21| for the </a:t>
            </a:r>
            <a:r>
              <a:rPr lang="it-IT" sz="2000" dirty="0" err="1" smtClean="0">
                <a:ea typeface="+mj-ea"/>
                <a:cs typeface="+mj-cs"/>
              </a:rPr>
              <a:t>filter</a:t>
            </a:r>
            <a:r>
              <a:rPr lang="it-IT" sz="2000" dirty="0" smtClean="0">
                <a:ea typeface="+mj-ea"/>
                <a:cs typeface="+mj-cs"/>
              </a:rPr>
              <a:t> </a:t>
            </a:r>
            <a:r>
              <a:rPr lang="it-IT" sz="2000" dirty="0" err="1" smtClean="0">
                <a:ea typeface="+mj-ea"/>
                <a:cs typeface="+mj-cs"/>
              </a:rPr>
              <a:t>tuned</a:t>
            </a:r>
            <a:r>
              <a:rPr lang="it-IT" sz="2000" dirty="0" smtClean="0">
                <a:ea typeface="+mj-ea"/>
                <a:cs typeface="+mj-cs"/>
              </a:rPr>
              <a:t> </a:t>
            </a:r>
            <a:r>
              <a:rPr lang="it-IT" sz="2000" dirty="0" err="1" smtClean="0">
                <a:ea typeface="+mj-ea"/>
                <a:cs typeface="+mj-cs"/>
              </a:rPr>
              <a:t>at</a:t>
            </a:r>
            <a:r>
              <a:rPr lang="it-IT" sz="2000" dirty="0" smtClean="0">
                <a:ea typeface="+mj-ea"/>
                <a:cs typeface="+mj-cs"/>
              </a:rPr>
              <a:t> 1497 MHz</a:t>
            </a:r>
            <a:endParaRPr kumimoji="0" lang="it-IT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8" name="Immagine 17" descr="INTE1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604" y="1916896"/>
            <a:ext cx="6096000" cy="4572000"/>
          </a:xfrm>
          <a:prstGeom prst="rect">
            <a:avLst/>
          </a:prstGeom>
        </p:spPr>
      </p:pic>
      <p:cxnSp>
        <p:nvCxnSpPr>
          <p:cNvPr id="19" name="Connettore 1 18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6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Immagine 2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57200" y="905667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tuned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at</a:t>
            </a:r>
            <a:r>
              <a:rPr lang="it-IT" sz="2400" b="1" dirty="0" smtClean="0">
                <a:latin typeface="+mn-lt"/>
              </a:rPr>
              <a:t> 1498 MHz: |S11|</a:t>
            </a:r>
            <a:endParaRPr lang="it-IT" sz="2400" b="1" dirty="0">
              <a:latin typeface="+mn-lt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Immagine 1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120" y="1275437"/>
            <a:ext cx="828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Connettore 1 16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0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Immagine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69784" y="905667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tuned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at</a:t>
            </a:r>
            <a:r>
              <a:rPr lang="it-IT" sz="2400" b="1" dirty="0" smtClean="0">
                <a:latin typeface="+mn-lt"/>
              </a:rPr>
              <a:t> 1498 MHz: |S21|</a:t>
            </a:r>
            <a:endParaRPr lang="it-IT" sz="2400" b="1" dirty="0">
              <a:latin typeface="+mn-lt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Immagine 1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800" y="1338939"/>
            <a:ext cx="828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Connettore 1 17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4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Immagine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57200" y="1081883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 smtClean="0">
                <a:latin typeface="+mn-lt"/>
              </a:rPr>
              <a:t>Filter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tuned</a:t>
            </a:r>
            <a:r>
              <a:rPr lang="it-IT" sz="2400" b="1" dirty="0" smtClean="0">
                <a:latin typeface="+mn-lt"/>
              </a:rPr>
              <a:t> </a:t>
            </a:r>
            <a:r>
              <a:rPr lang="it-IT" sz="2400" b="1" dirty="0" err="1" smtClean="0">
                <a:latin typeface="+mn-lt"/>
              </a:rPr>
              <a:t>at</a:t>
            </a:r>
            <a:r>
              <a:rPr lang="it-IT" sz="2400" b="1" dirty="0" smtClean="0">
                <a:latin typeface="+mn-lt"/>
              </a:rPr>
              <a:t> 1475 MHz:</a:t>
            </a:r>
            <a:endParaRPr lang="it-IT" sz="2400" b="1" dirty="0">
              <a:latin typeface="+mn-lt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485804" y="785794"/>
            <a:ext cx="82296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8" name="Immagine 17" descr="INTE13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604" y="1928802"/>
            <a:ext cx="6096000" cy="4572000"/>
          </a:xfrm>
          <a:prstGeom prst="rect">
            <a:avLst/>
          </a:prstGeom>
        </p:spPr>
      </p:pic>
      <p:cxnSp>
        <p:nvCxnSpPr>
          <p:cNvPr id="19" name="Connettore 1 18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8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Immagine 2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1"/>
          <p:cNvSpPr>
            <a:spLocks noGrp="1"/>
          </p:cNvSpPr>
          <p:nvPr>
            <p:ph type="title"/>
          </p:nvPr>
        </p:nvSpPr>
        <p:spPr>
          <a:xfrm>
            <a:off x="482400" y="842841"/>
            <a:ext cx="8229600" cy="500066"/>
          </a:xfrm>
        </p:spPr>
        <p:txBody>
          <a:bodyPr>
            <a:normAutofit/>
          </a:bodyPr>
          <a:lstStyle/>
          <a:p>
            <a:r>
              <a:rPr lang="it-IT" sz="2400" b="1" dirty="0" err="1"/>
              <a:t>Filter</a:t>
            </a:r>
            <a:r>
              <a:rPr lang="it-IT" sz="2400" b="1" dirty="0"/>
              <a:t> </a:t>
            </a:r>
            <a:r>
              <a:rPr lang="it-IT" sz="2400" b="1" dirty="0" err="1"/>
              <a:t>tuned</a:t>
            </a:r>
            <a:r>
              <a:rPr lang="it-IT" sz="2400" b="1" dirty="0"/>
              <a:t> </a:t>
            </a:r>
            <a:r>
              <a:rPr lang="it-IT" sz="2400" b="1" dirty="0" err="1"/>
              <a:t>at</a:t>
            </a:r>
            <a:r>
              <a:rPr lang="it-IT" sz="2400" b="1" dirty="0"/>
              <a:t> 1475 MHz </a:t>
            </a:r>
            <a:r>
              <a:rPr lang="it-IT" sz="2400" b="1" dirty="0" smtClean="0">
                <a:latin typeface="+mn-lt"/>
              </a:rPr>
              <a:t>: |S11|</a:t>
            </a:r>
            <a:endParaRPr lang="it-IT" sz="2400" b="1" dirty="0">
              <a:latin typeface="+mn-lt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15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Immagine 1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000" y="1275437"/>
            <a:ext cx="828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Connettore 1 17"/>
          <p:cNvCxnSpPr/>
          <p:nvPr/>
        </p:nvCxnSpPr>
        <p:spPr>
          <a:xfrm>
            <a:off x="185707" y="910250"/>
            <a:ext cx="8715436" cy="158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611560" y="53975"/>
            <a:ext cx="7670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HAMTV Intermediate-</a:t>
            </a:r>
            <a:r>
              <a:rPr lang="it-IT" sz="2000" b="1" i="1" dirty="0" err="1" smtClean="0"/>
              <a:t>Frequency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WiFi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rejection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Filter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designed</a:t>
            </a:r>
            <a:r>
              <a:rPr lang="it-IT" sz="2000" b="1" i="1" dirty="0" smtClean="0"/>
              <a:t> by </a:t>
            </a:r>
            <a:r>
              <a:rPr lang="it-IT" sz="2000" b="1" i="1" dirty="0" err="1" smtClean="0"/>
              <a:t>students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at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University</a:t>
            </a:r>
            <a:r>
              <a:rPr lang="it-IT" sz="2000" b="1" i="1" dirty="0" smtClean="0"/>
              <a:t> of L’Aquila, </a:t>
            </a:r>
            <a:r>
              <a:rPr lang="it-IT" sz="2000" b="1" i="1" dirty="0" err="1" smtClean="0"/>
              <a:t>Italy</a:t>
            </a:r>
            <a:endParaRPr lang="it-IT" sz="2000" b="1" i="1" dirty="0"/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20767"/>
              </p:ext>
            </p:extLst>
          </p:nvPr>
        </p:nvGraphicFramePr>
        <p:xfrm>
          <a:off x="214313" y="89055"/>
          <a:ext cx="397247" cy="497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2" r:id="rId4" imgW="2752381" imgH="3428571" progId="">
                  <p:embed/>
                </p:oleObj>
              </mc:Choice>
              <mc:Fallback>
                <p:oleObj r:id="rId4" imgW="2752381" imgH="34285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89055"/>
                        <a:ext cx="397247" cy="4972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Immagine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55"/>
            <a:ext cx="703216" cy="67360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4876</TotalTime>
  <Words>410</Words>
  <Application>Microsoft Office PowerPoint</Application>
  <PresentationFormat>Presentazione su schermo (4:3)</PresentationFormat>
  <Paragraphs>59</Paragraphs>
  <Slides>11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Tema di Office</vt:lpstr>
      <vt:lpstr>Equazione</vt:lpstr>
      <vt:lpstr>Interdigital Filter specifications:</vt:lpstr>
      <vt:lpstr>Electrical and Geometrical parameters:</vt:lpstr>
      <vt:lpstr>Filter layout:</vt:lpstr>
      <vt:lpstr>Filter construction and characterization:</vt:lpstr>
      <vt:lpstr>Filter preliminary test:</vt:lpstr>
      <vt:lpstr>Filter tuned at 1498 MHz: |S11|</vt:lpstr>
      <vt:lpstr>Filter tuned at 1498 MHz: |S21|</vt:lpstr>
      <vt:lpstr>Filter tuned at 1475 MHz:</vt:lpstr>
      <vt:lpstr>Filter tuned at 1475 MHz : |S11|</vt:lpstr>
      <vt:lpstr>Filter tuned at 1475 MHz : |S21|</vt:lpstr>
      <vt:lpstr>Comparison between real and ideal (simulated) filter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Nazzareno</dc:creator>
  <cp:lastModifiedBy>Piero</cp:lastModifiedBy>
  <cp:revision>224</cp:revision>
  <dcterms:created xsi:type="dcterms:W3CDTF">2013-12-02T09:14:31Z</dcterms:created>
  <dcterms:modified xsi:type="dcterms:W3CDTF">2015-08-16T08:22:44Z</dcterms:modified>
</cp:coreProperties>
</file>