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tiff" ContentType="image/tiff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61" r:id="rId3"/>
    <p:sldId id="259" r:id="rId4"/>
    <p:sldId id="260" r:id="rId5"/>
    <p:sldId id="258" r:id="rId6"/>
    <p:sldId id="265" r:id="rId7"/>
    <p:sldId id="266" r:id="rId8"/>
    <p:sldId id="264" r:id="rId9"/>
    <p:sldId id="267" r:id="rId10"/>
    <p:sldId id="262" r:id="rId11"/>
    <p:sldId id="263" r:id="rId12"/>
  </p:sldIdLst>
  <p:sldSz cx="9144000" cy="6858000" type="screen4x3"/>
  <p:notesSz cx="6794500" cy="9931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0F7422-E30D-4412-8FBC-E07FA2B7D774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B57E5-F184-45C0-A87C-2750F7C57CE3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4648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3254743" indent="-32853916"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/>
            <a:fld id="{0B3B4406-74F4-4C81-A791-71AEE8535B97}" type="slidenum">
              <a:rPr lang="fr-FR" altLang="it-IT">
                <a:solidFill>
                  <a:srgbClr val="000000"/>
                </a:solidFill>
                <a:latin typeface="Times New Roman" charset="0"/>
              </a:rPr>
              <a:pPr eaLnBrk="1"/>
              <a:t>1</a:t>
            </a:fld>
            <a:endParaRPr lang="fr-FR" altLang="it-IT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6867" name="Text Box 1"/>
          <p:cNvSpPr txBox="1">
            <a:spLocks noChangeArrowheads="1"/>
          </p:cNvSpPr>
          <p:nvPr/>
        </p:nvSpPr>
        <p:spPr bwMode="auto">
          <a:xfrm>
            <a:off x="3845272" y="9434461"/>
            <a:ext cx="2943521" cy="49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r" eaLnBrk="1">
              <a:lnSpc>
                <a:spcPct val="95000"/>
              </a:lnSpc>
              <a:buClrTx/>
              <a:buFontTx/>
              <a:buNone/>
            </a:pPr>
            <a:fld id="{FEFAF815-494B-44E6-8BEC-D586687130BB}" type="slidenum">
              <a:rPr lang="fr-FR" altLang="it-IT" sz="1200">
                <a:solidFill>
                  <a:srgbClr val="000000"/>
                </a:solidFill>
                <a:latin typeface="Times New Roman" charset="0"/>
              </a:rPr>
              <a:pPr algn="r" eaLnBrk="1">
                <a:lnSpc>
                  <a:spcPct val="95000"/>
                </a:lnSpc>
                <a:buClrTx/>
                <a:buFontTx/>
                <a:buNone/>
              </a:pPr>
              <a:t>1</a:t>
            </a:fld>
            <a:endParaRPr lang="fr-FR" altLang="it-IT" sz="12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68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5650"/>
            <a:ext cx="4960937" cy="37226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165" y="4717231"/>
            <a:ext cx="5436171" cy="446949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it-IT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B57E5-F184-45C0-A87C-2750F7C57CE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91463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B57E5-F184-45C0-A87C-2750F7C57CE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6880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B57E5-F184-45C0-A87C-2750F7C57CE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49573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B57E5-F184-45C0-A87C-2750F7C57CE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62716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B57E5-F184-45C0-A87C-2750F7C57CE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87645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B57E5-F184-45C0-A87C-2750F7C57CE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801366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B57E5-F184-45C0-A87C-2750F7C57CE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45729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B57E5-F184-45C0-A87C-2750F7C57CE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34756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B57E5-F184-45C0-A87C-2750F7C57CE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324817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B57E5-F184-45C0-A87C-2750F7C57CE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8607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91719-3438-454D-A978-B27F391E8C83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36182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91719-3438-454D-A978-B27F391E8C83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36498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91719-3438-454D-A978-B27F391E8C83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844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91719-3438-454D-A978-B27F391E8C83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14986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91719-3438-454D-A978-B27F391E8C83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78713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91719-3438-454D-A978-B27F391E8C83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0821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91719-3438-454D-A978-B27F391E8C83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98171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91719-3438-454D-A978-B27F391E8C83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2383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21/02/2015</a:t>
            </a:r>
            <a:endParaRPr lang="en-US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  <p:pic>
        <p:nvPicPr>
          <p:cNvPr id="5" name="Picture 6" descr="E:\Dati\AMSAT Italia\Doc\Logo\Logo AMSAT Italia ® HR.ti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825" y="100013"/>
            <a:ext cx="2312988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5400" y="131763"/>
            <a:ext cx="1079500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04280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91719-3438-454D-A978-B27F391E8C83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6789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91719-3438-454D-A978-B27F391E8C83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7907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91719-3438-454D-A978-B27F391E8C83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0386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/>
          <p:cNvGrpSpPr/>
          <p:nvPr/>
        </p:nvGrpSpPr>
        <p:grpSpPr>
          <a:xfrm>
            <a:off x="377825" y="100013"/>
            <a:ext cx="8347075" cy="6588060"/>
            <a:chOff x="377825" y="100013"/>
            <a:chExt cx="8347075" cy="6588060"/>
          </a:xfrm>
        </p:grpSpPr>
        <p:sp>
          <p:nvSpPr>
            <p:cNvPr id="4098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1pPr>
              <a:lvl2pPr marL="37931725" indent="-37474525"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2pPr>
              <a:lvl3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3pPr>
              <a:lvl4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4pPr>
              <a:lvl5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5pPr>
              <a:lvl6pPr marL="25146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6pPr>
              <a:lvl7pPr marL="29718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7pPr>
              <a:lvl8pPr marL="34290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8pPr>
              <a:lvl9pPr marL="38862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Tx/>
              </a:pPr>
              <a:r>
                <a:rPr lang="it-IT" altLang="it-IT" sz="2400" b="1" dirty="0" smtClean="0">
                  <a:solidFill>
                    <a:srgbClr val="000000"/>
                  </a:solidFill>
                  <a:latin typeface="Calibri" charset="0"/>
                  <a:ea typeface="Verdana" charset="0"/>
                  <a:cs typeface="Verdana" charset="0"/>
                </a:rPr>
                <a:t> </a:t>
              </a:r>
              <a:endParaRPr lang="en-US" altLang="it-IT" sz="2000" b="1" dirty="0">
                <a:solidFill>
                  <a:srgbClr val="000000"/>
                </a:solidFill>
                <a:latin typeface="Calibri" charset="0"/>
                <a:ea typeface="Verdana" charset="0"/>
                <a:cs typeface="Verdana" charset="0"/>
              </a:endParaRPr>
            </a:p>
          </p:txBody>
        </p:sp>
        <p:sp>
          <p:nvSpPr>
            <p:cNvPr id="4099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1pPr>
              <a:lvl2pPr marL="37931725" indent="-37474525"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2pPr>
              <a:lvl3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3pPr>
              <a:lvl4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4pPr>
              <a:lvl5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5pPr>
              <a:lvl6pPr marL="25146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6pPr>
              <a:lvl7pPr marL="29718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7pPr>
              <a:lvl8pPr marL="34290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8pPr>
              <a:lvl9pPr marL="38862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Tx/>
                <a:buFontTx/>
                <a:buNone/>
              </a:pPr>
              <a:endParaRPr lang="en-US" altLang="it-IT" sz="1400" dirty="0">
                <a:solidFill>
                  <a:srgbClr val="000000"/>
                </a:solidFill>
                <a:latin typeface="Calibri" charset="0"/>
              </a:endParaRPr>
            </a:p>
          </p:txBody>
        </p:sp>
        <p:pic>
          <p:nvPicPr>
            <p:cNvPr id="4101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719138" y="1268413"/>
            <a:ext cx="7739062" cy="1229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 marL="285750" indent="-277813"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 hangingPunct="1">
              <a:lnSpc>
                <a:spcPct val="100000"/>
              </a:lnSpc>
              <a:buClrTx/>
              <a:buFontTx/>
              <a:buNone/>
            </a:pPr>
            <a:endParaRPr lang="fr-FR" altLang="it-IT" sz="2000" dirty="0">
              <a:solidFill>
                <a:srgbClr val="000000"/>
              </a:solidFill>
              <a:latin typeface="Calibri" charset="0"/>
            </a:endParaRPr>
          </a:p>
          <a:p>
            <a:pPr algn="just" eaLnBrk="1" hangingPunct="1">
              <a:lnSpc>
                <a:spcPct val="100000"/>
              </a:lnSpc>
              <a:buClrTx/>
              <a:buFontTx/>
              <a:buNone/>
            </a:pPr>
            <a:endParaRPr lang="en-US" altLang="it-IT" b="1" dirty="0">
              <a:solidFill>
                <a:srgbClr val="000000"/>
              </a:solidFill>
              <a:latin typeface="Calibri" charset="0"/>
            </a:endParaRPr>
          </a:p>
          <a:p>
            <a:pPr algn="just" eaLnBrk="1" hangingPunct="1">
              <a:lnSpc>
                <a:spcPct val="100000"/>
              </a:lnSpc>
              <a:buClrTx/>
              <a:buFontTx/>
              <a:buNone/>
            </a:pPr>
            <a:endParaRPr lang="en-US" altLang="it-IT" b="1" dirty="0">
              <a:solidFill>
                <a:srgbClr val="000000"/>
              </a:solidFill>
              <a:latin typeface="Calibri" charset="0"/>
            </a:endParaRPr>
          </a:p>
          <a:p>
            <a:pPr eaLnBrk="1" hangingPunct="1">
              <a:lnSpc>
                <a:spcPct val="100000"/>
              </a:lnSpc>
              <a:buClrTx/>
              <a:buFontTx/>
              <a:buNone/>
            </a:pPr>
            <a:endParaRPr lang="fr-FR" altLang="it-IT" dirty="0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031107" y="2071678"/>
            <a:ext cx="6959600" cy="3005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7200" b="1" i="1" baseline="30000" dirty="0" smtClean="0"/>
              <a:t>HAMTV </a:t>
            </a:r>
            <a:r>
              <a:rPr lang="it-IT" sz="7200" b="1" i="1" baseline="30000" dirty="0" err="1" smtClean="0"/>
              <a:t>improvements</a:t>
            </a:r>
            <a:endParaRPr lang="it-IT" sz="7200" b="1" i="1" baseline="30000" dirty="0" smtClean="0"/>
          </a:p>
          <a:p>
            <a:pPr algn="ctr"/>
            <a:r>
              <a:rPr lang="it-IT" sz="2800" b="1" dirty="0" err="1" smtClean="0"/>
              <a:t>by</a:t>
            </a:r>
            <a:r>
              <a:rPr lang="it-IT" sz="2800" b="1" dirty="0" smtClean="0"/>
              <a:t> Piero </a:t>
            </a:r>
            <a:r>
              <a:rPr lang="it-IT" sz="2800" b="1" dirty="0" err="1" smtClean="0"/>
              <a:t>Tognolatti</a:t>
            </a:r>
            <a:r>
              <a:rPr lang="it-IT" sz="2800" b="1" dirty="0" smtClean="0"/>
              <a:t>, IØKPT</a:t>
            </a:r>
          </a:p>
          <a:p>
            <a:pPr algn="ctr">
              <a:lnSpc>
                <a:spcPct val="200000"/>
              </a:lnSpc>
            </a:pPr>
            <a:r>
              <a:rPr lang="it-IT" sz="2800" b="1" baseline="30000" dirty="0" smtClean="0"/>
              <a:t>Vice </a:t>
            </a:r>
            <a:r>
              <a:rPr lang="it-IT" sz="2800" b="1" baseline="30000" dirty="0" err="1" smtClean="0"/>
              <a:t>President</a:t>
            </a:r>
            <a:r>
              <a:rPr lang="it-IT" sz="2800" b="1" baseline="30000" dirty="0" smtClean="0"/>
              <a:t> </a:t>
            </a:r>
            <a:r>
              <a:rPr lang="it-IT" sz="2800" b="1" baseline="30000" dirty="0" smtClean="0"/>
              <a:t>AMSAT-I</a:t>
            </a:r>
          </a:p>
          <a:p>
            <a:pPr algn="ctr">
              <a:lnSpc>
                <a:spcPct val="200000"/>
              </a:lnSpc>
            </a:pPr>
            <a:endParaRPr lang="it-IT" sz="2800" b="1" baseline="30000" dirty="0" smtClean="0"/>
          </a:p>
          <a:p>
            <a:pPr algn="ctr"/>
            <a:r>
              <a:rPr lang="it-IT" sz="2000" b="1" dirty="0" err="1" smtClean="0"/>
              <a:t>presented</a:t>
            </a:r>
            <a:r>
              <a:rPr lang="it-IT" sz="2000" b="1" dirty="0" smtClean="0"/>
              <a:t> </a:t>
            </a:r>
            <a:r>
              <a:rPr lang="it-IT" sz="2000" b="1" dirty="0" err="1" smtClean="0"/>
              <a:t>by</a:t>
            </a:r>
            <a:r>
              <a:rPr lang="it-IT" sz="2000" b="1" dirty="0" smtClean="0"/>
              <a:t> Emanuele </a:t>
            </a:r>
            <a:r>
              <a:rPr lang="it-IT" sz="2000" b="1" dirty="0" err="1" smtClean="0"/>
              <a:t>D’ANDRIA</a:t>
            </a:r>
            <a:r>
              <a:rPr lang="it-IT" sz="2000" b="1" dirty="0" smtClean="0"/>
              <a:t>, IØELE</a:t>
            </a:r>
            <a:endParaRPr lang="it-IT" sz="2000" b="1" dirty="0" smtClean="0"/>
          </a:p>
          <a:p>
            <a:pPr algn="ctr"/>
            <a:endParaRPr lang="it-IT" sz="2800" b="1" baseline="30000" dirty="0" smtClean="0"/>
          </a:p>
        </p:txBody>
      </p:sp>
      <p:sp>
        <p:nvSpPr>
          <p:cNvPr id="4" name="CasellaDiTesto 3"/>
          <p:cNvSpPr txBox="1"/>
          <p:nvPr/>
        </p:nvSpPr>
        <p:spPr>
          <a:xfrm>
            <a:off x="2857488" y="5286388"/>
            <a:ext cx="3265061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b="1" dirty="0" smtClean="0"/>
              <a:t>ARISS-I </a:t>
            </a:r>
            <a:r>
              <a:rPr lang="it-IT" sz="2000" b="1" dirty="0" err="1" smtClean="0"/>
              <a:t>Face-to-Face</a:t>
            </a:r>
            <a:r>
              <a:rPr lang="it-IT" sz="2000" b="1" dirty="0" smtClean="0"/>
              <a:t> meeting</a:t>
            </a:r>
          </a:p>
          <a:p>
            <a:pPr algn="ctr"/>
            <a:r>
              <a:rPr lang="it-IT" sz="2000" b="1" dirty="0" smtClean="0"/>
              <a:t>Tokyo 20-23 August 2015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141923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500" r="20505"/>
          <a:stretch/>
        </p:blipFill>
        <p:spPr>
          <a:xfrm>
            <a:off x="323528" y="1700808"/>
            <a:ext cx="4165600" cy="4602480"/>
          </a:xfrm>
          <a:prstGeom prst="rect">
            <a:avLst/>
          </a:prstGeom>
          <a:ln w="57150"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414" r="25010"/>
          <a:stretch/>
        </p:blipFill>
        <p:spPr>
          <a:xfrm>
            <a:off x="4731611" y="1700808"/>
            <a:ext cx="4131501" cy="4602480"/>
          </a:xfrm>
          <a:prstGeom prst="rect">
            <a:avLst/>
          </a:prstGeom>
          <a:ln w="57150"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CasellaDiTesto 3"/>
          <p:cNvSpPr txBox="1"/>
          <p:nvPr/>
        </p:nvSpPr>
        <p:spPr>
          <a:xfrm>
            <a:off x="1571604" y="214290"/>
            <a:ext cx="6072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/>
              <a:t>AMSAT-NA </a:t>
            </a:r>
            <a:r>
              <a:rPr lang="it-IT" sz="2000" b="1" i="1" dirty="0" err="1" smtClean="0"/>
              <a:t>took</a:t>
            </a:r>
            <a:r>
              <a:rPr lang="it-IT" sz="2000" b="1" i="1" dirty="0" smtClean="0"/>
              <a:t> the </a:t>
            </a:r>
            <a:r>
              <a:rPr lang="it-IT" sz="2000" b="1" i="1" dirty="0" err="1" smtClean="0"/>
              <a:t>initiative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to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build</a:t>
            </a:r>
            <a:r>
              <a:rPr lang="it-IT" sz="2000" b="1" i="1" dirty="0" smtClean="0"/>
              <a:t> a </a:t>
            </a:r>
            <a:r>
              <a:rPr lang="it-IT" sz="2000" b="1" i="1" dirty="0" err="1" smtClean="0"/>
              <a:t>prototype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unit</a:t>
            </a:r>
            <a:r>
              <a:rPr lang="it-IT" sz="2000" b="1" i="1" dirty="0" smtClean="0"/>
              <a:t> (1)</a:t>
            </a:r>
            <a:endParaRPr lang="en-US" sz="2000" b="1" i="1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4643438" y="1214739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Made by</a:t>
            </a:r>
            <a:r>
              <a:rPr lang="en-US" dirty="0" smtClean="0"/>
              <a:t> </a:t>
            </a:r>
            <a:r>
              <a:rPr lang="en-US" dirty="0" smtClean="0"/>
              <a:t>Art </a:t>
            </a:r>
            <a:r>
              <a:rPr lang="en-US" dirty="0" err="1" smtClean="0"/>
              <a:t>Towslee</a:t>
            </a:r>
            <a:r>
              <a:rPr lang="en-US" dirty="0" smtClean="0"/>
              <a:t>, WA8RMC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1180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577" y="1700808"/>
            <a:ext cx="8168640" cy="4602480"/>
          </a:xfrm>
          <a:prstGeom prst="rect">
            <a:avLst/>
          </a:prstGeom>
          <a:ln w="38100"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CasellaDiTesto 2"/>
          <p:cNvSpPr txBox="1"/>
          <p:nvPr/>
        </p:nvSpPr>
        <p:spPr>
          <a:xfrm>
            <a:off x="4500562" y="1214739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Made by</a:t>
            </a:r>
            <a:r>
              <a:rPr lang="en-US" dirty="0" smtClean="0"/>
              <a:t> </a:t>
            </a:r>
            <a:r>
              <a:rPr lang="en-US" dirty="0" smtClean="0"/>
              <a:t>Art </a:t>
            </a:r>
            <a:r>
              <a:rPr lang="en-US" dirty="0" err="1" smtClean="0"/>
              <a:t>Towslee</a:t>
            </a:r>
            <a:r>
              <a:rPr lang="en-US" dirty="0" smtClean="0"/>
              <a:t>, WA8RMC</a:t>
            </a:r>
            <a:endParaRPr lang="en-US" dirty="0"/>
          </a:p>
        </p:txBody>
      </p:sp>
      <p:sp>
        <p:nvSpPr>
          <p:cNvPr id="4" name="Rettangolo 3"/>
          <p:cNvSpPr/>
          <p:nvPr/>
        </p:nvSpPr>
        <p:spPr>
          <a:xfrm>
            <a:off x="1571604" y="214291"/>
            <a:ext cx="59293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000" b="1" i="1" dirty="0" smtClean="0"/>
              <a:t>AMSAT-NA </a:t>
            </a:r>
            <a:r>
              <a:rPr lang="it-IT" sz="2000" b="1" i="1" dirty="0" err="1" smtClean="0"/>
              <a:t>took</a:t>
            </a:r>
            <a:r>
              <a:rPr lang="it-IT" sz="2000" b="1" i="1" dirty="0" smtClean="0"/>
              <a:t> the </a:t>
            </a:r>
            <a:r>
              <a:rPr lang="it-IT" sz="2000" b="1" i="1" dirty="0" err="1" smtClean="0"/>
              <a:t>initiative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to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build</a:t>
            </a:r>
            <a:r>
              <a:rPr lang="it-IT" sz="2000" b="1" i="1" dirty="0" smtClean="0"/>
              <a:t> a </a:t>
            </a:r>
            <a:r>
              <a:rPr lang="it-IT" sz="2000" b="1" i="1" dirty="0" err="1" smtClean="0"/>
              <a:t>prototype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unit</a:t>
            </a:r>
            <a:r>
              <a:rPr lang="it-IT" sz="2000" b="1" i="1" dirty="0" smtClean="0"/>
              <a:t> </a:t>
            </a:r>
            <a:endParaRPr lang="it-IT" sz="2000" b="1" i="1" dirty="0" smtClean="0"/>
          </a:p>
          <a:p>
            <a:pPr algn="ctr"/>
            <a:r>
              <a:rPr lang="it-IT" sz="2000" b="1" i="1" dirty="0" smtClean="0"/>
              <a:t>(2)</a:t>
            </a:r>
            <a:endParaRPr lang="en-US" sz="2000" b="1" i="1" dirty="0"/>
          </a:p>
        </p:txBody>
      </p:sp>
    </p:spTree>
    <p:extLst>
      <p:ext uri="{BB962C8B-B14F-4D97-AF65-F5344CB8AC3E}">
        <p14:creationId xmlns:p14="http://schemas.microsoft.com/office/powerpoint/2010/main" xmlns="" val="205985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571604" y="331189"/>
            <a:ext cx="6000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/>
              <a:t>First </a:t>
            </a:r>
            <a:r>
              <a:rPr lang="it-IT" sz="2000" b="1" i="1" dirty="0" err="1" smtClean="0"/>
              <a:t>Proposal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of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Additional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units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to</a:t>
            </a:r>
            <a:r>
              <a:rPr lang="it-IT" sz="2000" b="1" i="1" dirty="0" smtClean="0"/>
              <a:t> HAMTV</a:t>
            </a:r>
            <a:endParaRPr lang="en-US" sz="2000" b="1" i="1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223190" y="1322524"/>
            <a:ext cx="8669290" cy="36933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solidFill>
                  <a:schemeClr val="bg1"/>
                </a:solidFill>
              </a:rPr>
              <a:t>AMSAT Italia </a:t>
            </a:r>
            <a:r>
              <a:rPr lang="it-IT" dirty="0" err="1" smtClean="0">
                <a:solidFill>
                  <a:schemeClr val="bg1"/>
                </a:solidFill>
              </a:rPr>
              <a:t>presents</a:t>
            </a:r>
            <a:r>
              <a:rPr lang="it-IT" dirty="0" smtClean="0">
                <a:solidFill>
                  <a:schemeClr val="bg1"/>
                </a:solidFill>
              </a:rPr>
              <a:t> the </a:t>
            </a:r>
            <a:r>
              <a:rPr lang="it-IT" dirty="0" err="1" smtClean="0">
                <a:solidFill>
                  <a:schemeClr val="bg1"/>
                </a:solidFill>
              </a:rPr>
              <a:t>proposal</a:t>
            </a:r>
            <a:r>
              <a:rPr lang="it-IT" dirty="0" smtClean="0">
                <a:solidFill>
                  <a:schemeClr val="bg1"/>
                </a:solidFill>
              </a:rPr>
              <a:t> </a:t>
            </a:r>
            <a:r>
              <a:rPr lang="it-IT" dirty="0" err="1" smtClean="0">
                <a:solidFill>
                  <a:schemeClr val="bg1"/>
                </a:solidFill>
              </a:rPr>
              <a:t>to</a:t>
            </a:r>
            <a:r>
              <a:rPr lang="it-IT" dirty="0" smtClean="0">
                <a:solidFill>
                  <a:schemeClr val="bg1"/>
                </a:solidFill>
              </a:rPr>
              <a:t> ESA </a:t>
            </a:r>
            <a:r>
              <a:rPr lang="it-IT" dirty="0" err="1" smtClean="0">
                <a:solidFill>
                  <a:schemeClr val="bg1"/>
                </a:solidFill>
              </a:rPr>
              <a:t>during</a:t>
            </a:r>
            <a:r>
              <a:rPr lang="it-IT" dirty="0" smtClean="0">
                <a:solidFill>
                  <a:schemeClr val="bg1"/>
                </a:solidFill>
              </a:rPr>
              <a:t> a HAMTV progress meeting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0" name="Gruppo 9"/>
          <p:cNvGrpSpPr/>
          <p:nvPr/>
        </p:nvGrpSpPr>
        <p:grpSpPr>
          <a:xfrm>
            <a:off x="1835696" y="1784189"/>
            <a:ext cx="6696744" cy="5016411"/>
            <a:chOff x="1835696" y="1784189"/>
            <a:chExt cx="6696744" cy="5016411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784189"/>
              <a:ext cx="6696744" cy="5016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" name="Connettore 1 4"/>
            <p:cNvCxnSpPr/>
            <p:nvPr/>
          </p:nvCxnSpPr>
          <p:spPr>
            <a:xfrm>
              <a:off x="3203848" y="4005064"/>
              <a:ext cx="381642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ttore 1 6"/>
            <p:cNvCxnSpPr/>
            <p:nvPr/>
          </p:nvCxnSpPr>
          <p:spPr>
            <a:xfrm>
              <a:off x="3203848" y="5301208"/>
              <a:ext cx="309634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ttore 1 8"/>
            <p:cNvCxnSpPr/>
            <p:nvPr/>
          </p:nvCxnSpPr>
          <p:spPr>
            <a:xfrm>
              <a:off x="3203848" y="6453336"/>
              <a:ext cx="4608512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71860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2477" y="1374642"/>
            <a:ext cx="8352927" cy="543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499"/>
          <a:stretch/>
        </p:blipFill>
        <p:spPr bwMode="auto">
          <a:xfrm>
            <a:off x="7092280" y="5661248"/>
            <a:ext cx="923779" cy="637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1571605" y="183385"/>
            <a:ext cx="6000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/>
              <a:t>The beacon idea </a:t>
            </a:r>
            <a:r>
              <a:rPr lang="it-IT" sz="2000" b="1" i="1" dirty="0" err="1" smtClean="0"/>
              <a:t>was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considered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by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Kayser</a:t>
            </a:r>
            <a:r>
              <a:rPr lang="it-IT" sz="2000" b="1" i="1" dirty="0" smtClean="0"/>
              <a:t> Italia </a:t>
            </a:r>
            <a:r>
              <a:rPr lang="it-IT" sz="2000" b="1" i="1" dirty="0" err="1" smtClean="0"/>
              <a:t>which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suggested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to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present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an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unsolicited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proposal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to</a:t>
            </a:r>
            <a:r>
              <a:rPr lang="it-IT" sz="2000" b="1" i="1" dirty="0" smtClean="0"/>
              <a:t> ESA</a:t>
            </a:r>
            <a:endParaRPr lang="en-US" sz="2000" b="1" i="1" dirty="0"/>
          </a:p>
        </p:txBody>
      </p:sp>
    </p:spTree>
    <p:extLst>
      <p:ext uri="{BB962C8B-B14F-4D97-AF65-F5344CB8AC3E}">
        <p14:creationId xmlns:p14="http://schemas.microsoft.com/office/powerpoint/2010/main" xmlns="" val="41590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975"/>
          <a:stretch/>
        </p:blipFill>
        <p:spPr bwMode="auto">
          <a:xfrm>
            <a:off x="14288" y="1209675"/>
            <a:ext cx="9113837" cy="4262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1643042" y="357166"/>
            <a:ext cx="58024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/>
              <a:t>1a)  </a:t>
            </a:r>
            <a:r>
              <a:rPr lang="it-IT" sz="2000" b="1" i="1" dirty="0" smtClean="0"/>
              <a:t>«Beacon CW/FM stand-alone» Mode</a:t>
            </a:r>
            <a:endParaRPr lang="en-US" sz="2000" b="1" i="1" dirty="0"/>
          </a:p>
        </p:txBody>
      </p:sp>
    </p:spTree>
    <p:extLst>
      <p:ext uri="{BB962C8B-B14F-4D97-AF65-F5344CB8AC3E}">
        <p14:creationId xmlns:p14="http://schemas.microsoft.com/office/powerpoint/2010/main" xmlns="" val="294052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05" r="9038"/>
          <a:stretch/>
        </p:blipFill>
        <p:spPr bwMode="auto">
          <a:xfrm>
            <a:off x="107504" y="1556792"/>
            <a:ext cx="8933382" cy="4887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2071670" y="314246"/>
            <a:ext cx="4786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 smtClean="0"/>
              <a:t>1b) «Beacon CW/FM </a:t>
            </a:r>
            <a:r>
              <a:rPr lang="it-IT" sz="2000" b="1" i="1" dirty="0" err="1" smtClean="0"/>
              <a:t>within</a:t>
            </a:r>
            <a:r>
              <a:rPr lang="it-IT" sz="2000" b="1" i="1" dirty="0" smtClean="0"/>
              <a:t> HAMTV» Mode</a:t>
            </a:r>
            <a:endParaRPr lang="en-US" sz="2000" b="1" i="1" dirty="0"/>
          </a:p>
        </p:txBody>
      </p:sp>
    </p:spTree>
    <p:extLst>
      <p:ext uri="{BB962C8B-B14F-4D97-AF65-F5344CB8AC3E}">
        <p14:creationId xmlns:p14="http://schemas.microsoft.com/office/powerpoint/2010/main" xmlns="" val="196876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190" y="1484784"/>
            <a:ext cx="8264716" cy="476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1714480" y="357166"/>
            <a:ext cx="5572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/>
              <a:t>2</a:t>
            </a:r>
            <a:r>
              <a:rPr lang="it-IT" sz="2000" b="1" i="1" dirty="0" smtClean="0"/>
              <a:t>)  «</a:t>
            </a:r>
            <a:r>
              <a:rPr lang="it-IT" sz="2000" b="1" i="1" dirty="0" smtClean="0"/>
              <a:t>Slide-Show </a:t>
            </a:r>
            <a:r>
              <a:rPr lang="it-IT" sz="2000" b="1" i="1" dirty="0" smtClean="0"/>
              <a:t>NTSC Beacon» Mode</a:t>
            </a:r>
            <a:endParaRPr lang="en-US" sz="2000" b="1" i="1" dirty="0"/>
          </a:p>
        </p:txBody>
      </p:sp>
    </p:spTree>
    <p:extLst>
      <p:ext uri="{BB962C8B-B14F-4D97-AF65-F5344CB8AC3E}">
        <p14:creationId xmlns:p14="http://schemas.microsoft.com/office/powerpoint/2010/main" xmlns="" val="155610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138" y="1988840"/>
            <a:ext cx="7704137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1643042" y="357166"/>
            <a:ext cx="5786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/>
              <a:t>3) «V/U </a:t>
            </a:r>
            <a:r>
              <a:rPr lang="it-IT" sz="2000" b="1" i="1" dirty="0" smtClean="0"/>
              <a:t> or  </a:t>
            </a:r>
            <a:r>
              <a:rPr lang="it-IT" sz="2000" b="1" i="1" dirty="0" smtClean="0"/>
              <a:t>L </a:t>
            </a:r>
            <a:r>
              <a:rPr lang="it-IT" sz="2000" b="1" i="1" dirty="0" smtClean="0"/>
              <a:t> </a:t>
            </a:r>
            <a:r>
              <a:rPr lang="it-IT" sz="2000" b="1" i="1" dirty="0" smtClean="0"/>
              <a:t>S </a:t>
            </a:r>
            <a:r>
              <a:rPr lang="it-IT" sz="2000" b="1" i="1" dirty="0" smtClean="0"/>
              <a:t>band transponder Mode»</a:t>
            </a:r>
            <a:endParaRPr lang="en-US" sz="2000" b="1" i="1" dirty="0"/>
          </a:p>
        </p:txBody>
      </p:sp>
    </p:spTree>
    <p:extLst>
      <p:ext uri="{BB962C8B-B14F-4D97-AF65-F5344CB8AC3E}">
        <p14:creationId xmlns:p14="http://schemas.microsoft.com/office/powerpoint/2010/main" xmlns="" val="276268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9225" y="2060848"/>
            <a:ext cx="6305550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1428728" y="214290"/>
            <a:ext cx="621510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i="1" dirty="0" smtClean="0"/>
              <a:t>More </a:t>
            </a:r>
            <a:r>
              <a:rPr lang="it-IT" b="1" i="1" dirty="0" err="1" smtClean="0"/>
              <a:t>recently</a:t>
            </a:r>
            <a:r>
              <a:rPr lang="it-IT" b="1" i="1" dirty="0" smtClean="0"/>
              <a:t> </a:t>
            </a:r>
            <a:r>
              <a:rPr lang="it-IT" b="1" i="1" dirty="0" err="1" smtClean="0"/>
              <a:t>it</a:t>
            </a:r>
            <a:r>
              <a:rPr lang="it-IT" b="1" i="1" dirty="0" smtClean="0"/>
              <a:t> </a:t>
            </a:r>
            <a:r>
              <a:rPr lang="it-IT" b="1" i="1" dirty="0" err="1" smtClean="0"/>
              <a:t>was</a:t>
            </a:r>
            <a:r>
              <a:rPr lang="it-IT" b="1" i="1" dirty="0" smtClean="0"/>
              <a:t> </a:t>
            </a:r>
            <a:r>
              <a:rPr lang="it-IT" b="1" i="1" dirty="0" err="1" smtClean="0"/>
              <a:t>proposed</a:t>
            </a:r>
            <a:r>
              <a:rPr lang="it-IT" b="1" i="1" dirty="0" smtClean="0"/>
              <a:t> </a:t>
            </a:r>
            <a:r>
              <a:rPr lang="it-IT" b="1" i="1" dirty="0" err="1" smtClean="0"/>
              <a:t>to</a:t>
            </a:r>
            <a:r>
              <a:rPr lang="it-IT" b="1" i="1" dirty="0" smtClean="0"/>
              <a:t> </a:t>
            </a:r>
            <a:r>
              <a:rPr lang="it-IT" b="1" i="1" dirty="0" err="1" smtClean="0"/>
              <a:t>add</a:t>
            </a:r>
            <a:r>
              <a:rPr lang="it-IT" b="1" i="1" dirty="0" smtClean="0"/>
              <a:t> a camera </a:t>
            </a:r>
            <a:r>
              <a:rPr lang="it-IT" b="1" i="1" dirty="0" err="1" smtClean="0"/>
              <a:t>to</a:t>
            </a:r>
            <a:r>
              <a:rPr lang="it-IT" b="1" i="1" dirty="0" smtClean="0"/>
              <a:t> the </a:t>
            </a:r>
            <a:r>
              <a:rPr lang="it-IT" b="1" i="1" dirty="0" err="1" smtClean="0"/>
              <a:t>previous</a:t>
            </a:r>
            <a:r>
              <a:rPr lang="it-IT" b="1" i="1" dirty="0" smtClean="0"/>
              <a:t> idea </a:t>
            </a:r>
            <a:r>
              <a:rPr lang="it-IT" b="1" i="1" dirty="0" err="1" smtClean="0"/>
              <a:t>which</a:t>
            </a:r>
            <a:r>
              <a:rPr lang="it-IT" b="1" i="1" dirty="0" smtClean="0"/>
              <a:t> </a:t>
            </a:r>
            <a:r>
              <a:rPr lang="it-IT" b="1" i="1" dirty="0" err="1" smtClean="0"/>
              <a:t>became</a:t>
            </a:r>
            <a:r>
              <a:rPr lang="it-IT" b="1" i="1" dirty="0" smtClean="0"/>
              <a:t> Slide Show and Camera </a:t>
            </a:r>
            <a:r>
              <a:rPr lang="it-IT" b="1" i="1" dirty="0" err="1" smtClean="0"/>
              <a:t>Module</a:t>
            </a:r>
            <a:r>
              <a:rPr lang="it-IT" b="1" i="1" dirty="0" smtClean="0"/>
              <a:t> (</a:t>
            </a:r>
            <a:r>
              <a:rPr lang="it-IT" b="1" i="1" dirty="0" err="1" smtClean="0"/>
              <a:t>SSaCM</a:t>
            </a:r>
            <a:r>
              <a:rPr lang="it-IT" b="1" i="1" dirty="0" smtClean="0"/>
              <a:t>)</a:t>
            </a:r>
            <a:r>
              <a:rPr lang="it-IT" b="1" i="1" dirty="0" smtClean="0"/>
              <a:t> 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xmlns="" val="176525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80613" y="1700808"/>
            <a:ext cx="4991100" cy="4543425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1403648" y="0"/>
            <a:ext cx="619268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/>
              <a:t>The idea </a:t>
            </a:r>
            <a:r>
              <a:rPr lang="it-IT" sz="2000" b="1" i="1" dirty="0" err="1" smtClean="0"/>
              <a:t>of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an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autonomous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Module</a:t>
            </a:r>
            <a:r>
              <a:rPr lang="it-IT" sz="2000" b="1" i="1" dirty="0" smtClean="0"/>
              <a:t> (no NASA Camera </a:t>
            </a:r>
            <a:r>
              <a:rPr lang="it-IT" sz="2000" b="1" i="1" dirty="0" err="1" smtClean="0"/>
              <a:t>dependant</a:t>
            </a:r>
            <a:r>
              <a:rPr lang="it-IT" sz="2000" b="1" i="1" dirty="0" smtClean="0"/>
              <a:t>) </a:t>
            </a:r>
            <a:r>
              <a:rPr lang="it-IT" sz="2000" b="1" i="1" dirty="0" err="1" smtClean="0"/>
              <a:t>was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already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sketched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by</a:t>
            </a:r>
            <a:r>
              <a:rPr lang="it-IT" sz="2000" b="1" i="1" dirty="0" smtClean="0"/>
              <a:t> </a:t>
            </a:r>
            <a:r>
              <a:rPr lang="it-IT" sz="2000" b="1" i="1" dirty="0" smtClean="0"/>
              <a:t>Tonino </a:t>
            </a:r>
            <a:r>
              <a:rPr lang="it-IT" sz="2000" b="1" i="1" dirty="0" err="1" smtClean="0"/>
              <a:t>Giagnacovo</a:t>
            </a:r>
            <a:r>
              <a:rPr lang="it-IT" sz="2000" b="1" i="1" dirty="0" smtClean="0"/>
              <a:t>, IK8YRR …..</a:t>
            </a:r>
            <a:endParaRPr lang="en-US" sz="2000" b="1" i="1" dirty="0"/>
          </a:p>
        </p:txBody>
      </p:sp>
    </p:spTree>
    <p:extLst>
      <p:ext uri="{BB962C8B-B14F-4D97-AF65-F5344CB8AC3E}">
        <p14:creationId xmlns:p14="http://schemas.microsoft.com/office/powerpoint/2010/main" xmlns="" val="222160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3747</TotalTime>
  <Words>188</Words>
  <Application>Microsoft Office PowerPoint</Application>
  <PresentationFormat>Presentazione su schermo (4:3)</PresentationFormat>
  <Paragraphs>36</Paragraphs>
  <Slides>11</Slides>
  <Notes>11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2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Tognolatti</dc:creator>
  <cp:lastModifiedBy>EMANUELE D'ANDRIA</cp:lastModifiedBy>
  <cp:revision>74</cp:revision>
  <dcterms:created xsi:type="dcterms:W3CDTF">2015-02-21T06:23:29Z</dcterms:created>
  <dcterms:modified xsi:type="dcterms:W3CDTF">2015-08-21T02:54:52Z</dcterms:modified>
</cp:coreProperties>
</file>