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4"/>
  </p:notesMasterIdLst>
  <p:handoutMasterIdLst>
    <p:handoutMasterId r:id="rId15"/>
  </p:handoutMasterIdLst>
  <p:sldIdLst>
    <p:sldId id="1080" r:id="rId3"/>
    <p:sldId id="1099" r:id="rId4"/>
    <p:sldId id="1103" r:id="rId5"/>
    <p:sldId id="1100" r:id="rId6"/>
    <p:sldId id="1101" r:id="rId7"/>
    <p:sldId id="1102" r:id="rId8"/>
    <p:sldId id="1105" r:id="rId9"/>
    <p:sldId id="1106" r:id="rId10"/>
    <p:sldId id="1107" r:id="rId11"/>
    <p:sldId id="1108" r:id="rId12"/>
    <p:sldId id="1109" r:id="rId13"/>
  </p:sldIdLst>
  <p:sldSz cx="9144000" cy="6858000" type="screen4x3"/>
  <p:notesSz cx="7315200" cy="96012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D60000"/>
    <a:srgbClr val="000000"/>
    <a:srgbClr val="7F01A7"/>
    <a:srgbClr val="04C41B"/>
    <a:srgbClr val="1FA926"/>
    <a:srgbClr val="AB0101"/>
    <a:srgbClr val="6A037B"/>
    <a:srgbClr val="2703AD"/>
    <a:srgbClr val="56E5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95474" autoAdjust="0"/>
  </p:normalViewPr>
  <p:slideViewPr>
    <p:cSldViewPr>
      <p:cViewPr>
        <p:scale>
          <a:sx n="66" d="100"/>
          <a:sy n="66" d="100"/>
        </p:scale>
        <p:origin x="-216" y="-246"/>
      </p:cViewPr>
      <p:guideLst>
        <p:guide orient="horz" pos="2160"/>
        <p:guide pos="2880"/>
      </p:guideLst>
    </p:cSldViewPr>
  </p:slideViewPr>
  <p:outlineViewPr>
    <p:cViewPr>
      <p:scale>
        <a:sx n="33" d="100"/>
        <a:sy n="33" d="100"/>
      </p:scale>
      <p:origin x="0" y="1032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defTabSz="947738">
              <a:defRPr sz="1200" b="0"/>
            </a:lvl1pPr>
          </a:lstStyle>
          <a:p>
            <a:endParaRPr lang="en-US" dirty="0"/>
          </a:p>
        </p:txBody>
      </p:sp>
      <p:sp>
        <p:nvSpPr>
          <p:cNvPr id="234499" name="Rectangle 3"/>
          <p:cNvSpPr>
            <a:spLocks noGrp="1" noChangeArrowheads="1"/>
          </p:cNvSpPr>
          <p:nvPr>
            <p:ph type="dt" sz="quarter" idx="1"/>
          </p:nvPr>
        </p:nvSpPr>
        <p:spPr bwMode="auto">
          <a:xfrm>
            <a:off x="4143375" y="0"/>
            <a:ext cx="3170238" cy="481013"/>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r" defTabSz="947738">
              <a:defRPr sz="1200" b="0"/>
            </a:lvl1pPr>
          </a:lstStyle>
          <a:p>
            <a:endParaRPr lang="en-US" dirty="0"/>
          </a:p>
        </p:txBody>
      </p:sp>
      <p:sp>
        <p:nvSpPr>
          <p:cNvPr id="234500" name="Rectangle 4"/>
          <p:cNvSpPr>
            <a:spLocks noGrp="1" noChangeArrowheads="1"/>
          </p:cNvSpPr>
          <p:nvPr>
            <p:ph type="ftr" sz="quarter" idx="2"/>
          </p:nvPr>
        </p:nvSpPr>
        <p:spPr bwMode="auto">
          <a:xfrm>
            <a:off x="0" y="9118600"/>
            <a:ext cx="3170238" cy="481013"/>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defTabSz="947738">
              <a:defRPr sz="1200" b="0"/>
            </a:lvl1pPr>
          </a:lstStyle>
          <a:p>
            <a:endParaRPr lang="en-US" dirty="0"/>
          </a:p>
        </p:txBody>
      </p:sp>
      <p:sp>
        <p:nvSpPr>
          <p:cNvPr id="234501" name="Rectangle 5"/>
          <p:cNvSpPr>
            <a:spLocks noGrp="1" noChangeArrowheads="1"/>
          </p:cNvSpPr>
          <p:nvPr>
            <p:ph type="sldNum" sz="quarter" idx="3"/>
          </p:nvPr>
        </p:nvSpPr>
        <p:spPr bwMode="auto">
          <a:xfrm>
            <a:off x="4143375" y="9118600"/>
            <a:ext cx="3170238" cy="481013"/>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r" defTabSz="947738">
              <a:defRPr sz="1200" b="0"/>
            </a:lvl1pPr>
          </a:lstStyle>
          <a:p>
            <a:fld id="{61F1EBC4-9D7D-4F3E-8E4F-481E3FF934B8}" type="slidenum">
              <a:rPr lang="en-US"/>
              <a:pPr/>
              <a:t>‹#›</a:t>
            </a:fld>
            <a:endParaRPr lang="en-US" dirty="0"/>
          </a:p>
        </p:txBody>
      </p:sp>
    </p:spTree>
    <p:extLst>
      <p:ext uri="{BB962C8B-B14F-4D97-AF65-F5344CB8AC3E}">
        <p14:creationId xmlns:p14="http://schemas.microsoft.com/office/powerpoint/2010/main" val="7012513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defRPr sz="1200" b="0"/>
            </a:lvl1pPr>
          </a:lstStyle>
          <a:p>
            <a:endParaRPr lang="en-US" dirty="0"/>
          </a:p>
        </p:txBody>
      </p:sp>
      <p:sp>
        <p:nvSpPr>
          <p:cNvPr id="4099" name="Rectangle 3"/>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defRPr sz="1200" b="0"/>
            </a:lvl1pPr>
          </a:lstStyle>
          <a:p>
            <a:endParaRPr lang="en-US" dirty="0"/>
          </a:p>
        </p:txBody>
      </p:sp>
      <p:sp>
        <p:nvSpPr>
          <p:cNvPr id="4100"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defRPr sz="1200" b="0"/>
            </a:lvl1pPr>
          </a:lstStyle>
          <a:p>
            <a:endParaRPr lang="en-US" dirty="0"/>
          </a:p>
        </p:txBody>
      </p:sp>
      <p:sp>
        <p:nvSpPr>
          <p:cNvPr id="4103" name="Rectangle 7"/>
          <p:cNvSpPr>
            <a:spLocks noGrp="1" noChangeArrowheads="1"/>
          </p:cNvSpPr>
          <p:nvPr>
            <p:ph type="sldNum" sz="quarter" idx="5"/>
          </p:nvPr>
        </p:nvSpPr>
        <p:spPr bwMode="auto">
          <a:xfrm>
            <a:off x="4143375"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defRPr sz="1200" b="0"/>
            </a:lvl1pPr>
          </a:lstStyle>
          <a:p>
            <a:fld id="{55FFBFFA-17F9-4D85-9AB8-84A2B2C00F6B}" type="slidenum">
              <a:rPr lang="en-US"/>
              <a:pPr/>
              <a:t>‹#›</a:t>
            </a:fld>
            <a:endParaRPr lang="en-US" dirty="0"/>
          </a:p>
        </p:txBody>
      </p:sp>
    </p:spTree>
    <p:extLst>
      <p:ext uri="{BB962C8B-B14F-4D97-AF65-F5344CB8AC3E}">
        <p14:creationId xmlns:p14="http://schemas.microsoft.com/office/powerpoint/2010/main" val="20742838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FD55F84-E4A1-4D40-BB0E-10E258E99009}"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1F78CE7-E563-4EFC-BD44-853D66A15F68}"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296BB5E-37D4-46B7-B547-CD046323EA22}"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21FB72D-9A9F-4CD9-A5F5-2EC4C61E3AAB}"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dirty="0"/>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C62B61ED-279C-4AEC-9DE1-3DB9BB99CC4C}"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A46B172-0EAF-4F96-97E4-3E335AF7BDB4}"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748535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31282319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24928F-3584-44F2-A035-821E80F9A721}" type="datetimeFigureOut">
              <a:rPr lang="en-US" smtClean="0"/>
              <a:pPr/>
              <a:t>8/18/2015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884905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24928F-3584-44F2-A035-821E80F9A721}" type="datetimeFigureOut">
              <a:rPr lang="en-US" smtClean="0"/>
              <a:pPr/>
              <a:t>8/18/2015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873323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24928F-3584-44F2-A035-821E80F9A721}" type="datetimeFigureOut">
              <a:rPr lang="en-US" smtClean="0"/>
              <a:pPr/>
              <a:t>8/18/2015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2996461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A4A8FC9-4C92-4AD9-A0A1-9162BC1F0DF8}" type="slidenum">
              <a:rPr lang="en-US"/>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24928F-3584-44F2-A035-821E80F9A721}" type="datetimeFigureOut">
              <a:rPr lang="en-US" smtClean="0"/>
              <a:pPr/>
              <a:t>8/18/2015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060943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24928F-3584-44F2-A035-821E80F9A721}" type="datetimeFigureOut">
              <a:rPr lang="en-US" smtClean="0"/>
              <a:pPr/>
              <a:t>8/18/2015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3567766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4928F-3584-44F2-A035-821E80F9A721}" type="datetimeFigureOut">
              <a:rPr lang="en-US" smtClean="0"/>
              <a:pPr/>
              <a:t>8/18/2015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6691913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4928F-3584-44F2-A035-821E80F9A721}" type="datetimeFigureOut">
              <a:rPr lang="en-US" smtClean="0"/>
              <a:pPr/>
              <a:t>8/18/2015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4449245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662924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23046956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24928F-3584-44F2-A035-821E80F9A721}" type="datetimeFigureOut">
              <a:rPr lang="en-US" smtClean="0"/>
              <a:pPr/>
              <a:t>8/18/2015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153834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a:prstGeom prst="rect">
            <a:avLst/>
          </a:prstGeom>
        </p:spPr>
        <p:txBody>
          <a:bodyPr>
            <a:normAutofit/>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sz="18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defRPr>
                <a:solidFill>
                  <a:srgbClr val="FFFF00"/>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00"/>
                </a:solidFill>
              </a:defRPr>
            </a:lvl1pPr>
          </a:lstStyle>
          <a:p>
            <a:fld id="{4A6EC84B-2B5B-FA45-8440-9C7461637DA6}" type="slidenum">
              <a:rPr lang="en-US" smtClean="0"/>
              <a:pPr/>
              <a:t>‹#›</a:t>
            </a:fld>
            <a:endParaRPr lang="en-US"/>
          </a:p>
        </p:txBody>
      </p:sp>
      <p:pic>
        <p:nvPicPr>
          <p:cNvPr id="7" name="Picture 13" descr="newlogo_ariss"/>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52400" y="152400"/>
            <a:ext cx="792143" cy="77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p:cNvSpPr/>
          <p:nvPr userDrawn="1"/>
        </p:nvSpPr>
        <p:spPr>
          <a:xfrm>
            <a:off x="1066800" y="914400"/>
            <a:ext cx="7620000" cy="45719"/>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1066800" y="228600"/>
            <a:ext cx="7620000" cy="53340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80342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AD35990-20DC-4485-B8CC-9BE5C6BA7DC0}"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CB6A618-81BB-493B-AD99-26182882944E}"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B9B14268-2277-426B-96A8-E2CA4BC6B799}"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DD8618A9-2605-423A-AF7F-4FD9301B6769}"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A5CAC07F-107A-456D-BC56-D68CA329077A}"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FEB35A8-1A74-494F-BADF-0312AA347748}"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66">
                <a:gamma/>
                <a:shade val="46275"/>
                <a:invGamma/>
              </a:srgbClr>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bg1"/>
                </a:solidFill>
              </a:defRPr>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bg1"/>
                </a:solidFill>
              </a:defRPr>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bg1"/>
                </a:solidFill>
              </a:defRPr>
            </a:lvl1pPr>
          </a:lstStyle>
          <a:p>
            <a:fld id="{761CB3BD-AE21-468F-8B28-9EAD4CD41C3E}"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xStyles>
    <p:title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Arial" charset="0"/>
        </a:defRPr>
      </a:lvl2pPr>
      <a:lvl3pPr algn="ctr" rtl="0" fontAlgn="base">
        <a:spcBef>
          <a:spcPct val="0"/>
        </a:spcBef>
        <a:spcAft>
          <a:spcPct val="0"/>
        </a:spcAft>
        <a:defRPr sz="4400">
          <a:solidFill>
            <a:srgbClr val="FFFF00"/>
          </a:solidFill>
          <a:latin typeface="Arial" charset="0"/>
        </a:defRPr>
      </a:lvl3pPr>
      <a:lvl4pPr algn="ctr" rtl="0" fontAlgn="base">
        <a:spcBef>
          <a:spcPct val="0"/>
        </a:spcBef>
        <a:spcAft>
          <a:spcPct val="0"/>
        </a:spcAft>
        <a:defRPr sz="4400">
          <a:solidFill>
            <a:srgbClr val="FFFF00"/>
          </a:solidFill>
          <a:latin typeface="Arial" charset="0"/>
        </a:defRPr>
      </a:lvl4pPr>
      <a:lvl5pPr algn="ctr" rtl="0" fontAlgn="base">
        <a:spcBef>
          <a:spcPct val="0"/>
        </a:spcBef>
        <a:spcAft>
          <a:spcPct val="0"/>
        </a:spcAft>
        <a:defRPr sz="4400">
          <a:solidFill>
            <a:srgbClr val="FFFF00"/>
          </a:solidFill>
          <a:latin typeface="Arial" charset="0"/>
        </a:defRPr>
      </a:lvl5pPr>
      <a:lvl6pPr marL="457200" algn="ctr" rtl="0" fontAlgn="base">
        <a:spcBef>
          <a:spcPct val="0"/>
        </a:spcBef>
        <a:spcAft>
          <a:spcPct val="0"/>
        </a:spcAft>
        <a:defRPr sz="4400">
          <a:solidFill>
            <a:srgbClr val="FFFF00"/>
          </a:solidFill>
          <a:latin typeface="Arial" charset="0"/>
        </a:defRPr>
      </a:lvl6pPr>
      <a:lvl7pPr marL="914400" algn="ctr" rtl="0" fontAlgn="base">
        <a:spcBef>
          <a:spcPct val="0"/>
        </a:spcBef>
        <a:spcAft>
          <a:spcPct val="0"/>
        </a:spcAft>
        <a:defRPr sz="4400">
          <a:solidFill>
            <a:srgbClr val="FFFF00"/>
          </a:solidFill>
          <a:latin typeface="Arial" charset="0"/>
        </a:defRPr>
      </a:lvl7pPr>
      <a:lvl8pPr marL="1371600" algn="ctr" rtl="0" fontAlgn="base">
        <a:spcBef>
          <a:spcPct val="0"/>
        </a:spcBef>
        <a:spcAft>
          <a:spcPct val="0"/>
        </a:spcAft>
        <a:defRPr sz="4400">
          <a:solidFill>
            <a:srgbClr val="FFFF00"/>
          </a:solidFill>
          <a:latin typeface="Arial" charset="0"/>
        </a:defRPr>
      </a:lvl8pPr>
      <a:lvl9pPr marL="1828800" algn="ctr" rtl="0" fontAlgn="base">
        <a:spcBef>
          <a:spcPct val="0"/>
        </a:spcBef>
        <a:spcAft>
          <a:spcPct val="0"/>
        </a:spcAft>
        <a:defRPr sz="4400">
          <a:solidFill>
            <a:srgbClr val="FFFF00"/>
          </a:solidFill>
          <a:latin typeface="Arial" charset="0"/>
        </a:defRPr>
      </a:lvl9pPr>
    </p:titleStyle>
    <p:bodyStyle>
      <a:lvl1pPr marL="342900" indent="-342900" algn="l" rtl="0" fontAlgn="base">
        <a:spcBef>
          <a:spcPct val="20000"/>
        </a:spcBef>
        <a:spcAft>
          <a:spcPct val="0"/>
        </a:spcAft>
        <a:buChar char="•"/>
        <a:defRPr sz="3200">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24928F-3584-44F2-A035-821E80F9A721}" type="datetimeFigureOut">
              <a:rPr lang="en-US" smtClean="0"/>
              <a:pPr/>
              <a:t>8/18/2015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76885B-5338-43D6-88CD-43D9F52EB47B}" type="slidenum">
              <a:rPr lang="en-US" smtClean="0"/>
              <a:pPr/>
              <a:t>‹#›</a:t>
            </a:fld>
            <a:endParaRPr lang="en-US"/>
          </a:p>
        </p:txBody>
      </p:sp>
    </p:spTree>
    <p:extLst>
      <p:ext uri="{BB962C8B-B14F-4D97-AF65-F5344CB8AC3E}">
        <p14:creationId xmlns:p14="http://schemas.microsoft.com/office/powerpoint/2010/main" val="306550377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k1sto@arrl.org" TargetMode="External"/><Relationship Id="rId7" Type="http://schemas.openxmlformats.org/officeDocument/2006/relationships/hyperlink" Target="mailto:iaru-r3@jarl.or.jp" TargetMode="External"/><Relationship Id="rId2" Type="http://schemas.openxmlformats.org/officeDocument/2006/relationships/hyperlink" Target="https://neeis.gsfc.nasa.gov/JDbGenie/vol1/htdocs/edcats/user_ariss_report.html" TargetMode="External"/><Relationship Id="rId1" Type="http://schemas.openxmlformats.org/officeDocument/2006/relationships/slideLayout" Target="../slideLayouts/slideLayout2.xml"/><Relationship Id="rId6" Type="http://schemas.openxmlformats.org/officeDocument/2006/relationships/hyperlink" Target="mailto:n2ww@arrl.net" TargetMode="External"/><Relationship Id="rId5" Type="http://schemas.openxmlformats.org/officeDocument/2006/relationships/hyperlink" Target="mailto:jh.hahn@gmx.net" TargetMode="External"/><Relationship Id="rId4" Type="http://schemas.openxmlformats.org/officeDocument/2006/relationships/hyperlink" Target="mailto:ve2ka@videotron.c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ariss.gsfc.nasa.gov/Applicatio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HORIZ-NO-SCREENED-DIAMOND-Technician-for-Debra.jpg"/>
          <p:cNvPicPr>
            <a:picLocks noChangeAspect="1"/>
          </p:cNvPicPr>
          <p:nvPr/>
        </p:nvPicPr>
        <p:blipFill>
          <a:blip r:embed="rId2" cstate="print"/>
          <a:stretch>
            <a:fillRect/>
          </a:stretch>
        </p:blipFill>
        <p:spPr>
          <a:xfrm>
            <a:off x="0" y="0"/>
            <a:ext cx="9144000" cy="6868668"/>
          </a:xfrm>
          <a:prstGeom prst="rect">
            <a:avLst/>
          </a:prstGeom>
        </p:spPr>
      </p:pic>
      <p:sp>
        <p:nvSpPr>
          <p:cNvPr id="6" name="Rectangle 2"/>
          <p:cNvSpPr txBox="1">
            <a:spLocks noChangeArrowheads="1"/>
          </p:cNvSpPr>
          <p:nvPr/>
        </p:nvSpPr>
        <p:spPr bwMode="auto">
          <a:xfrm>
            <a:off x="340242" y="457200"/>
            <a:ext cx="8839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Arial" charset="0"/>
              </a:defRPr>
            </a:lvl2pPr>
            <a:lvl3pPr algn="ctr" rtl="0" fontAlgn="base">
              <a:spcBef>
                <a:spcPct val="0"/>
              </a:spcBef>
              <a:spcAft>
                <a:spcPct val="0"/>
              </a:spcAft>
              <a:defRPr sz="4400">
                <a:solidFill>
                  <a:srgbClr val="FFFF00"/>
                </a:solidFill>
                <a:latin typeface="Arial" charset="0"/>
              </a:defRPr>
            </a:lvl3pPr>
            <a:lvl4pPr algn="ctr" rtl="0" fontAlgn="base">
              <a:spcBef>
                <a:spcPct val="0"/>
              </a:spcBef>
              <a:spcAft>
                <a:spcPct val="0"/>
              </a:spcAft>
              <a:defRPr sz="4400">
                <a:solidFill>
                  <a:srgbClr val="FFFF00"/>
                </a:solidFill>
                <a:latin typeface="Arial" charset="0"/>
              </a:defRPr>
            </a:lvl4pPr>
            <a:lvl5pPr algn="ctr" rtl="0" fontAlgn="base">
              <a:spcBef>
                <a:spcPct val="0"/>
              </a:spcBef>
              <a:spcAft>
                <a:spcPct val="0"/>
              </a:spcAft>
              <a:defRPr sz="4400">
                <a:solidFill>
                  <a:srgbClr val="FFFF00"/>
                </a:solidFill>
                <a:latin typeface="Arial" charset="0"/>
              </a:defRPr>
            </a:lvl5pPr>
            <a:lvl6pPr marL="457200" algn="ctr" rtl="0" fontAlgn="base">
              <a:spcBef>
                <a:spcPct val="0"/>
              </a:spcBef>
              <a:spcAft>
                <a:spcPct val="0"/>
              </a:spcAft>
              <a:defRPr sz="4400">
                <a:solidFill>
                  <a:srgbClr val="FFFF00"/>
                </a:solidFill>
                <a:latin typeface="Arial" charset="0"/>
              </a:defRPr>
            </a:lvl6pPr>
            <a:lvl7pPr marL="914400" algn="ctr" rtl="0" fontAlgn="base">
              <a:spcBef>
                <a:spcPct val="0"/>
              </a:spcBef>
              <a:spcAft>
                <a:spcPct val="0"/>
              </a:spcAft>
              <a:defRPr sz="4400">
                <a:solidFill>
                  <a:srgbClr val="FFFF00"/>
                </a:solidFill>
                <a:latin typeface="Arial" charset="0"/>
              </a:defRPr>
            </a:lvl7pPr>
            <a:lvl8pPr marL="1371600" algn="ctr" rtl="0" fontAlgn="base">
              <a:spcBef>
                <a:spcPct val="0"/>
              </a:spcBef>
              <a:spcAft>
                <a:spcPct val="0"/>
              </a:spcAft>
              <a:defRPr sz="4400">
                <a:solidFill>
                  <a:srgbClr val="FFFF00"/>
                </a:solidFill>
                <a:latin typeface="Arial" charset="0"/>
              </a:defRPr>
            </a:lvl8pPr>
            <a:lvl9pPr marL="1828800" algn="ctr" rtl="0" fontAlgn="base">
              <a:spcBef>
                <a:spcPct val="0"/>
              </a:spcBef>
              <a:spcAft>
                <a:spcPct val="0"/>
              </a:spcAft>
              <a:defRPr sz="4400">
                <a:solidFill>
                  <a:srgbClr val="FFFF00"/>
                </a:solidFill>
                <a:latin typeface="Arial" charset="0"/>
              </a:defRPr>
            </a:lvl9pPr>
          </a:lstStyle>
          <a:p>
            <a:r>
              <a:rPr lang="en-US" sz="3600" dirty="0" smtClean="0"/>
              <a:t>Educational Outreach/School Selection Committee Restructuring</a:t>
            </a:r>
            <a:endParaRPr lang="en-US" sz="3600" b="1" kern="0" dirty="0"/>
          </a:p>
        </p:txBody>
      </p:sp>
      <p:sp>
        <p:nvSpPr>
          <p:cNvPr id="7" name="Rectangle 3"/>
          <p:cNvSpPr txBox="1">
            <a:spLocks noChangeArrowheads="1"/>
          </p:cNvSpPr>
          <p:nvPr/>
        </p:nvSpPr>
        <p:spPr bwMode="auto">
          <a:xfrm>
            <a:off x="1981200" y="2620604"/>
            <a:ext cx="5181600" cy="795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fontAlgn="base">
              <a:spcBef>
                <a:spcPct val="20000"/>
              </a:spcBef>
              <a:spcAft>
                <a:spcPct val="0"/>
              </a:spcAft>
              <a:buNone/>
              <a:defRPr sz="3200">
                <a:solidFill>
                  <a:schemeClr val="bg1"/>
                </a:solidFill>
                <a:latin typeface="+mn-lt"/>
                <a:ea typeface="+mn-ea"/>
                <a:cs typeface="+mn-cs"/>
              </a:defRPr>
            </a:lvl1pPr>
            <a:lvl2pPr marL="457200" indent="0" algn="ctr" rtl="0" fontAlgn="base">
              <a:spcBef>
                <a:spcPct val="20000"/>
              </a:spcBef>
              <a:spcAft>
                <a:spcPct val="0"/>
              </a:spcAft>
              <a:buNone/>
              <a:defRPr sz="2800">
                <a:solidFill>
                  <a:schemeClr val="bg1"/>
                </a:solidFill>
                <a:latin typeface="+mn-lt"/>
              </a:defRPr>
            </a:lvl2pPr>
            <a:lvl3pPr marL="914400" indent="0" algn="ctr" rtl="0" fontAlgn="base">
              <a:spcBef>
                <a:spcPct val="20000"/>
              </a:spcBef>
              <a:spcAft>
                <a:spcPct val="0"/>
              </a:spcAft>
              <a:buNone/>
              <a:defRPr sz="2400">
                <a:solidFill>
                  <a:schemeClr val="bg1"/>
                </a:solidFill>
                <a:latin typeface="+mn-lt"/>
              </a:defRPr>
            </a:lvl3pPr>
            <a:lvl4pPr marL="1371600" indent="0" algn="ctr" rtl="0" fontAlgn="base">
              <a:spcBef>
                <a:spcPct val="20000"/>
              </a:spcBef>
              <a:spcAft>
                <a:spcPct val="0"/>
              </a:spcAft>
              <a:buNone/>
              <a:defRPr sz="2000">
                <a:solidFill>
                  <a:schemeClr val="bg1"/>
                </a:solidFill>
                <a:latin typeface="+mn-lt"/>
              </a:defRPr>
            </a:lvl4pPr>
            <a:lvl5pPr marL="1828800" indent="0" algn="ctr" rtl="0" fontAlgn="base">
              <a:spcBef>
                <a:spcPct val="20000"/>
              </a:spcBef>
              <a:spcAft>
                <a:spcPct val="0"/>
              </a:spcAft>
              <a:buNone/>
              <a:defRPr sz="2000">
                <a:solidFill>
                  <a:schemeClr val="bg1"/>
                </a:solidFill>
                <a:latin typeface="+mn-lt"/>
              </a:defRPr>
            </a:lvl5pPr>
            <a:lvl6pPr marL="2286000" indent="0" algn="ctr" rtl="0" fontAlgn="base">
              <a:spcBef>
                <a:spcPct val="20000"/>
              </a:spcBef>
              <a:spcAft>
                <a:spcPct val="0"/>
              </a:spcAft>
              <a:buNone/>
              <a:defRPr sz="2000">
                <a:solidFill>
                  <a:schemeClr val="bg1"/>
                </a:solidFill>
                <a:latin typeface="+mn-lt"/>
              </a:defRPr>
            </a:lvl6pPr>
            <a:lvl7pPr marL="2743200" indent="0" algn="ctr" rtl="0" fontAlgn="base">
              <a:spcBef>
                <a:spcPct val="20000"/>
              </a:spcBef>
              <a:spcAft>
                <a:spcPct val="0"/>
              </a:spcAft>
              <a:buNone/>
              <a:defRPr sz="2000">
                <a:solidFill>
                  <a:schemeClr val="bg1"/>
                </a:solidFill>
                <a:latin typeface="+mn-lt"/>
              </a:defRPr>
            </a:lvl7pPr>
            <a:lvl8pPr marL="3200400" indent="0" algn="ctr" rtl="0" fontAlgn="base">
              <a:spcBef>
                <a:spcPct val="20000"/>
              </a:spcBef>
              <a:spcAft>
                <a:spcPct val="0"/>
              </a:spcAft>
              <a:buNone/>
              <a:defRPr sz="2000">
                <a:solidFill>
                  <a:schemeClr val="bg1"/>
                </a:solidFill>
                <a:latin typeface="+mn-lt"/>
              </a:defRPr>
            </a:lvl8pPr>
            <a:lvl9pPr marL="3657600" indent="0" algn="ctr" rtl="0" fontAlgn="base">
              <a:spcBef>
                <a:spcPct val="20000"/>
              </a:spcBef>
              <a:spcAft>
                <a:spcPct val="0"/>
              </a:spcAft>
              <a:buNone/>
              <a:defRPr sz="2000">
                <a:solidFill>
                  <a:schemeClr val="bg1"/>
                </a:solidFill>
                <a:latin typeface="+mn-lt"/>
              </a:defRPr>
            </a:lvl9pPr>
          </a:lstStyle>
          <a:p>
            <a:r>
              <a:rPr lang="en-US" sz="2400" b="1" kern="0" dirty="0" err="1" smtClean="0"/>
              <a:t>ARISS</a:t>
            </a:r>
            <a:r>
              <a:rPr lang="en-US" sz="2400" b="1" kern="0" dirty="0" smtClean="0"/>
              <a:t>-I Face to Face</a:t>
            </a:r>
          </a:p>
          <a:p>
            <a:r>
              <a:rPr lang="en-US" sz="2400" kern="0" dirty="0" smtClean="0"/>
              <a:t>Tokyo, Japan</a:t>
            </a:r>
            <a:endParaRPr lang="en-US" sz="2400" b="1" kern="0" dirty="0" smtClean="0"/>
          </a:p>
          <a:p>
            <a:r>
              <a:rPr lang="en-US" sz="2400" kern="0" dirty="0" smtClean="0"/>
              <a:t>August</a:t>
            </a:r>
            <a:r>
              <a:rPr lang="en-US" sz="2400" b="1" kern="0" dirty="0" smtClean="0"/>
              <a:t> 21, 2015</a:t>
            </a:r>
          </a:p>
          <a:p>
            <a:endParaRPr lang="en-US" sz="2400" kern="0" dirty="0"/>
          </a:p>
          <a:p>
            <a:r>
              <a:rPr lang="en-US" sz="2400" b="1" kern="0" dirty="0" smtClean="0"/>
              <a:t>Frank H. Bauer, KA3HDO</a:t>
            </a:r>
          </a:p>
          <a:p>
            <a:r>
              <a:rPr lang="en-US" sz="2400" kern="0" dirty="0" smtClean="0"/>
              <a:t>Stefan Wagener</a:t>
            </a:r>
            <a:r>
              <a:rPr lang="en-US" sz="2400" kern="0" smtClean="0"/>
              <a:t>, VE4SW</a:t>
            </a:r>
            <a:endParaRPr lang="en-US" sz="2400" b="1" kern="0" dirty="0" smtClean="0"/>
          </a:p>
          <a:p>
            <a:endParaRPr lang="en-US" sz="2400" b="1" kern="0" dirty="0"/>
          </a:p>
        </p:txBody>
      </p:sp>
    </p:spTree>
    <p:extLst>
      <p:ext uri="{BB962C8B-B14F-4D97-AF65-F5344CB8AC3E}">
        <p14:creationId xmlns:p14="http://schemas.microsoft.com/office/powerpoint/2010/main" val="17449898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Terms of Reference 4/5</a:t>
            </a:r>
            <a:endParaRPr lang="en-US" sz="3600" dirty="0"/>
          </a:p>
        </p:txBody>
      </p:sp>
      <p:sp>
        <p:nvSpPr>
          <p:cNvPr id="3" name="Content Placeholder 2"/>
          <p:cNvSpPr>
            <a:spLocks noGrp="1"/>
          </p:cNvSpPr>
          <p:nvPr>
            <p:ph idx="1"/>
          </p:nvPr>
        </p:nvSpPr>
        <p:spPr>
          <a:xfrm>
            <a:off x="457200" y="990600"/>
            <a:ext cx="8229600" cy="4525963"/>
          </a:xfrm>
        </p:spPr>
        <p:txBody>
          <a:bodyPr/>
          <a:lstStyle/>
          <a:p>
            <a:pPr marL="0" indent="0">
              <a:buNone/>
            </a:pPr>
            <a:r>
              <a:rPr lang="en-US" sz="1400" b="1" dirty="0" smtClean="0"/>
              <a:t>6</a:t>
            </a:r>
            <a:r>
              <a:rPr lang="en-US" sz="1400" b="1" dirty="0"/>
              <a:t>.</a:t>
            </a:r>
            <a:r>
              <a:rPr lang="en-US" sz="1400" dirty="0"/>
              <a:t>     </a:t>
            </a:r>
            <a:r>
              <a:rPr lang="en-US" sz="1400" b="1" dirty="0"/>
              <a:t>School Selection</a:t>
            </a:r>
            <a:endParaRPr lang="en-US" sz="1400" dirty="0"/>
          </a:p>
          <a:p>
            <a:pPr marL="0" indent="0">
              <a:buNone/>
            </a:pPr>
            <a:r>
              <a:rPr lang="en-US" sz="1400" dirty="0"/>
              <a:t>a. The Chair of the Committee keeps a permanent list of pending applications. The applications are listed taking into account the following data:</a:t>
            </a:r>
          </a:p>
          <a:p>
            <a:pPr marL="0" indent="0">
              <a:buNone/>
            </a:pPr>
            <a:r>
              <a:rPr lang="en-US" sz="1400" dirty="0"/>
              <a:t>·        Time stamp of the application</a:t>
            </a:r>
          </a:p>
          <a:p>
            <a:pPr marL="0" indent="0">
              <a:buNone/>
            </a:pPr>
            <a:r>
              <a:rPr lang="en-US" sz="1400" dirty="0"/>
              <a:t>·        Special status</a:t>
            </a:r>
          </a:p>
          <a:p>
            <a:pPr marL="0" indent="0">
              <a:buNone/>
            </a:pPr>
            <a:r>
              <a:rPr lang="en-US" sz="1400" dirty="0"/>
              <a:t>·        Language to be used during the contact</a:t>
            </a:r>
          </a:p>
          <a:p>
            <a:pPr marL="0" indent="0">
              <a:buNone/>
            </a:pPr>
            <a:r>
              <a:rPr lang="en-US" sz="1400" dirty="0"/>
              <a:t>·        Direct contact or </a:t>
            </a:r>
            <a:r>
              <a:rPr lang="en-US" sz="1400" dirty="0" err="1"/>
              <a:t>telebridge</a:t>
            </a:r>
            <a:r>
              <a:rPr lang="en-US" sz="1400" dirty="0"/>
              <a:t> (The latter are used when third party issues are </a:t>
            </a:r>
          </a:p>
          <a:p>
            <a:pPr marL="0" indent="0">
              <a:buNone/>
            </a:pPr>
            <a:r>
              <a:rPr lang="en-US" sz="1400" dirty="0"/>
              <a:t>problematic, if school equipment isn’t adequate to ensure success, or if </a:t>
            </a:r>
          </a:p>
          <a:p>
            <a:pPr marL="0" indent="0">
              <a:buNone/>
            </a:pPr>
            <a:r>
              <a:rPr lang="en-US" sz="1400" dirty="0"/>
              <a:t>orbits are not during school hours.)</a:t>
            </a:r>
          </a:p>
          <a:p>
            <a:pPr marL="0" indent="0">
              <a:buNone/>
            </a:pPr>
            <a:r>
              <a:rPr lang="en-US" sz="1400" dirty="0"/>
              <a:t> </a:t>
            </a:r>
          </a:p>
          <a:p>
            <a:pPr marL="0" indent="0">
              <a:buNone/>
            </a:pPr>
            <a:r>
              <a:rPr lang="en-US" sz="1400" dirty="0"/>
              <a:t>           b. The resulting list shall be negotiated with space agencies by the Operations</a:t>
            </a:r>
          </a:p>
          <a:p>
            <a:pPr marL="0" indent="0">
              <a:buNone/>
            </a:pPr>
            <a:r>
              <a:rPr lang="en-US" sz="1400" dirty="0"/>
              <a:t>Committee. </a:t>
            </a:r>
          </a:p>
          <a:p>
            <a:pPr marL="0" indent="0">
              <a:buNone/>
            </a:pPr>
            <a:r>
              <a:rPr lang="en-US" sz="1400" dirty="0"/>
              <a:t>c. The Chair of the Committee shall circulate the lists of pending applications by e-mail to the Chair of the Operations Committee when applications are needed to fill time slots.</a:t>
            </a:r>
          </a:p>
          <a:p>
            <a:pPr marL="0" indent="0">
              <a:buNone/>
            </a:pPr>
            <a:r>
              <a:rPr lang="en-US" sz="1400" dirty="0"/>
              <a:t>d. In case the order of listed contacts is drastically modified, the Chair of the Committee shall give the reason to the Chair of the Operations Committee.  </a:t>
            </a:r>
            <a:endParaRPr lang="en-US" sz="1400" dirty="0" smtClean="0"/>
          </a:p>
        </p:txBody>
      </p:sp>
    </p:spTree>
    <p:extLst>
      <p:ext uri="{BB962C8B-B14F-4D97-AF65-F5344CB8AC3E}">
        <p14:creationId xmlns:p14="http://schemas.microsoft.com/office/powerpoint/2010/main" val="3279024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Terms of Reference 5/5</a:t>
            </a:r>
            <a:endParaRPr lang="en-US" sz="3600" dirty="0"/>
          </a:p>
        </p:txBody>
      </p:sp>
      <p:sp>
        <p:nvSpPr>
          <p:cNvPr id="3" name="Content Placeholder 2"/>
          <p:cNvSpPr>
            <a:spLocks noGrp="1"/>
          </p:cNvSpPr>
          <p:nvPr>
            <p:ph idx="1"/>
          </p:nvPr>
        </p:nvSpPr>
        <p:spPr>
          <a:xfrm>
            <a:off x="457200" y="990600"/>
            <a:ext cx="8229600" cy="4525963"/>
          </a:xfrm>
        </p:spPr>
        <p:txBody>
          <a:bodyPr/>
          <a:lstStyle/>
          <a:p>
            <a:pPr marL="0" indent="0">
              <a:buNone/>
            </a:pPr>
            <a:r>
              <a:rPr lang="en-US" sz="1200" b="1" dirty="0" smtClean="0"/>
              <a:t>7</a:t>
            </a:r>
            <a:r>
              <a:rPr lang="en-US" sz="1200" b="1" dirty="0"/>
              <a:t>.     Modification of the List of Pending Applications</a:t>
            </a:r>
            <a:endParaRPr lang="en-US" sz="1200" dirty="0"/>
          </a:p>
          <a:p>
            <a:pPr marL="0" indent="0">
              <a:buNone/>
            </a:pPr>
            <a:r>
              <a:rPr lang="en-US" sz="1200" dirty="0"/>
              <a:t>a. The Committee members can ask for modifying the list of pending applications. The request is to be justified.</a:t>
            </a:r>
          </a:p>
          <a:p>
            <a:pPr marL="0" indent="0">
              <a:buNone/>
            </a:pPr>
            <a:r>
              <a:rPr lang="en-US" sz="1200" dirty="0"/>
              <a:t>b. The Committee members can oppose a listed school contact, but must give justification.</a:t>
            </a:r>
          </a:p>
          <a:p>
            <a:pPr marL="0" indent="0">
              <a:buNone/>
            </a:pPr>
            <a:r>
              <a:rPr lang="en-US" sz="1200" dirty="0"/>
              <a:t>c. The Chair of the Committee can oppose the listing of an application, but must give justification.</a:t>
            </a:r>
          </a:p>
          <a:p>
            <a:pPr marL="0" indent="0">
              <a:buNone/>
            </a:pPr>
            <a:r>
              <a:rPr lang="en-US" sz="1200" dirty="0"/>
              <a:t>d. In case of conflict between the Committee members or between the Chair of the Committee and a Committee member, if no consensus can be reached, the </a:t>
            </a:r>
            <a:r>
              <a:rPr lang="en-US" sz="1200" dirty="0" err="1"/>
              <a:t>ARISS</a:t>
            </a:r>
            <a:r>
              <a:rPr lang="en-US" sz="1200" dirty="0"/>
              <a:t> Chairperson, having consulted the </a:t>
            </a:r>
            <a:r>
              <a:rPr lang="en-US" sz="1200" dirty="0" err="1"/>
              <a:t>ARISS</a:t>
            </a:r>
            <a:r>
              <a:rPr lang="en-US" sz="1200" dirty="0"/>
              <a:t> board, shall make the decision.  </a:t>
            </a:r>
          </a:p>
          <a:p>
            <a:pPr marL="0" indent="0">
              <a:buNone/>
            </a:pPr>
            <a:r>
              <a:rPr lang="en-US" sz="1200" b="1" dirty="0"/>
              <a:t>8.</a:t>
            </a:r>
            <a:r>
              <a:rPr lang="en-US" sz="1200" dirty="0"/>
              <a:t>     </a:t>
            </a:r>
            <a:r>
              <a:rPr lang="en-US" sz="1200" b="1" dirty="0"/>
              <a:t>Reporting</a:t>
            </a:r>
            <a:endParaRPr lang="en-US" sz="1200" dirty="0"/>
          </a:p>
          <a:p>
            <a:pPr marL="0" indent="0">
              <a:buNone/>
            </a:pPr>
            <a:r>
              <a:rPr lang="en-US" sz="1200" dirty="0"/>
              <a:t>a. The Committee members shall insist that schools where a contact has been successfully completed, shall fill out a required NASA evaluation form, and provide a report on the </a:t>
            </a:r>
            <a:r>
              <a:rPr lang="en-US" sz="1200" dirty="0" err="1"/>
              <a:t>QSO</a:t>
            </a:r>
            <a:r>
              <a:rPr lang="en-US" sz="1200" dirty="0"/>
              <a:t>.</a:t>
            </a:r>
          </a:p>
          <a:p>
            <a:pPr marL="0" indent="0">
              <a:buNone/>
            </a:pPr>
            <a:r>
              <a:rPr lang="en-US" sz="1200" dirty="0"/>
              <a:t>b. NASA’s evaluation form is at: </a:t>
            </a:r>
            <a:r>
              <a:rPr lang="en-US" sz="1200" dirty="0">
                <a:hlinkClick r:id="rId2"/>
              </a:rPr>
              <a:t>https://neeis.gsfc.nasa.gov/JDbGenie/vol1/htdocs/edcats/user_ariss_report.html</a:t>
            </a:r>
            <a:endParaRPr lang="en-US" sz="1200" dirty="0"/>
          </a:p>
          <a:p>
            <a:pPr marL="0" indent="0">
              <a:buNone/>
            </a:pPr>
            <a:r>
              <a:rPr lang="en-US" sz="1200" dirty="0"/>
              <a:t> c.  The report shall be well documented and cover:</a:t>
            </a:r>
          </a:p>
          <a:p>
            <a:pPr marL="0" indent="0">
              <a:buNone/>
            </a:pPr>
            <a:r>
              <a:rPr lang="en-US" sz="1200" dirty="0"/>
              <a:t>·        the implementation on the educational project</a:t>
            </a:r>
          </a:p>
          <a:p>
            <a:pPr marL="0" indent="0">
              <a:buNone/>
            </a:pPr>
            <a:r>
              <a:rPr lang="en-US" sz="1200" dirty="0"/>
              <a:t>·        media impact</a:t>
            </a:r>
          </a:p>
          <a:p>
            <a:pPr marL="0" indent="0">
              <a:buNone/>
            </a:pPr>
            <a:r>
              <a:rPr lang="en-US" sz="1200" dirty="0"/>
              <a:t>·        cooperation with local authorities  </a:t>
            </a:r>
          </a:p>
          <a:p>
            <a:pPr marL="0" indent="0">
              <a:buNone/>
            </a:pPr>
            <a:r>
              <a:rPr lang="en-US" sz="1200" dirty="0"/>
              <a:t> </a:t>
            </a:r>
          </a:p>
          <a:p>
            <a:pPr marL="0" indent="0">
              <a:buNone/>
            </a:pPr>
            <a:r>
              <a:rPr lang="en-US" sz="1200" dirty="0"/>
              <a:t>d. The report will be given to the </a:t>
            </a:r>
            <a:r>
              <a:rPr lang="en-US" sz="1200" dirty="0" err="1"/>
              <a:t>ARISS</a:t>
            </a:r>
            <a:r>
              <a:rPr lang="en-US" sz="1200" dirty="0"/>
              <a:t> Webmaster for the </a:t>
            </a:r>
            <a:r>
              <a:rPr lang="en-US" sz="1200" dirty="0" err="1"/>
              <a:t>ARISS</a:t>
            </a:r>
            <a:r>
              <a:rPr lang="en-US" sz="1200" dirty="0"/>
              <a:t> Web page.</a:t>
            </a:r>
          </a:p>
          <a:p>
            <a:pPr marL="0" indent="0">
              <a:buNone/>
            </a:pPr>
            <a:r>
              <a:rPr lang="en-US" sz="1200" dirty="0"/>
              <a:t>                       </a:t>
            </a:r>
          </a:p>
          <a:p>
            <a:pPr marL="0" indent="0">
              <a:buNone/>
            </a:pPr>
            <a:r>
              <a:rPr lang="en-US" sz="1200" dirty="0"/>
              <a:t>Educational Outreach / School Selection Membership 2002</a:t>
            </a:r>
          </a:p>
          <a:p>
            <a:pPr marL="0" indent="0">
              <a:buNone/>
            </a:pPr>
            <a:r>
              <a:rPr lang="en-US" sz="1200" dirty="0"/>
              <a:t>Rosalie White, K1STO  </a:t>
            </a:r>
            <a:r>
              <a:rPr lang="en-US" sz="1200" dirty="0">
                <a:hlinkClick r:id="rId3"/>
              </a:rPr>
              <a:t>k1sto@arrl.org</a:t>
            </a:r>
            <a:endParaRPr lang="en-US" sz="1200" dirty="0"/>
          </a:p>
          <a:p>
            <a:pPr marL="0" indent="0">
              <a:buNone/>
            </a:pPr>
            <a:r>
              <a:rPr lang="de-DE" sz="1200" dirty="0"/>
              <a:t>Daniel Lamoureux VE2KA </a:t>
            </a:r>
            <a:r>
              <a:rPr lang="de-DE" sz="1200" dirty="0">
                <a:hlinkClick r:id="rId4"/>
              </a:rPr>
              <a:t>ve2ka@videotron.ca</a:t>
            </a:r>
            <a:r>
              <a:rPr lang="de-DE" sz="1200" dirty="0"/>
              <a:t> </a:t>
            </a:r>
          </a:p>
          <a:p>
            <a:pPr marL="0" indent="0">
              <a:buNone/>
            </a:pPr>
            <a:r>
              <a:rPr lang="de-DE" sz="1200" dirty="0"/>
              <a:t>Jörg Hahn (DL3LUM) </a:t>
            </a:r>
            <a:r>
              <a:rPr lang="de-DE" sz="1200" dirty="0">
                <a:hlinkClick r:id="rId5"/>
              </a:rPr>
              <a:t>jh.hahn@gmx.net</a:t>
            </a:r>
            <a:endParaRPr lang="de-DE" sz="1200" dirty="0"/>
          </a:p>
          <a:p>
            <a:pPr marL="0" indent="0">
              <a:buNone/>
            </a:pPr>
            <a:r>
              <a:rPr lang="en-US" sz="1200" dirty="0" err="1"/>
              <a:t>Valeriy</a:t>
            </a:r>
            <a:r>
              <a:rPr lang="en-US" sz="1200" dirty="0"/>
              <a:t> </a:t>
            </a:r>
            <a:r>
              <a:rPr lang="en-US" sz="1200" dirty="0" err="1"/>
              <a:t>Agabekov</a:t>
            </a:r>
            <a:r>
              <a:rPr lang="en-US" sz="1200" dirty="0"/>
              <a:t>, UA6HZ/N2WW </a:t>
            </a:r>
            <a:r>
              <a:rPr lang="en-US" sz="1200" dirty="0">
                <a:hlinkClick r:id="rId6"/>
              </a:rPr>
              <a:t>n2ww@arrl.net</a:t>
            </a:r>
            <a:endParaRPr lang="en-US" sz="1200" dirty="0"/>
          </a:p>
          <a:p>
            <a:pPr marL="0" indent="0">
              <a:buNone/>
            </a:pPr>
            <a:r>
              <a:rPr lang="de-DE" sz="1200" dirty="0"/>
              <a:t>Keigo Komuro, JA1KAB, </a:t>
            </a:r>
            <a:r>
              <a:rPr lang="de-DE" sz="1200" dirty="0">
                <a:hlinkClick r:id="rId7"/>
              </a:rPr>
              <a:t>iaru-r3@jarl.or.jp</a:t>
            </a:r>
            <a:r>
              <a:rPr lang="de-DE" sz="1200" dirty="0"/>
              <a:t> </a:t>
            </a:r>
          </a:p>
          <a:p>
            <a:pPr marL="0" indent="0">
              <a:buNone/>
            </a:pPr>
            <a:endParaRPr lang="en-US" sz="1200" dirty="0"/>
          </a:p>
        </p:txBody>
      </p:sp>
    </p:spTree>
    <p:extLst>
      <p:ext uri="{BB962C8B-B14F-4D97-AF65-F5344CB8AC3E}">
        <p14:creationId xmlns:p14="http://schemas.microsoft.com/office/powerpoint/2010/main" val="1719232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r>
              <a:rPr lang="en-US" sz="2800" b="1" dirty="0" smtClean="0"/>
              <a:t>Educational Outreach/School </a:t>
            </a:r>
            <a:br>
              <a:rPr lang="en-US" sz="2800" b="1" dirty="0" smtClean="0"/>
            </a:br>
            <a:r>
              <a:rPr lang="en-US" sz="2800" b="1" dirty="0" smtClean="0"/>
              <a:t>Selection Committee</a:t>
            </a:r>
            <a:r>
              <a:rPr lang="en-US" sz="2800" b="1" dirty="0"/>
              <a:t/>
            </a:r>
            <a:br>
              <a:rPr lang="en-US" sz="2800" b="1" dirty="0"/>
            </a:br>
            <a:r>
              <a:rPr lang="en-US" sz="2800" b="1" dirty="0" smtClean="0"/>
              <a:t>Current Members</a:t>
            </a:r>
            <a:endParaRPr lang="en-US" sz="2800" dirty="0"/>
          </a:p>
        </p:txBody>
      </p:sp>
      <p:sp>
        <p:nvSpPr>
          <p:cNvPr id="3" name="Content Placeholder 2"/>
          <p:cNvSpPr>
            <a:spLocks noGrp="1"/>
          </p:cNvSpPr>
          <p:nvPr>
            <p:ph idx="1"/>
          </p:nvPr>
        </p:nvSpPr>
        <p:spPr>
          <a:xfrm>
            <a:off x="457200" y="1981200"/>
            <a:ext cx="8229600" cy="4525963"/>
          </a:xfrm>
        </p:spPr>
        <p:txBody>
          <a:bodyPr/>
          <a:lstStyle/>
          <a:p>
            <a:r>
              <a:rPr lang="en-US" altLang="en-US" sz="2800" dirty="0"/>
              <a:t>Stefan Wagener </a:t>
            </a:r>
            <a:r>
              <a:rPr lang="en-US" altLang="en-US" sz="2800" dirty="0" smtClean="0"/>
              <a:t>VE4SW, Incoming Chair</a:t>
            </a:r>
            <a:endParaRPr lang="en-US" altLang="en-US" sz="2800" dirty="0"/>
          </a:p>
          <a:p>
            <a:r>
              <a:rPr lang="en-US" altLang="en-US" sz="2800" dirty="0" smtClean="0"/>
              <a:t>Frank </a:t>
            </a:r>
            <a:r>
              <a:rPr lang="en-US" altLang="en-US" sz="2800" dirty="0"/>
              <a:t>Bauer KA3HDO, </a:t>
            </a:r>
            <a:r>
              <a:rPr lang="en-US" altLang="en-US" sz="2800" dirty="0" smtClean="0"/>
              <a:t>Outgoing Chair</a:t>
            </a:r>
            <a:endParaRPr lang="en-US" altLang="en-US" sz="2800" dirty="0"/>
          </a:p>
          <a:p>
            <a:r>
              <a:rPr lang="en-US" altLang="en-US" sz="2800" dirty="0" err="1"/>
              <a:t>Keigo</a:t>
            </a:r>
            <a:r>
              <a:rPr lang="en-US" altLang="en-US" sz="2800" dirty="0"/>
              <a:t> </a:t>
            </a:r>
            <a:r>
              <a:rPr lang="en-US" altLang="en-US" sz="2800" dirty="0" err="1"/>
              <a:t>Komuro</a:t>
            </a:r>
            <a:r>
              <a:rPr lang="en-US" altLang="en-US" sz="2800" dirty="0"/>
              <a:t> JA1KAB</a:t>
            </a:r>
          </a:p>
          <a:p>
            <a:r>
              <a:rPr lang="en-US" altLang="en-US" sz="2800" dirty="0"/>
              <a:t>Sergey </a:t>
            </a:r>
            <a:r>
              <a:rPr lang="en-US" altLang="en-US" sz="2800" dirty="0" err="1"/>
              <a:t>Samburov</a:t>
            </a:r>
            <a:r>
              <a:rPr lang="en-US" altLang="en-US" sz="2800" dirty="0"/>
              <a:t> RV3DR</a:t>
            </a:r>
          </a:p>
          <a:p>
            <a:r>
              <a:rPr lang="en-US" altLang="en-US" sz="2800" dirty="0" smtClean="0"/>
              <a:t>Francesco </a:t>
            </a:r>
            <a:r>
              <a:rPr lang="en-US" altLang="en-US" sz="2800" dirty="0"/>
              <a:t>De </a:t>
            </a:r>
            <a:r>
              <a:rPr lang="en-US" altLang="en-US" sz="2800" dirty="0" err="1"/>
              <a:t>Paolis</a:t>
            </a:r>
            <a:r>
              <a:rPr lang="en-US" altLang="en-US" sz="2800" dirty="0"/>
              <a:t> IK0WGF</a:t>
            </a:r>
          </a:p>
          <a:p>
            <a:pPr>
              <a:defRPr/>
            </a:pPr>
            <a:endParaRPr lang="en-US" sz="2800" dirty="0"/>
          </a:p>
          <a:p>
            <a:pPr marL="0" indent="0">
              <a:buNone/>
            </a:pPr>
            <a:endParaRPr lang="en-US" sz="2800" dirty="0"/>
          </a:p>
        </p:txBody>
      </p:sp>
    </p:spTree>
    <p:extLst>
      <p:ext uri="{BB962C8B-B14F-4D97-AF65-F5344CB8AC3E}">
        <p14:creationId xmlns:p14="http://schemas.microsoft.com/office/powerpoint/2010/main" val="646367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Committee Status</a:t>
            </a:r>
            <a:endParaRPr lang="en-US" dirty="0"/>
          </a:p>
        </p:txBody>
      </p:sp>
      <p:sp>
        <p:nvSpPr>
          <p:cNvPr id="3" name="Content Placeholder 2"/>
          <p:cNvSpPr>
            <a:spLocks noGrp="1"/>
          </p:cNvSpPr>
          <p:nvPr>
            <p:ph idx="1"/>
          </p:nvPr>
        </p:nvSpPr>
        <p:spPr>
          <a:xfrm>
            <a:off x="457200" y="1112837"/>
            <a:ext cx="8229600" cy="4525963"/>
          </a:xfrm>
        </p:spPr>
        <p:txBody>
          <a:bodyPr/>
          <a:lstStyle/>
          <a:p>
            <a:r>
              <a:rPr lang="en-US" sz="2400" dirty="0" smtClean="0"/>
              <a:t>Committee has an extensive Terms of Reference that requires updating</a:t>
            </a:r>
          </a:p>
          <a:p>
            <a:r>
              <a:rPr lang="en-US" sz="2400" dirty="0" smtClean="0"/>
              <a:t>Within a year of starting the committee, teleconference </a:t>
            </a:r>
            <a:r>
              <a:rPr lang="en-US" sz="2400" dirty="0" smtClean="0"/>
              <a:t>meetings were quickly disposed of in lieu of e-mails</a:t>
            </a:r>
          </a:p>
          <a:p>
            <a:r>
              <a:rPr lang="en-US" sz="2400" dirty="0" smtClean="0"/>
              <a:t>Except when significant questions arise, the current Chair has, for the most part, let the committee run autonomously</a:t>
            </a:r>
          </a:p>
          <a:p>
            <a:r>
              <a:rPr lang="en-US" sz="2400" dirty="0" smtClean="0"/>
              <a:t>Biggest concerns have been the number of contacts per year, equitably allocating contacts across regions, the educational depth of each contact and the proposal process</a:t>
            </a:r>
          </a:p>
          <a:p>
            <a:r>
              <a:rPr lang="en-US" sz="2400" dirty="0" smtClean="0"/>
              <a:t>Expect incoming Chair to be significantly more active than outgoing chair</a:t>
            </a:r>
            <a:endParaRPr lang="en-US" sz="2400" dirty="0"/>
          </a:p>
        </p:txBody>
      </p:sp>
    </p:spTree>
    <p:extLst>
      <p:ext uri="{BB962C8B-B14F-4D97-AF65-F5344CB8AC3E}">
        <p14:creationId xmlns:p14="http://schemas.microsoft.com/office/powerpoint/2010/main" val="24796727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Committee Overview</a:t>
            </a:r>
            <a:endParaRPr lang="en-US" dirty="0"/>
          </a:p>
        </p:txBody>
      </p:sp>
      <p:sp>
        <p:nvSpPr>
          <p:cNvPr id="3" name="Content Placeholder 2"/>
          <p:cNvSpPr>
            <a:spLocks noGrp="1"/>
          </p:cNvSpPr>
          <p:nvPr>
            <p:ph idx="1"/>
          </p:nvPr>
        </p:nvSpPr>
        <p:spPr/>
        <p:txBody>
          <a:bodyPr/>
          <a:lstStyle/>
          <a:p>
            <a:r>
              <a:rPr lang="en-US" sz="2400" dirty="0" err="1"/>
              <a:t>ARISS</a:t>
            </a:r>
            <a:r>
              <a:rPr lang="en-US" sz="2400" dirty="0"/>
              <a:t> </a:t>
            </a:r>
            <a:r>
              <a:rPr lang="en-US" sz="2400" dirty="0" smtClean="0"/>
              <a:t>is </a:t>
            </a:r>
            <a:r>
              <a:rPr lang="en-US" sz="2400" dirty="0"/>
              <a:t>in charge of providing the expected educational outreach service from the amateur radio community to the space explorers on board </a:t>
            </a:r>
            <a:r>
              <a:rPr lang="en-US" sz="2400" dirty="0" err="1" smtClean="0"/>
              <a:t>ISS</a:t>
            </a:r>
            <a:endParaRPr lang="en-US" sz="2400" dirty="0"/>
          </a:p>
          <a:p>
            <a:r>
              <a:rPr lang="en-US" sz="2400" dirty="0"/>
              <a:t>A major aspect of this service is to organize, to implement and to control school contacts. </a:t>
            </a:r>
            <a:endParaRPr lang="en-US" sz="2400" dirty="0" smtClean="0"/>
          </a:p>
          <a:p>
            <a:r>
              <a:rPr lang="en-US" sz="2400" dirty="0" smtClean="0"/>
              <a:t>Space </a:t>
            </a:r>
            <a:r>
              <a:rPr lang="en-US" sz="2400" dirty="0"/>
              <a:t>time is a limited and most precious commodity. </a:t>
            </a:r>
            <a:endParaRPr lang="en-US" sz="2400" dirty="0" smtClean="0"/>
          </a:p>
          <a:p>
            <a:r>
              <a:rPr lang="en-US" sz="2400" dirty="0" smtClean="0"/>
              <a:t>Careful </a:t>
            </a:r>
            <a:r>
              <a:rPr lang="en-US" sz="2400" dirty="0"/>
              <a:t>planning, feasibility checking, selection and follow up are a must</a:t>
            </a:r>
            <a:r>
              <a:rPr lang="en-US" sz="2400" dirty="0" smtClean="0"/>
              <a:t>.</a:t>
            </a:r>
            <a:endParaRPr lang="en-US" sz="2400" dirty="0"/>
          </a:p>
        </p:txBody>
      </p:sp>
    </p:spTree>
    <p:extLst>
      <p:ext uri="{BB962C8B-B14F-4D97-AF65-F5344CB8AC3E}">
        <p14:creationId xmlns:p14="http://schemas.microsoft.com/office/powerpoint/2010/main" val="3955171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Roles and Responsibilities</a:t>
            </a:r>
            <a:endParaRPr lang="en-US" sz="3600" dirty="0"/>
          </a:p>
        </p:txBody>
      </p:sp>
      <p:sp>
        <p:nvSpPr>
          <p:cNvPr id="3" name="Content Placeholder 2"/>
          <p:cNvSpPr>
            <a:spLocks noGrp="1"/>
          </p:cNvSpPr>
          <p:nvPr>
            <p:ph idx="1"/>
          </p:nvPr>
        </p:nvSpPr>
        <p:spPr>
          <a:xfrm>
            <a:off x="457200" y="1189037"/>
            <a:ext cx="8229600" cy="4525963"/>
          </a:xfrm>
        </p:spPr>
        <p:txBody>
          <a:bodyPr/>
          <a:lstStyle/>
          <a:p>
            <a:r>
              <a:rPr lang="en-US" sz="2000" dirty="0" smtClean="0"/>
              <a:t>Committee </a:t>
            </a:r>
            <a:r>
              <a:rPr lang="en-US" sz="2000" dirty="0"/>
              <a:t>shall provide the Operations Committee with enough schools for at least the next three months.</a:t>
            </a:r>
          </a:p>
          <a:p>
            <a:r>
              <a:rPr lang="en-US" sz="2000" dirty="0" smtClean="0"/>
              <a:t>The </a:t>
            </a:r>
            <a:r>
              <a:rPr lang="en-US" sz="2000" dirty="0"/>
              <a:t>Committee shall clearly identify the person they authorize to provide requests to the Operations Committee.</a:t>
            </a:r>
          </a:p>
          <a:p>
            <a:r>
              <a:rPr lang="en-US" sz="2000" dirty="0" smtClean="0"/>
              <a:t>Special </a:t>
            </a:r>
            <a:r>
              <a:rPr lang="en-US" sz="2000" dirty="0"/>
              <a:t>on-the–air events must be bona fide educational activities, having on file an official </a:t>
            </a:r>
            <a:r>
              <a:rPr lang="en-US" sz="2000" dirty="0" err="1"/>
              <a:t>ARISS</a:t>
            </a:r>
            <a:r>
              <a:rPr lang="en-US" sz="2000" dirty="0"/>
              <a:t> application and educational proposal, and approved unanimously by the Committee.</a:t>
            </a:r>
          </a:p>
          <a:p>
            <a:r>
              <a:rPr lang="en-US" sz="2000" dirty="0" smtClean="0"/>
              <a:t>The </a:t>
            </a:r>
            <a:r>
              <a:rPr lang="en-US" sz="2000" dirty="0"/>
              <a:t>Committee is responsible for assuring that third party and other regulatory issues are settled before submitting a school to the Operations Committee.</a:t>
            </a:r>
          </a:p>
          <a:p>
            <a:r>
              <a:rPr lang="en-US" sz="2000" dirty="0" smtClean="0"/>
              <a:t>The </a:t>
            </a:r>
            <a:r>
              <a:rPr lang="en-US" sz="2000" dirty="0"/>
              <a:t>Committee shall select schools to be equally allocated among: Europe, Russia, USA, Japan, Canada, and schools selected for </a:t>
            </a:r>
            <a:r>
              <a:rPr lang="en-US" sz="2000" dirty="0" err="1"/>
              <a:t>QSOs</a:t>
            </a:r>
            <a:r>
              <a:rPr lang="en-US" sz="2000" dirty="0"/>
              <a:t> by </a:t>
            </a:r>
            <a:r>
              <a:rPr lang="en-US" sz="2000" dirty="0" err="1"/>
              <a:t>ISS</a:t>
            </a:r>
            <a:r>
              <a:rPr lang="en-US" sz="2000" dirty="0"/>
              <a:t> crew members.</a:t>
            </a:r>
          </a:p>
          <a:p>
            <a:r>
              <a:rPr lang="en-US" sz="2000" dirty="0" smtClean="0"/>
              <a:t>The </a:t>
            </a:r>
            <a:r>
              <a:rPr lang="en-US" sz="2000" dirty="0"/>
              <a:t>Committee shall submit schools annotated with suggested order of implementation to the Operations Committee</a:t>
            </a:r>
            <a:r>
              <a:rPr lang="en-US" sz="2000" dirty="0" smtClean="0"/>
              <a:t>.</a:t>
            </a:r>
            <a:endParaRPr lang="en-US" sz="2000" dirty="0"/>
          </a:p>
        </p:txBody>
      </p:sp>
    </p:spTree>
    <p:extLst>
      <p:ext uri="{BB962C8B-B14F-4D97-AF65-F5344CB8AC3E}">
        <p14:creationId xmlns:p14="http://schemas.microsoft.com/office/powerpoint/2010/main" val="1721587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Roles and Responsibilities</a:t>
            </a:r>
            <a:br>
              <a:rPr lang="en-US" sz="3600" dirty="0" smtClean="0"/>
            </a:br>
            <a:r>
              <a:rPr lang="en-US" sz="3600" dirty="0" smtClean="0"/>
              <a:t>(Continued)</a:t>
            </a:r>
            <a:endParaRPr lang="en-US" sz="3600" dirty="0"/>
          </a:p>
        </p:txBody>
      </p:sp>
      <p:sp>
        <p:nvSpPr>
          <p:cNvPr id="3" name="Content Placeholder 2"/>
          <p:cNvSpPr>
            <a:spLocks noGrp="1"/>
          </p:cNvSpPr>
          <p:nvPr>
            <p:ph idx="1"/>
          </p:nvPr>
        </p:nvSpPr>
        <p:spPr>
          <a:xfrm>
            <a:off x="457200" y="1341437"/>
            <a:ext cx="8229600" cy="4525963"/>
          </a:xfrm>
        </p:spPr>
        <p:txBody>
          <a:bodyPr/>
          <a:lstStyle/>
          <a:p>
            <a:r>
              <a:rPr lang="en-US" sz="2000" dirty="0" smtClean="0"/>
              <a:t>If </a:t>
            </a:r>
            <a:r>
              <a:rPr lang="en-US" sz="2000" dirty="0"/>
              <a:t>an </a:t>
            </a:r>
            <a:r>
              <a:rPr lang="en-US" sz="2000" dirty="0" err="1"/>
              <a:t>ARISS</a:t>
            </a:r>
            <a:r>
              <a:rPr lang="en-US" sz="2000" dirty="0"/>
              <a:t> country does not have a school ready, it may “denote” its slot to one of the other </a:t>
            </a:r>
            <a:r>
              <a:rPr lang="en-US" sz="2000" dirty="0" err="1"/>
              <a:t>ARISS</a:t>
            </a:r>
            <a:r>
              <a:rPr lang="en-US" sz="2000" dirty="0"/>
              <a:t> partners or sponsor contacts from non-</a:t>
            </a:r>
            <a:r>
              <a:rPr lang="en-US" sz="2000" dirty="0" err="1"/>
              <a:t>ARISS</a:t>
            </a:r>
            <a:r>
              <a:rPr lang="en-US" sz="2000" dirty="0"/>
              <a:t> countries.</a:t>
            </a:r>
          </a:p>
          <a:p>
            <a:r>
              <a:rPr lang="en-US" sz="2000" dirty="0" smtClean="0"/>
              <a:t>The </a:t>
            </a:r>
            <a:r>
              <a:rPr lang="en-US" sz="2000" dirty="0"/>
              <a:t>Committee’s task covers:</a:t>
            </a:r>
          </a:p>
          <a:p>
            <a:pPr marL="685800" lvl="1">
              <a:buFont typeface="Arial" panose="020B0604020202020204" pitchFamily="34" charset="0"/>
              <a:buChar char="−"/>
            </a:pPr>
            <a:r>
              <a:rPr lang="en-US" sz="1600" dirty="0" smtClean="0"/>
              <a:t>Collecting </a:t>
            </a:r>
            <a:r>
              <a:rPr lang="en-US" sz="1600" dirty="0"/>
              <a:t>and validating applications</a:t>
            </a:r>
          </a:p>
          <a:p>
            <a:pPr marL="685800" lvl="1">
              <a:buFont typeface="Arial" panose="020B0604020202020204" pitchFamily="34" charset="0"/>
              <a:buChar char="−"/>
            </a:pPr>
            <a:r>
              <a:rPr lang="en-US" sz="1600" dirty="0" smtClean="0"/>
              <a:t>Listing </a:t>
            </a:r>
            <a:r>
              <a:rPr lang="en-US" sz="1600" dirty="0"/>
              <a:t>pending applications</a:t>
            </a:r>
          </a:p>
          <a:p>
            <a:pPr marL="685800" lvl="1">
              <a:buFont typeface="Arial" panose="020B0604020202020204" pitchFamily="34" charset="0"/>
              <a:buChar char="−"/>
            </a:pPr>
            <a:r>
              <a:rPr lang="en-US" sz="1600" dirty="0" smtClean="0"/>
              <a:t>Liaise </a:t>
            </a:r>
            <a:r>
              <a:rPr lang="en-US" sz="1600" dirty="0"/>
              <a:t>with the Operations Committee for school contacts</a:t>
            </a:r>
          </a:p>
          <a:p>
            <a:pPr marL="685800" lvl="1">
              <a:buFont typeface="Arial" panose="020B0604020202020204" pitchFamily="34" charset="0"/>
              <a:buChar char="−"/>
            </a:pPr>
            <a:r>
              <a:rPr lang="en-US" sz="1600" dirty="0" smtClean="0"/>
              <a:t>Follow </a:t>
            </a:r>
            <a:r>
              <a:rPr lang="en-US" sz="1600" dirty="0"/>
              <a:t>up implementation of contacts</a:t>
            </a:r>
          </a:p>
          <a:p>
            <a:pPr marL="685800" lvl="1">
              <a:buFont typeface="Arial" panose="020B0604020202020204" pitchFamily="34" charset="0"/>
              <a:buChar char="−"/>
            </a:pPr>
            <a:r>
              <a:rPr lang="en-US" sz="1600" dirty="0" smtClean="0"/>
              <a:t>Reporting </a:t>
            </a:r>
            <a:r>
              <a:rPr lang="en-US" sz="1600" dirty="0"/>
              <a:t>on contacts</a:t>
            </a:r>
          </a:p>
          <a:p>
            <a:r>
              <a:rPr lang="en-US" sz="2000" dirty="0" smtClean="0"/>
              <a:t>The </a:t>
            </a:r>
            <a:r>
              <a:rPr lang="en-US" sz="2000" dirty="0"/>
              <a:t>Committee makes a pre-selection of the </a:t>
            </a:r>
            <a:r>
              <a:rPr lang="en-US" sz="2000" dirty="0" smtClean="0"/>
              <a:t>applications</a:t>
            </a:r>
            <a:endParaRPr lang="en-US" sz="2000" dirty="0"/>
          </a:p>
          <a:p>
            <a:r>
              <a:rPr lang="en-US" sz="2000" dirty="0" smtClean="0"/>
              <a:t>The </a:t>
            </a:r>
            <a:r>
              <a:rPr lang="en-US" sz="2000" dirty="0"/>
              <a:t>Chair of the Committee submits the school </a:t>
            </a:r>
            <a:r>
              <a:rPr lang="en-US" sz="2000" dirty="0" smtClean="0"/>
              <a:t>selections</a:t>
            </a:r>
            <a:r>
              <a:rPr lang="en-US" sz="2000" dirty="0"/>
              <a:t>  </a:t>
            </a:r>
            <a:r>
              <a:rPr lang="en-US" sz="2000" b="1" dirty="0"/>
              <a:t> </a:t>
            </a:r>
            <a:endParaRPr lang="en-US" sz="2000" dirty="0"/>
          </a:p>
        </p:txBody>
      </p:sp>
    </p:spTree>
    <p:extLst>
      <p:ext uri="{BB962C8B-B14F-4D97-AF65-F5344CB8AC3E}">
        <p14:creationId xmlns:p14="http://schemas.microsoft.com/office/powerpoint/2010/main" val="2030879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Terms of Reference 1/5</a:t>
            </a:r>
            <a:endParaRPr lang="en-US" sz="3600" dirty="0"/>
          </a:p>
        </p:txBody>
      </p:sp>
      <p:sp>
        <p:nvSpPr>
          <p:cNvPr id="3" name="Content Placeholder 2"/>
          <p:cNvSpPr>
            <a:spLocks noGrp="1"/>
          </p:cNvSpPr>
          <p:nvPr>
            <p:ph idx="1"/>
          </p:nvPr>
        </p:nvSpPr>
        <p:spPr>
          <a:xfrm>
            <a:off x="457200" y="990600"/>
            <a:ext cx="8229600" cy="4525963"/>
          </a:xfrm>
        </p:spPr>
        <p:txBody>
          <a:bodyPr/>
          <a:lstStyle/>
          <a:p>
            <a:pPr marL="0" indent="0" algn="ctr">
              <a:buNone/>
            </a:pPr>
            <a:r>
              <a:rPr lang="en-US" sz="1400" dirty="0"/>
              <a:t>Educational Outreach &amp; School Selection Committee</a:t>
            </a:r>
          </a:p>
          <a:p>
            <a:pPr marL="0" indent="0" algn="ctr">
              <a:buNone/>
            </a:pPr>
            <a:r>
              <a:rPr lang="en-US" sz="1400" dirty="0"/>
              <a:t>Terms of Reference</a:t>
            </a:r>
          </a:p>
          <a:p>
            <a:pPr marL="0" indent="0" algn="ctr">
              <a:buNone/>
            </a:pPr>
            <a:r>
              <a:rPr lang="en-US" sz="1400" dirty="0"/>
              <a:t>Approved by the </a:t>
            </a:r>
            <a:r>
              <a:rPr lang="en-US" sz="1400" dirty="0" err="1"/>
              <a:t>ARISS</a:t>
            </a:r>
            <a:r>
              <a:rPr lang="en-US" sz="1400" dirty="0"/>
              <a:t> Chair, February 28, 2002</a:t>
            </a:r>
          </a:p>
          <a:p>
            <a:pPr marL="0" indent="0" algn="ctr">
              <a:buNone/>
            </a:pPr>
            <a:r>
              <a:rPr lang="en-US" sz="1400" dirty="0"/>
              <a:t>Revised 2007-12-12</a:t>
            </a:r>
          </a:p>
          <a:p>
            <a:pPr marL="0" indent="0">
              <a:buNone/>
            </a:pPr>
            <a:r>
              <a:rPr lang="en-US" sz="1200" b="1" dirty="0"/>
              <a:t>1.</a:t>
            </a:r>
            <a:r>
              <a:rPr lang="en-US" sz="1200" dirty="0"/>
              <a:t>     </a:t>
            </a:r>
            <a:r>
              <a:rPr lang="en-US" sz="1200" b="1" dirty="0"/>
              <a:t>Foreword</a:t>
            </a:r>
            <a:endParaRPr lang="en-US" sz="1200" dirty="0"/>
          </a:p>
          <a:p>
            <a:pPr marL="0" indent="0">
              <a:buNone/>
            </a:pPr>
            <a:r>
              <a:rPr lang="en-US" sz="1200" dirty="0"/>
              <a:t>The NASA Human Space Flight Web page features, under the heading Ham Radio, the following statement:</a:t>
            </a:r>
          </a:p>
          <a:p>
            <a:pPr marL="0" indent="0">
              <a:buNone/>
            </a:pPr>
            <a:r>
              <a:rPr lang="en-US" sz="1200" dirty="0"/>
              <a:t>More than 40 missions over five years will be required to assemble the International Space Station in orbit. The astronauts and cosmonauts will work hard on these missions, but they plan to take some time off for educational outreach contacts with schools. NASA's Division of Education is a major supporter of the amateur radio activity.</a:t>
            </a:r>
          </a:p>
          <a:p>
            <a:pPr marL="0" indent="0">
              <a:buNone/>
            </a:pPr>
            <a:endParaRPr lang="en-US" sz="1200" dirty="0" smtClean="0"/>
          </a:p>
          <a:p>
            <a:pPr marL="0" indent="0">
              <a:buNone/>
            </a:pPr>
            <a:r>
              <a:rPr lang="en-US" sz="1200" dirty="0" smtClean="0"/>
              <a:t>As </a:t>
            </a:r>
            <a:r>
              <a:rPr lang="en-US" sz="1200" dirty="0"/>
              <a:t>the International Space Station takes its place in the heavens, the amateur radio community is prepared to do its part by helping to enrich the experience of those visiting and living on the station.</a:t>
            </a:r>
          </a:p>
          <a:p>
            <a:pPr marL="400050" lvl="1" indent="0">
              <a:buNone/>
            </a:pPr>
            <a:r>
              <a:rPr lang="en-US" sz="1200" dirty="0" err="1"/>
              <a:t>ARISS</a:t>
            </a:r>
            <a:r>
              <a:rPr lang="en-US" sz="1200" dirty="0"/>
              <a:t> (Amateur Radio on the International Space Station) is in charge of providing the expected educational outreach service from the amateur radio community to the space explorers on board </a:t>
            </a:r>
            <a:r>
              <a:rPr lang="en-US" sz="1200" dirty="0" err="1"/>
              <a:t>ISS</a:t>
            </a:r>
            <a:r>
              <a:rPr lang="en-US" sz="1200" dirty="0"/>
              <a:t>.</a:t>
            </a:r>
          </a:p>
          <a:p>
            <a:pPr marL="400050" lvl="1" indent="0">
              <a:buNone/>
            </a:pPr>
            <a:r>
              <a:rPr lang="en-US" sz="1200" dirty="0"/>
              <a:t>A major aspect of this service is to organize, to implement and to control school contacts. Space time is a limited and most precious commodity. Careful planning, feasibility checking, selection and follow up are a must.</a:t>
            </a:r>
          </a:p>
          <a:p>
            <a:pPr marL="400050" lvl="1" indent="0">
              <a:buNone/>
            </a:pPr>
            <a:r>
              <a:rPr lang="en-US" sz="1200" dirty="0"/>
              <a:t>In order to assure the service, </a:t>
            </a:r>
            <a:r>
              <a:rPr lang="en-US" sz="1200" dirty="0" err="1"/>
              <a:t>ARISS</a:t>
            </a:r>
            <a:r>
              <a:rPr lang="en-US" sz="1200" dirty="0"/>
              <a:t> has set up an Educational Outreach/School Selection Committee. The present Terms of Reference describe the duties and the operational processes of the Educational Outreach/School Selection Committee (hereinafter referred to as the “Committee”).  </a:t>
            </a:r>
          </a:p>
          <a:p>
            <a:pPr marL="0" indent="0">
              <a:buNone/>
            </a:pPr>
            <a:endParaRPr lang="en-US" sz="1200" b="1" dirty="0" smtClean="0"/>
          </a:p>
          <a:p>
            <a:pPr marL="0" indent="0">
              <a:buNone/>
            </a:pPr>
            <a:r>
              <a:rPr lang="en-US" sz="1200" b="1" dirty="0" smtClean="0"/>
              <a:t>2</a:t>
            </a:r>
            <a:r>
              <a:rPr lang="en-US" sz="1200" b="1" dirty="0"/>
              <a:t>.</a:t>
            </a:r>
            <a:r>
              <a:rPr lang="en-US" sz="1200" dirty="0"/>
              <a:t>     </a:t>
            </a:r>
            <a:r>
              <a:rPr lang="en-US" sz="1200" b="1" dirty="0"/>
              <a:t>Members, Chair and Meeting</a:t>
            </a:r>
            <a:endParaRPr lang="en-US" sz="1200" dirty="0"/>
          </a:p>
          <a:p>
            <a:pPr marL="0" indent="0">
              <a:buNone/>
            </a:pPr>
            <a:r>
              <a:rPr lang="en-US" sz="1200" dirty="0"/>
              <a:t>a. The Committee shall consist of one voting member from each </a:t>
            </a:r>
            <a:r>
              <a:rPr lang="en-US" sz="1200" dirty="0" err="1"/>
              <a:t>ARISS</a:t>
            </a:r>
            <a:r>
              <a:rPr lang="en-US" sz="1200" dirty="0"/>
              <a:t> region who shall be appointed yearly by the </a:t>
            </a:r>
            <a:r>
              <a:rPr lang="en-US" sz="1200" dirty="0" err="1"/>
              <a:t>ARISS</a:t>
            </a:r>
            <a:r>
              <a:rPr lang="en-US" sz="1200" dirty="0"/>
              <a:t> delegates from that region and shall serve at the pleasure of those delegates.</a:t>
            </a:r>
          </a:p>
          <a:p>
            <a:pPr marL="0" indent="0">
              <a:buNone/>
            </a:pPr>
            <a:r>
              <a:rPr lang="en-US" sz="1200" dirty="0"/>
              <a:t>b. The Chair of the Committee shall be elected yearly by the committee members.</a:t>
            </a:r>
          </a:p>
          <a:p>
            <a:pPr marL="0" indent="0">
              <a:buNone/>
            </a:pPr>
            <a:r>
              <a:rPr lang="en-US" sz="1200" dirty="0"/>
              <a:t>c. Names of the Chair and members of the Committee shall be posted to the </a:t>
            </a:r>
            <a:r>
              <a:rPr lang="en-US" sz="1200" dirty="0" err="1"/>
              <a:t>ARISS</a:t>
            </a:r>
            <a:r>
              <a:rPr lang="en-US" sz="1200" dirty="0"/>
              <a:t> Web page.</a:t>
            </a:r>
          </a:p>
          <a:p>
            <a:pPr marL="0" indent="0">
              <a:buNone/>
            </a:pPr>
            <a:r>
              <a:rPr lang="en-US" sz="1200" dirty="0"/>
              <a:t>d. The Committee shall meet by teleconference approximately once a month, or more often if the situation dictates. The Committee meeting may be held in person when it is available.  </a:t>
            </a:r>
          </a:p>
        </p:txBody>
      </p:sp>
    </p:spTree>
    <p:extLst>
      <p:ext uri="{BB962C8B-B14F-4D97-AF65-F5344CB8AC3E}">
        <p14:creationId xmlns:p14="http://schemas.microsoft.com/office/powerpoint/2010/main" val="1030848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Terms of Reference 2/5</a:t>
            </a:r>
            <a:endParaRPr lang="en-US" sz="3600" dirty="0"/>
          </a:p>
        </p:txBody>
      </p:sp>
      <p:sp>
        <p:nvSpPr>
          <p:cNvPr id="3" name="Content Placeholder 2"/>
          <p:cNvSpPr>
            <a:spLocks noGrp="1"/>
          </p:cNvSpPr>
          <p:nvPr>
            <p:ph idx="1"/>
          </p:nvPr>
        </p:nvSpPr>
        <p:spPr>
          <a:xfrm>
            <a:off x="457200" y="1036637"/>
            <a:ext cx="8229600" cy="4525963"/>
          </a:xfrm>
        </p:spPr>
        <p:txBody>
          <a:bodyPr/>
          <a:lstStyle/>
          <a:p>
            <a:pPr marL="0" indent="0">
              <a:buNone/>
            </a:pPr>
            <a:r>
              <a:rPr lang="en-US" sz="1200" b="1" dirty="0" smtClean="0"/>
              <a:t>3</a:t>
            </a:r>
            <a:r>
              <a:rPr lang="en-US" sz="1200" b="1" dirty="0"/>
              <a:t>.</a:t>
            </a:r>
            <a:r>
              <a:rPr lang="en-US" sz="1200" dirty="0"/>
              <a:t>     </a:t>
            </a:r>
            <a:r>
              <a:rPr lang="en-US" sz="1200" b="1" dirty="0"/>
              <a:t>Responsibility</a:t>
            </a:r>
            <a:endParaRPr lang="en-US" sz="1200" dirty="0"/>
          </a:p>
          <a:p>
            <a:pPr marL="0" indent="0">
              <a:buNone/>
            </a:pPr>
            <a:r>
              <a:rPr lang="en-US" sz="1200" dirty="0"/>
              <a:t>a. The Committee shall provide the Operations Committee with enough schools for at least the next three months.</a:t>
            </a:r>
          </a:p>
          <a:p>
            <a:pPr marL="0" indent="0">
              <a:buNone/>
            </a:pPr>
            <a:r>
              <a:rPr lang="en-US" sz="1200" dirty="0"/>
              <a:t>b. The Committee shall clearly identify the person they authorize to provide requests to the Operations Committee.</a:t>
            </a:r>
          </a:p>
          <a:p>
            <a:pPr marL="0" indent="0">
              <a:buNone/>
            </a:pPr>
            <a:r>
              <a:rPr lang="en-US" sz="1200" dirty="0"/>
              <a:t>c. Special on-the–air events must be bona fide educational activities, having on file an official </a:t>
            </a:r>
            <a:r>
              <a:rPr lang="en-US" sz="1200" dirty="0" err="1"/>
              <a:t>ARISS</a:t>
            </a:r>
            <a:r>
              <a:rPr lang="en-US" sz="1200" dirty="0"/>
              <a:t> application and educational proposal, and approved unanimously by the Committee.</a:t>
            </a:r>
          </a:p>
          <a:p>
            <a:pPr marL="0" indent="0">
              <a:buNone/>
            </a:pPr>
            <a:r>
              <a:rPr lang="en-US" sz="1200" dirty="0"/>
              <a:t>(Note 1: The Operations Committee reserves the right to determine the order of contacts to fit operational constraints such as orbital mechanics and crew schedule, and to determine if contacts are implemented as direct or as </a:t>
            </a:r>
            <a:r>
              <a:rPr lang="en-US" sz="1200" dirty="0" err="1"/>
              <a:t>telebridge</a:t>
            </a:r>
            <a:r>
              <a:rPr lang="en-US" sz="1200" dirty="0"/>
              <a:t> contacts.)</a:t>
            </a:r>
          </a:p>
          <a:p>
            <a:pPr marL="0" indent="0">
              <a:buNone/>
            </a:pPr>
            <a:r>
              <a:rPr lang="en-US" sz="1200" dirty="0"/>
              <a:t>(Note 2: The Operations Committee receives official </a:t>
            </a:r>
            <a:r>
              <a:rPr lang="en-US" sz="1200" dirty="0" err="1"/>
              <a:t>ARISS</a:t>
            </a:r>
            <a:r>
              <a:rPr lang="en-US" sz="1200" dirty="0"/>
              <a:t> school applications from </a:t>
            </a:r>
            <a:r>
              <a:rPr lang="en-US" sz="1200" dirty="0" err="1"/>
              <a:t>ISS</a:t>
            </a:r>
            <a:r>
              <a:rPr lang="en-US" sz="1200" dirty="0"/>
              <a:t> crew members normally through the space agencies. The Operations Committee shall keep the Educational Outreach/School Selection Committee apprised of these contacts.)</a:t>
            </a:r>
          </a:p>
          <a:p>
            <a:pPr marL="0" indent="0">
              <a:buNone/>
            </a:pPr>
            <a:r>
              <a:rPr lang="en-US" sz="1200" dirty="0"/>
              <a:t>d. The Committee is responsible for assuring that third party and other regulatory issues are settled before submitting a school to the Operations Committee.</a:t>
            </a:r>
          </a:p>
          <a:p>
            <a:pPr marL="0" indent="0">
              <a:buNone/>
            </a:pPr>
            <a:r>
              <a:rPr lang="en-US" sz="1200" dirty="0"/>
              <a:t>e. The Committee shall select schools to be equally allocated among: Europe, Russia, USA, Japan, Canada, and schools selected for </a:t>
            </a:r>
            <a:r>
              <a:rPr lang="en-US" sz="1200" dirty="0" err="1"/>
              <a:t>QSOs</a:t>
            </a:r>
            <a:r>
              <a:rPr lang="en-US" sz="1200" dirty="0"/>
              <a:t> by </a:t>
            </a:r>
            <a:r>
              <a:rPr lang="en-US" sz="1200" dirty="0" err="1"/>
              <a:t>ISS</a:t>
            </a:r>
            <a:r>
              <a:rPr lang="en-US" sz="1200" dirty="0"/>
              <a:t> crew members.</a:t>
            </a:r>
          </a:p>
          <a:p>
            <a:pPr marL="0" indent="0">
              <a:buNone/>
            </a:pPr>
            <a:r>
              <a:rPr lang="en-US" sz="1200" dirty="0"/>
              <a:t>f. The Committee shall submit schools annotated with suggested order of implementation to the Operations Committee.</a:t>
            </a:r>
          </a:p>
          <a:p>
            <a:pPr marL="0" indent="0">
              <a:buNone/>
            </a:pPr>
            <a:r>
              <a:rPr lang="en-US" sz="1200" dirty="0"/>
              <a:t>g. If an </a:t>
            </a:r>
            <a:r>
              <a:rPr lang="en-US" sz="1200" dirty="0" err="1"/>
              <a:t>ARISS</a:t>
            </a:r>
            <a:r>
              <a:rPr lang="en-US" sz="1200" dirty="0"/>
              <a:t> country does not have a school ready, it may “denote” its slot to one of the other </a:t>
            </a:r>
            <a:r>
              <a:rPr lang="en-US" sz="1200" dirty="0" err="1"/>
              <a:t>ARISS</a:t>
            </a:r>
            <a:r>
              <a:rPr lang="en-US" sz="1200" dirty="0"/>
              <a:t> partners or sponsor contacts from non-</a:t>
            </a:r>
            <a:r>
              <a:rPr lang="en-US" sz="1200" dirty="0" err="1"/>
              <a:t>ARISS</a:t>
            </a:r>
            <a:r>
              <a:rPr lang="en-US" sz="1200" dirty="0"/>
              <a:t> countries.</a:t>
            </a:r>
          </a:p>
          <a:p>
            <a:pPr marL="0" indent="0">
              <a:buNone/>
            </a:pPr>
            <a:r>
              <a:rPr lang="en-US" sz="1200" dirty="0"/>
              <a:t>h. The Committee’s task covers:</a:t>
            </a:r>
          </a:p>
          <a:p>
            <a:pPr marL="0" indent="0">
              <a:buNone/>
            </a:pPr>
            <a:r>
              <a:rPr lang="en-US" sz="1200" dirty="0"/>
              <a:t>·         Collecting and validating applications</a:t>
            </a:r>
          </a:p>
          <a:p>
            <a:pPr marL="0" indent="0">
              <a:buNone/>
            </a:pPr>
            <a:r>
              <a:rPr lang="en-US" sz="1200" dirty="0"/>
              <a:t>·         Listing pending applications</a:t>
            </a:r>
          </a:p>
          <a:p>
            <a:pPr marL="0" indent="0">
              <a:buNone/>
            </a:pPr>
            <a:r>
              <a:rPr lang="en-US" sz="1200" dirty="0"/>
              <a:t>·         Liaise with the Operations Committee for school contacts</a:t>
            </a:r>
          </a:p>
          <a:p>
            <a:pPr marL="0" indent="0">
              <a:buNone/>
            </a:pPr>
            <a:r>
              <a:rPr lang="en-US" sz="1200" dirty="0"/>
              <a:t>·         Follow up implementation of contacts</a:t>
            </a:r>
          </a:p>
          <a:p>
            <a:pPr marL="0" indent="0">
              <a:buNone/>
            </a:pPr>
            <a:r>
              <a:rPr lang="en-US" sz="1200" dirty="0"/>
              <a:t>·         Reporting on contacts</a:t>
            </a:r>
          </a:p>
          <a:p>
            <a:pPr marL="0" indent="0">
              <a:buNone/>
            </a:pPr>
            <a:r>
              <a:rPr lang="en-US" sz="1200" dirty="0"/>
              <a:t> i. The Committee makes a pre-selection of the applications (see 5.).</a:t>
            </a:r>
          </a:p>
          <a:p>
            <a:pPr marL="0" indent="0">
              <a:buNone/>
            </a:pPr>
            <a:r>
              <a:rPr lang="en-US" sz="1200" dirty="0"/>
              <a:t>j. The Chair of the Committee submits the school selections (see 6.).  </a:t>
            </a:r>
            <a:r>
              <a:rPr lang="en-US" sz="1200" b="1" dirty="0"/>
              <a:t> </a:t>
            </a:r>
            <a:endParaRPr lang="en-US" sz="1200" dirty="0"/>
          </a:p>
        </p:txBody>
      </p:sp>
    </p:spTree>
    <p:extLst>
      <p:ext uri="{BB962C8B-B14F-4D97-AF65-F5344CB8AC3E}">
        <p14:creationId xmlns:p14="http://schemas.microsoft.com/office/powerpoint/2010/main" val="1231438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3600" dirty="0" smtClean="0"/>
              <a:t>Terms of Reference 3/5</a:t>
            </a:r>
            <a:endParaRPr lang="en-US" sz="3600" dirty="0"/>
          </a:p>
        </p:txBody>
      </p:sp>
      <p:sp>
        <p:nvSpPr>
          <p:cNvPr id="3" name="Content Placeholder 2"/>
          <p:cNvSpPr>
            <a:spLocks noGrp="1"/>
          </p:cNvSpPr>
          <p:nvPr>
            <p:ph idx="1"/>
          </p:nvPr>
        </p:nvSpPr>
        <p:spPr>
          <a:xfrm>
            <a:off x="457200" y="1341437"/>
            <a:ext cx="8229600" cy="4525963"/>
          </a:xfrm>
        </p:spPr>
        <p:txBody>
          <a:bodyPr/>
          <a:lstStyle/>
          <a:p>
            <a:pPr marL="0" indent="0">
              <a:buNone/>
            </a:pPr>
            <a:r>
              <a:rPr lang="en-US" sz="1400" b="1" dirty="0" smtClean="0"/>
              <a:t>4</a:t>
            </a:r>
            <a:r>
              <a:rPr lang="en-US" sz="1400" b="1" dirty="0"/>
              <a:t>.</a:t>
            </a:r>
            <a:r>
              <a:rPr lang="en-US" sz="1400" dirty="0"/>
              <a:t>     </a:t>
            </a:r>
            <a:r>
              <a:rPr lang="en-US" sz="1400" b="1" dirty="0"/>
              <a:t>School Application Form</a:t>
            </a:r>
            <a:endParaRPr lang="en-US" sz="1400" dirty="0"/>
          </a:p>
          <a:p>
            <a:pPr marL="0" indent="0">
              <a:buNone/>
            </a:pPr>
            <a:r>
              <a:rPr lang="en-US" sz="1400" dirty="0"/>
              <a:t>a. An official </a:t>
            </a:r>
            <a:r>
              <a:rPr lang="en-US" sz="1400" dirty="0" err="1"/>
              <a:t>ARISS</a:t>
            </a:r>
            <a:r>
              <a:rPr lang="en-US" sz="1400" dirty="0"/>
              <a:t> school application form must be filled out and submitted along with an educational proposal prior to the Committee initiating the selection process. This application form is intended to gather the data required for preparing a successful school contact.</a:t>
            </a:r>
          </a:p>
          <a:p>
            <a:pPr marL="0" indent="0">
              <a:buNone/>
            </a:pPr>
            <a:r>
              <a:rPr lang="en-US" sz="1400" dirty="0"/>
              <a:t>b. The official </a:t>
            </a:r>
            <a:r>
              <a:rPr lang="en-US" sz="1400" dirty="0" err="1"/>
              <a:t>ARISS</a:t>
            </a:r>
            <a:r>
              <a:rPr lang="en-US" sz="1400" dirty="0"/>
              <a:t> school application form is downloadable from the </a:t>
            </a:r>
            <a:r>
              <a:rPr lang="en-US" sz="1400" dirty="0" err="1"/>
              <a:t>ARISS</a:t>
            </a:r>
            <a:r>
              <a:rPr lang="en-US" sz="1400" dirty="0"/>
              <a:t> Web page: </a:t>
            </a:r>
            <a:r>
              <a:rPr lang="en-US" sz="1400" dirty="0">
                <a:hlinkClick r:id="rId2"/>
              </a:rPr>
              <a:t>http://ariss.gsfc.nasa.gov/Application/</a:t>
            </a:r>
            <a:endParaRPr lang="en-US" sz="1400" dirty="0"/>
          </a:p>
          <a:p>
            <a:pPr marL="0" indent="0">
              <a:buNone/>
            </a:pPr>
            <a:r>
              <a:rPr lang="en-US" sz="1400" dirty="0"/>
              <a:t>c. Amateur Radio societies are asked to refer to this official form when circulating information about </a:t>
            </a:r>
            <a:r>
              <a:rPr lang="en-US" sz="1400" dirty="0" err="1"/>
              <a:t>ARISS</a:t>
            </a:r>
            <a:r>
              <a:rPr lang="en-US" sz="1400" dirty="0"/>
              <a:t> school contacts to their members. </a:t>
            </a:r>
            <a:r>
              <a:rPr lang="en-US" sz="1400" b="1" dirty="0"/>
              <a:t> </a:t>
            </a:r>
            <a:endParaRPr lang="en-US" sz="1400" b="1" dirty="0" smtClean="0"/>
          </a:p>
          <a:p>
            <a:pPr marL="0" indent="0">
              <a:buNone/>
            </a:pPr>
            <a:endParaRPr lang="en-US" sz="1400" dirty="0"/>
          </a:p>
          <a:p>
            <a:pPr marL="0" indent="0">
              <a:buNone/>
            </a:pPr>
            <a:r>
              <a:rPr lang="en-US" sz="1400" b="1" dirty="0"/>
              <a:t>5.</a:t>
            </a:r>
            <a:r>
              <a:rPr lang="en-US" sz="1400" dirty="0"/>
              <a:t>     </a:t>
            </a:r>
            <a:r>
              <a:rPr lang="en-US" sz="1400" b="1" dirty="0"/>
              <a:t>School Pre-selection</a:t>
            </a:r>
            <a:endParaRPr lang="en-US" sz="1400" dirty="0"/>
          </a:p>
          <a:p>
            <a:pPr marL="0" indent="0">
              <a:buNone/>
            </a:pPr>
            <a:r>
              <a:rPr lang="en-US" sz="1400" dirty="0"/>
              <a:t>The Committee members shall evaluate applications, taking into account the following criteria:</a:t>
            </a:r>
          </a:p>
          <a:p>
            <a:pPr marL="0" indent="0">
              <a:buNone/>
            </a:pPr>
            <a:r>
              <a:rPr lang="en-US" sz="1400" dirty="0"/>
              <a:t>·        Official </a:t>
            </a:r>
            <a:r>
              <a:rPr lang="en-US" sz="1400" dirty="0" err="1"/>
              <a:t>ARISS</a:t>
            </a:r>
            <a:r>
              <a:rPr lang="en-US" sz="1400" dirty="0"/>
              <a:t> school application form properly completed</a:t>
            </a:r>
          </a:p>
          <a:p>
            <a:pPr marL="0" indent="0">
              <a:buNone/>
            </a:pPr>
            <a:r>
              <a:rPr lang="en-US" sz="1400" dirty="0"/>
              <a:t>·        Technical possibilities and preparedness</a:t>
            </a:r>
          </a:p>
          <a:p>
            <a:pPr marL="0" indent="0">
              <a:buNone/>
            </a:pPr>
            <a:r>
              <a:rPr lang="en-US" sz="1400" dirty="0"/>
              <a:t>·        Educational project or proposal</a:t>
            </a:r>
          </a:p>
          <a:p>
            <a:pPr marL="0" indent="0">
              <a:buNone/>
            </a:pPr>
            <a:r>
              <a:rPr lang="en-US" sz="1400" dirty="0"/>
              <a:t>·        Third party issues  </a:t>
            </a:r>
          </a:p>
        </p:txBody>
      </p:sp>
    </p:spTree>
    <p:extLst>
      <p:ext uri="{BB962C8B-B14F-4D97-AF65-F5344CB8AC3E}">
        <p14:creationId xmlns:p14="http://schemas.microsoft.com/office/powerpoint/2010/main" val="2602162504"/>
      </p:ext>
    </p:extLst>
  </p:cSld>
  <p:clrMapOvr>
    <a:masterClrMapping/>
  </p:clrMapOvr>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13165</TotalTime>
  <Words>465</Words>
  <Application>Microsoft Office PowerPoint</Application>
  <PresentationFormat>On-screen Show (4:3)</PresentationFormat>
  <Paragraphs>127</Paragraphs>
  <Slides>11</Slides>
  <Notes>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Default Design</vt:lpstr>
      <vt:lpstr>Custom Design</vt:lpstr>
      <vt:lpstr>PowerPoint Presentation</vt:lpstr>
      <vt:lpstr>Educational Outreach/School  Selection Committee Current Members</vt:lpstr>
      <vt:lpstr>Committee Status</vt:lpstr>
      <vt:lpstr>Committee Overview</vt:lpstr>
      <vt:lpstr>Roles and Responsibilities</vt:lpstr>
      <vt:lpstr>Roles and Responsibilities (Continued)</vt:lpstr>
      <vt:lpstr>Terms of Reference 1/5</vt:lpstr>
      <vt:lpstr>Terms of Reference 2/5</vt:lpstr>
      <vt:lpstr>Terms of Reference 3/5</vt:lpstr>
      <vt:lpstr>Terms of Reference 4/5</vt:lpstr>
      <vt:lpstr>Terms of Reference 5/5</vt:lpstr>
    </vt:vector>
  </TitlesOfParts>
  <Company>ODIN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evick</dc:creator>
  <cp:lastModifiedBy>Frank Bauer</cp:lastModifiedBy>
  <cp:revision>682</cp:revision>
  <dcterms:created xsi:type="dcterms:W3CDTF">2006-09-05T17:28:26Z</dcterms:created>
  <dcterms:modified xsi:type="dcterms:W3CDTF">2015-08-19T00:41:58Z</dcterms:modified>
</cp:coreProperties>
</file>