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6" r:id="rId3"/>
    <p:sldId id="277" r:id="rId4"/>
    <p:sldId id="278" r:id="rId5"/>
    <p:sldId id="280" r:id="rId6"/>
    <p:sldId id="279" r:id="rId7"/>
    <p:sldId id="281" r:id="rId8"/>
    <p:sldId id="282" r:id="rId9"/>
    <p:sldId id="283" r:id="rId10"/>
    <p:sldId id="284" r:id="rId11"/>
    <p:sldId id="288" r:id="rId12"/>
    <p:sldId id="285" r:id="rId13"/>
    <p:sldId id="286" r:id="rId14"/>
    <p:sldId id="266" r:id="rId15"/>
    <p:sldId id="294" r:id="rId16"/>
    <p:sldId id="287" r:id="rId17"/>
    <p:sldId id="289" r:id="rId18"/>
    <p:sldId id="290" r:id="rId19"/>
    <p:sldId id="291" r:id="rId20"/>
    <p:sldId id="292" r:id="rId21"/>
    <p:sldId id="293" r:id="rId22"/>
    <p:sldId id="273" r:id="rId23"/>
  </p:sldIdLst>
  <p:sldSz cx="9144000" cy="6858000" type="screen4x3"/>
  <p:notesSz cx="6669088" cy="992663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3"/>
    <a:srgbClr val="333399"/>
    <a:srgbClr val="DDDDDD"/>
    <a:srgbClr val="008080"/>
    <a:srgbClr val="000000"/>
    <a:srgbClr val="FF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77" autoAdjust="0"/>
  </p:normalViewPr>
  <p:slideViewPr>
    <p:cSldViewPr snapToGrid="0">
      <p:cViewPr varScale="1">
        <p:scale>
          <a:sx n="102" d="100"/>
          <a:sy n="102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664" y="-102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45" tIns="43772" rIns="87545" bIns="43772" numCol="1" anchor="t" anchorCtr="0" compatLnSpc="1">
            <a:prstTxWarp prst="textNoShape">
              <a:avLst/>
            </a:prstTxWarp>
          </a:bodyPr>
          <a:lstStyle>
            <a:lvl1pPr defTabSz="874713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45" tIns="43772" rIns="87545" bIns="43772" numCol="1" anchor="t" anchorCtr="0" compatLnSpc="1">
            <a:prstTxWarp prst="textNoShape">
              <a:avLst/>
            </a:prstTxWarp>
          </a:bodyPr>
          <a:lstStyle>
            <a:lvl1pPr algn="r" defTabSz="874713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545" tIns="43772" rIns="87545" bIns="43772" numCol="1" anchor="b" anchorCtr="0" compatLnSpc="1">
            <a:prstTxWarp prst="textNoShape">
              <a:avLst/>
            </a:prstTxWarp>
          </a:bodyPr>
          <a:lstStyle>
            <a:lvl1pPr algn="r" defTabSz="874713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D55467C-F9E7-4DFC-B40E-03B9CCE8722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8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B4FA93D-0ACE-484F-82AC-FD5DD4518FDA}" type="datetimeFigureOut">
              <a:rPr lang="en-GB"/>
              <a:pPr>
                <a:defRPr/>
              </a:pPr>
              <a:t>03/04/2014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2BDD5F7-CF13-42A5-8AB8-CE6660E601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58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2F734-06B3-44C2-AD80-99A6FF08F8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2343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A9100-ACFF-49DC-A051-7F253D21719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46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4163E-3C72-4888-B477-01E2504A7FD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675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844824"/>
            <a:ext cx="4038600" cy="42813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844824"/>
            <a:ext cx="4038600" cy="42813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970D5-8FB3-4757-BE86-9AB5F1E0C7F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2177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2292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3688" y="1124744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805264"/>
            <a:ext cx="5486400" cy="3669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5DE41-F776-4164-8A59-164729C57BF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6002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84ABA-BDF4-4F71-AAC0-FDDF0005AD3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7669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1557338"/>
            <a:ext cx="2057400" cy="4568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557338"/>
            <a:ext cx="6019800" cy="45688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34B3A-F128-4DA1-803B-CD767CAE23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91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Relationship Id="rId1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052513"/>
            <a:ext cx="822960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fr-FR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844675"/>
            <a:ext cx="82296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9613" y="6381750"/>
            <a:ext cx="11985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381750"/>
            <a:ext cx="43195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4388" y="6381750"/>
            <a:ext cx="15224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6362AEE-138A-44EE-BBF9-03B993F4FF4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33" name="Picture 8" descr="720-00930-03high"/>
          <p:cNvPicPr>
            <a:picLocks noChangeAspect="1" noChangeArrowheads="1"/>
          </p:cNvPicPr>
          <p:nvPr/>
        </p:nvPicPr>
        <p:blipFill>
          <a:blip r:embed="rId9">
            <a:lum brigh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44" b="66541"/>
          <a:stretch>
            <a:fillRect/>
          </a:stretch>
        </p:blipFill>
        <p:spPr bwMode="auto">
          <a:xfrm>
            <a:off x="0" y="0"/>
            <a:ext cx="9144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9" descr="ISSvry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41016">
            <a:off x="468313" y="188913"/>
            <a:ext cx="11874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0" descr="p8543_3aa8ed0ae6c0228f99c794a4a936bd57picard_20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40900">
            <a:off x="7667625" y="17463"/>
            <a:ext cx="72548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1" descr="soleil_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1" t="16920" r="21921" b="18459"/>
          <a:stretch>
            <a:fillRect/>
          </a:stretch>
        </p:blipFill>
        <p:spPr bwMode="auto">
          <a:xfrm>
            <a:off x="8534400" y="17463"/>
            <a:ext cx="60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 descr="BUSOC-inve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7463"/>
            <a:ext cx="935038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188913"/>
            <a:ext cx="9144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fr-BE" sz="1600" i="1">
              <a:solidFill>
                <a:srgbClr val="33CCFF"/>
              </a:solidFill>
              <a:latin typeface="Nasalization Rg"/>
            </a:endParaRPr>
          </a:p>
          <a:p>
            <a:pPr algn="ctr"/>
            <a:r>
              <a:rPr lang="fr-BE" sz="1600" b="1">
                <a:solidFill>
                  <a:schemeClr val="bg1"/>
                </a:solidFill>
                <a:latin typeface="Nasalization Rg"/>
              </a:rPr>
              <a:t> Belgian User Support &amp; Operations Centre</a:t>
            </a:r>
            <a:endParaRPr lang="fr-FR" sz="1600" b="1">
              <a:solidFill>
                <a:schemeClr val="bg1"/>
              </a:solidFill>
              <a:latin typeface="Nasalization Rg"/>
            </a:endParaRPr>
          </a:p>
        </p:txBody>
      </p:sp>
      <p:pic>
        <p:nvPicPr>
          <p:cNvPr id="1039" name="Picture 22" descr="mars_hubble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508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1" descr="logo-s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4006850"/>
            <a:ext cx="639762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Nasalization Rg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Nasalization Rg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Nasalization Rg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Nasalization Rg" pitchFamily="2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95536" y="1268761"/>
            <a:ext cx="8064896" cy="2952328"/>
          </a:xfrm>
        </p:spPr>
        <p:txBody>
          <a:bodyPr/>
          <a:lstStyle/>
          <a:p>
            <a:pPr eaLnBrk="1" hangingPunct="1"/>
            <a:r>
              <a:rPr lang="en-US" sz="3600" b="1" dirty="0">
                <a:latin typeface="Verdana" pitchFamily="34" charset="0"/>
              </a:rPr>
              <a:t>Ham </a:t>
            </a:r>
            <a:r>
              <a:rPr lang="en-US" sz="3600" b="1" dirty="0" smtClean="0">
                <a:latin typeface="Verdana" pitchFamily="34" charset="0"/>
              </a:rPr>
              <a:t>Video</a:t>
            </a:r>
            <a:br>
              <a:rPr lang="en-US" sz="3600" b="1" dirty="0" smtClean="0">
                <a:latin typeface="Verdana" pitchFamily="34" charset="0"/>
              </a:rPr>
            </a:br>
            <a:r>
              <a:rPr lang="en-US" sz="3600" b="1" dirty="0" smtClean="0">
                <a:latin typeface="Verdana" pitchFamily="34" charset="0"/>
              </a:rPr>
              <a:t>On-orbit </a:t>
            </a:r>
            <a:r>
              <a:rPr lang="en-US" sz="3600" b="1" dirty="0">
                <a:latin typeface="Verdana" pitchFamily="34" charset="0"/>
              </a:rPr>
              <a:t>Functional </a:t>
            </a:r>
            <a:r>
              <a:rPr lang="en-US" sz="3600" b="1" dirty="0" smtClean="0">
                <a:latin typeface="Verdana" pitchFamily="34" charset="0"/>
              </a:rPr>
              <a:t>Commissioning</a:t>
            </a:r>
            <a:br>
              <a:rPr lang="en-US" sz="3600" b="1" dirty="0" smtClean="0">
                <a:latin typeface="Verdana" pitchFamily="34" charset="0"/>
              </a:rPr>
            </a:br>
            <a:r>
              <a:rPr lang="en-US" sz="3600" b="1" dirty="0" smtClean="0">
                <a:latin typeface="Verdana" pitchFamily="34" charset="0"/>
              </a:rPr>
              <a:t>-</a:t>
            </a:r>
            <a:br>
              <a:rPr lang="en-US" sz="3600" b="1" dirty="0" smtClean="0">
                <a:latin typeface="Verdana" pitchFamily="34" charset="0"/>
              </a:rPr>
            </a:br>
            <a:r>
              <a:rPr lang="en-US" sz="3600" b="1" dirty="0" smtClean="0">
                <a:latin typeface="Verdana" pitchFamily="34" charset="0"/>
              </a:rPr>
              <a:t>B.USOC Contribution</a:t>
            </a:r>
            <a:endParaRPr lang="en-US" sz="3600" dirty="0" smtClean="0">
              <a:latin typeface="Verdana" pitchFamily="34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31640" y="4509120"/>
            <a:ext cx="6400800" cy="1752600"/>
          </a:xfrm>
        </p:spPr>
        <p:txBody>
          <a:bodyPr/>
          <a:lstStyle/>
          <a:p>
            <a:pPr eaLnBrk="1" hangingPunct="1"/>
            <a:endParaRPr lang="en-US" sz="2000" dirty="0" smtClean="0">
              <a:latin typeface="Verdana" pitchFamily="34" charset="0"/>
            </a:endParaRPr>
          </a:p>
          <a:p>
            <a:r>
              <a:rPr lang="en-US" sz="2000" dirty="0" smtClean="0">
                <a:latin typeface="Verdana" pitchFamily="34" charset="0"/>
              </a:rPr>
              <a:t>ARISS Workshop</a:t>
            </a:r>
          </a:p>
          <a:p>
            <a:r>
              <a:rPr lang="en-US" sz="2000" dirty="0" smtClean="0">
                <a:latin typeface="Verdana" pitchFamily="34" charset="0"/>
              </a:rPr>
              <a:t>3 – 5 April 2014</a:t>
            </a:r>
            <a:endParaRPr lang="en-US" sz="2000" dirty="0">
              <a:latin typeface="Verdana" pitchFamily="34" charset="0"/>
            </a:endParaRPr>
          </a:p>
          <a:p>
            <a:r>
              <a:rPr lang="en-US" sz="2000" dirty="0" smtClean="0">
                <a:latin typeface="Verdana" pitchFamily="34" charset="0"/>
              </a:rPr>
              <a:t>ESTEC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Ham Video front panel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88048" y="1587500"/>
            <a:ext cx="8578850" cy="4548188"/>
            <a:chOff x="252413" y="1184275"/>
            <a:chExt cx="8578850" cy="4548188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1213" y="1646238"/>
              <a:ext cx="7208837" cy="3752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10"/>
            <p:cNvSpPr txBox="1">
              <a:spLocks noChangeArrowheads="1"/>
            </p:cNvSpPr>
            <p:nvPr/>
          </p:nvSpPr>
          <p:spPr bwMode="auto">
            <a:xfrm>
              <a:off x="7375525" y="4694238"/>
              <a:ext cx="1455738" cy="4572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COL antenna</a:t>
              </a:r>
            </a:p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(transmission)</a:t>
              </a:r>
            </a:p>
          </p:txBody>
        </p:sp>
        <p:sp>
          <p:nvSpPr>
            <p:cNvPr id="8" name="Right Arrow 7"/>
            <p:cNvSpPr/>
            <p:nvPr/>
          </p:nvSpPr>
          <p:spPr>
            <a:xfrm>
              <a:off x="6973888" y="4787900"/>
              <a:ext cx="363537" cy="206375"/>
            </a:xfrm>
            <a:prstGeom prst="rightArrow">
              <a:avLst/>
            </a:prstGeom>
            <a:solidFill>
              <a:srgbClr val="0098DB"/>
            </a:solidFill>
            <a:ln w="25400" cap="flat" cmpd="sng" algn="ctr">
              <a:solidFill>
                <a:srgbClr val="0098DB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252413" y="4614863"/>
              <a:ext cx="892175" cy="4572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PPS</a:t>
              </a:r>
            </a:p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(Power)</a:t>
              </a:r>
            </a:p>
          </p:txBody>
        </p:sp>
        <p:sp>
          <p:nvSpPr>
            <p:cNvPr id="10" name="TextBox 19"/>
            <p:cNvSpPr txBox="1">
              <a:spLocks noChangeArrowheads="1"/>
            </p:cNvSpPr>
            <p:nvPr/>
          </p:nvSpPr>
          <p:spPr bwMode="auto">
            <a:xfrm>
              <a:off x="4592638" y="5275263"/>
              <a:ext cx="1304925" cy="4572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Camera</a:t>
              </a:r>
            </a:p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(image data)</a:t>
              </a:r>
            </a:p>
          </p:txBody>
        </p:sp>
        <p:sp>
          <p:nvSpPr>
            <p:cNvPr id="11" name="Up Arrow 10"/>
            <p:cNvSpPr/>
            <p:nvPr/>
          </p:nvSpPr>
          <p:spPr>
            <a:xfrm>
              <a:off x="5076825" y="4879975"/>
              <a:ext cx="223838" cy="322263"/>
            </a:xfrm>
            <a:prstGeom prst="upArrow">
              <a:avLst/>
            </a:prstGeom>
            <a:solidFill>
              <a:srgbClr val="0098DB"/>
            </a:solidFill>
            <a:ln w="25400" cap="flat" cmpd="sng" algn="ctr">
              <a:solidFill>
                <a:srgbClr val="0098DB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1263650" y="4787900"/>
              <a:ext cx="363538" cy="206375"/>
            </a:xfrm>
            <a:prstGeom prst="rightArrow">
              <a:avLst/>
            </a:prstGeom>
            <a:solidFill>
              <a:srgbClr val="0098DB"/>
            </a:solidFill>
            <a:ln w="25400" cap="flat" cmpd="sng" algn="ctr">
              <a:solidFill>
                <a:srgbClr val="0098DB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446213" y="1646238"/>
              <a:ext cx="935037" cy="2422525"/>
            </a:xfrm>
            <a:prstGeom prst="ellipse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3333750" y="2003425"/>
              <a:ext cx="935038" cy="3395663"/>
            </a:xfrm>
            <a:prstGeom prst="ellipse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15" name="TextBox 25"/>
            <p:cNvSpPr txBox="1">
              <a:spLocks noChangeArrowheads="1"/>
            </p:cNvSpPr>
            <p:nvPr/>
          </p:nvSpPr>
          <p:spPr bwMode="auto">
            <a:xfrm>
              <a:off x="711200" y="1184275"/>
              <a:ext cx="1470025" cy="4572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 dirty="0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HAM Video</a:t>
              </a:r>
            </a:p>
            <a:p>
              <a:pPr>
                <a:defRPr/>
              </a:pPr>
              <a:r>
                <a:rPr lang="en-GB" sz="1200" b="1" dirty="0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Power ON/OFF</a:t>
              </a:r>
            </a:p>
          </p:txBody>
        </p:sp>
        <p:sp>
          <p:nvSpPr>
            <p:cNvPr id="16" name="Oval 15"/>
            <p:cNvSpPr/>
            <p:nvPr/>
          </p:nvSpPr>
          <p:spPr>
            <a:xfrm>
              <a:off x="4549775" y="1646238"/>
              <a:ext cx="1296988" cy="2422525"/>
            </a:xfrm>
            <a:prstGeom prst="ellipse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17" name="TextBox 28"/>
            <p:cNvSpPr txBox="1">
              <a:spLocks noChangeArrowheads="1"/>
            </p:cNvSpPr>
            <p:nvPr/>
          </p:nvSpPr>
          <p:spPr bwMode="auto">
            <a:xfrm>
              <a:off x="4549775" y="1312863"/>
              <a:ext cx="1581150" cy="274637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8 configurations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6402388" y="1612900"/>
              <a:ext cx="935037" cy="2424113"/>
            </a:xfrm>
            <a:prstGeom prst="ellipse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FFFFFF"/>
                </a:solidFill>
                <a:latin typeface="Verdana"/>
                <a:cs typeface="+mn-cs"/>
              </a:endParaRPr>
            </a:p>
          </p:txBody>
        </p:sp>
        <p:sp>
          <p:nvSpPr>
            <p:cNvPr id="19" name="TextBox 30"/>
            <p:cNvSpPr txBox="1">
              <a:spLocks noChangeArrowheads="1"/>
            </p:cNvSpPr>
            <p:nvPr/>
          </p:nvSpPr>
          <p:spPr bwMode="auto">
            <a:xfrm>
              <a:off x="6232525" y="1220788"/>
              <a:ext cx="1470025" cy="4572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Transmission</a:t>
              </a:r>
            </a:p>
            <a:p>
              <a:pPr>
                <a:defRPr/>
              </a:pPr>
              <a:r>
                <a:rPr lang="en-GB" sz="1200" b="1">
                  <a:solidFill>
                    <a:srgbClr val="FF5C01"/>
                  </a:solidFill>
                  <a:latin typeface="Verdana" pitchFamily="34" charset="0"/>
                  <a:cs typeface="+mn-cs"/>
                </a:rPr>
                <a:t>Power ON/OFF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878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68313" y="1124744"/>
            <a:ext cx="822960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9pPr>
          </a:lstStyle>
          <a:p>
            <a:r>
              <a:rPr lang="en-US" kern="0" dirty="0" smtClean="0">
                <a:latin typeface="Arial" charset="0"/>
                <a:cs typeface="Arial" charset="0"/>
              </a:rPr>
              <a:t>Configurations cue card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1518" t="36175" r="66040" b="40938"/>
          <a:stretch>
            <a:fillRect/>
          </a:stretch>
        </p:blipFill>
        <p:spPr bwMode="auto">
          <a:xfrm>
            <a:off x="1907704" y="2564904"/>
            <a:ext cx="54726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07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888" y="1206203"/>
            <a:ext cx="4994200" cy="782637"/>
          </a:xfrm>
        </p:spPr>
        <p:txBody>
          <a:bodyPr/>
          <a:lstStyle/>
          <a:p>
            <a:r>
              <a:rPr lang="en-US" sz="2400" dirty="0" smtClean="0"/>
              <a:t>Ham Video and HW used for the commissioning: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96850" y="2501801"/>
            <a:ext cx="3213100" cy="138588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 typeface="Verdana" pitchFamily="34" charset="0"/>
              <a:buChar char="•"/>
              <a:defRPr/>
            </a:pPr>
            <a:r>
              <a:rPr lang="en-US" sz="1200" kern="0" dirty="0" smtClean="0"/>
              <a:t> </a:t>
            </a:r>
            <a:r>
              <a:rPr lang="en-US" sz="1200" b="1" kern="0" dirty="0" smtClean="0">
                <a:solidFill>
                  <a:srgbClr val="008542"/>
                </a:solidFill>
              </a:rPr>
              <a:t>ESA Portable </a:t>
            </a:r>
            <a:r>
              <a:rPr lang="en-US" sz="1200" b="1" kern="0" dirty="0" err="1" smtClean="0">
                <a:solidFill>
                  <a:srgbClr val="008542"/>
                </a:solidFill>
              </a:rPr>
              <a:t>Pwr</a:t>
            </a:r>
            <a:r>
              <a:rPr lang="en-US" sz="1200" b="1" kern="0" dirty="0" smtClean="0">
                <a:solidFill>
                  <a:srgbClr val="008542"/>
                </a:solidFill>
              </a:rPr>
              <a:t> Supply (KUPS)</a:t>
            </a:r>
            <a:r>
              <a:rPr lang="en-US" sz="1200" kern="0" dirty="0" smtClean="0"/>
              <a:t> (available in Columbus)</a:t>
            </a:r>
          </a:p>
          <a:p>
            <a:pPr marL="0" indent="0">
              <a:buFont typeface="Verdana" pitchFamily="34" charset="0"/>
              <a:buChar char="•"/>
              <a:defRPr/>
            </a:pPr>
            <a:r>
              <a:rPr lang="en-US" sz="1200" kern="0" dirty="0" smtClean="0"/>
              <a:t> </a:t>
            </a:r>
            <a:r>
              <a:rPr lang="en-US" sz="1200" b="1" kern="0" dirty="0" smtClean="0">
                <a:solidFill>
                  <a:srgbClr val="008542"/>
                </a:solidFill>
              </a:rPr>
              <a:t>ARISS 2 S/L-Band COL Antennas</a:t>
            </a:r>
            <a:r>
              <a:rPr lang="en-US" sz="1200" kern="0" dirty="0" smtClean="0"/>
              <a:t> (mounted outside Columbus Module)</a:t>
            </a: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214464"/>
            <a:ext cx="5526088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6599957" y="2376389"/>
            <a:ext cx="890588" cy="234950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7491929" y="2795322"/>
            <a:ext cx="574675" cy="234950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5818984" y="3179294"/>
            <a:ext cx="890587" cy="200025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6390407" y="4170264"/>
            <a:ext cx="773113" cy="234950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5380757" y="2023964"/>
            <a:ext cx="0" cy="433387"/>
          </a:xfrm>
          <a:prstGeom prst="line">
            <a:avLst/>
          </a:prstGeom>
          <a:noFill/>
          <a:ln w="38100">
            <a:solidFill>
              <a:srgbClr val="008542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H="1">
            <a:off x="6282457" y="1871564"/>
            <a:ext cx="234950" cy="1208087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 flipH="1">
            <a:off x="6438032" y="1941414"/>
            <a:ext cx="150813" cy="222885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>
            <a:off x="7388945" y="1912839"/>
            <a:ext cx="433387" cy="820737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7061920" y="1947764"/>
            <a:ext cx="69850" cy="411162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5976070" y="1412776"/>
            <a:ext cx="216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solidFill>
                  <a:srgbClr val="0098DB"/>
                </a:solidFill>
              </a:rPr>
              <a:t>Ham Video hardware (</a:t>
            </a:r>
            <a:r>
              <a:rPr lang="en-US" sz="1200" b="1" dirty="0" smtClean="0">
                <a:solidFill>
                  <a:srgbClr val="0098DB"/>
                </a:solidFill>
              </a:rPr>
              <a:t>uploaded </a:t>
            </a:r>
            <a:r>
              <a:rPr lang="en-US" sz="1200" b="1" dirty="0">
                <a:solidFill>
                  <a:srgbClr val="0098DB"/>
                </a:solidFill>
              </a:rPr>
              <a:t>with HTV-4)</a:t>
            </a:r>
            <a:endParaRPr lang="en-GB" sz="1200" b="1" dirty="0">
              <a:solidFill>
                <a:srgbClr val="0098DB"/>
              </a:solidFill>
            </a:endParaRPr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>
            <a:off x="8241432" y="2117626"/>
            <a:ext cx="0" cy="433388"/>
          </a:xfrm>
          <a:prstGeom prst="line">
            <a:avLst/>
          </a:prstGeom>
          <a:noFill/>
          <a:ln w="38100">
            <a:solidFill>
              <a:srgbClr val="008542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24"/>
          <p:cNvSpPr>
            <a:spLocks noChangeShapeType="1"/>
          </p:cNvSpPr>
          <p:nvPr/>
        </p:nvSpPr>
        <p:spPr bwMode="auto">
          <a:xfrm>
            <a:off x="5985595" y="5298976"/>
            <a:ext cx="468312" cy="0"/>
          </a:xfrm>
          <a:prstGeom prst="line">
            <a:avLst/>
          </a:prstGeom>
          <a:noFill/>
          <a:ln w="76200">
            <a:solidFill>
              <a:srgbClr val="D0103A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217488" y="4565650"/>
            <a:ext cx="4713287" cy="170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•"/>
            </a:pP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b="1" dirty="0">
                <a:solidFill>
                  <a:srgbClr val="D0103A"/>
                </a:solidFill>
              </a:rPr>
              <a:t>Canon XF-305 with </a:t>
            </a:r>
            <a:r>
              <a:rPr lang="en-US" sz="1200" b="1" dirty="0" smtClean="0">
                <a:solidFill>
                  <a:srgbClr val="D0103A"/>
                </a:solidFill>
              </a:rPr>
              <a:t>1 </a:t>
            </a:r>
            <a:r>
              <a:rPr lang="en-US" sz="1200" b="1" dirty="0">
                <a:solidFill>
                  <a:srgbClr val="D0103A"/>
                </a:solidFill>
              </a:rPr>
              <a:t>flash </a:t>
            </a:r>
            <a:r>
              <a:rPr lang="en-US" sz="1200" b="1" dirty="0" smtClean="0">
                <a:solidFill>
                  <a:srgbClr val="D0103A"/>
                </a:solidFill>
              </a:rPr>
              <a:t>card</a:t>
            </a:r>
            <a:r>
              <a:rPr lang="en-US" sz="1200" dirty="0" smtClean="0">
                <a:solidFill>
                  <a:schemeClr val="bg2"/>
                </a:solidFill>
              </a:rPr>
              <a:t> </a:t>
            </a:r>
            <a:r>
              <a:rPr lang="en-US" sz="1200" dirty="0">
                <a:solidFill>
                  <a:schemeClr val="bg2"/>
                </a:solidFill>
              </a:rPr>
              <a:t>dedicated to Ham Video (provided by NASA via PIA agreement)</a:t>
            </a:r>
          </a:p>
          <a:p>
            <a:pPr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•"/>
            </a:pP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b="1" dirty="0">
                <a:solidFill>
                  <a:srgbClr val="D0103A"/>
                </a:solidFill>
              </a:rPr>
              <a:t>Multiuse Bracket Assembly</a:t>
            </a:r>
            <a:r>
              <a:rPr lang="en-US" sz="1200" dirty="0">
                <a:solidFill>
                  <a:schemeClr val="bg2"/>
                </a:solidFill>
              </a:rPr>
              <a:t> dedicated to Ham Video (provided by NASA via PIA agreement)</a:t>
            </a:r>
          </a:p>
          <a:p>
            <a:pPr eaLnBrk="0" hangingPunct="0">
              <a:lnSpc>
                <a:spcPct val="119000"/>
              </a:lnSpc>
              <a:spcBef>
                <a:spcPct val="20000"/>
              </a:spcBef>
              <a:buClr>
                <a:schemeClr val="accent1"/>
              </a:buClr>
              <a:buFont typeface="Verdana" pitchFamily="34" charset="0"/>
              <a:buChar char="•"/>
            </a:pP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b="1" dirty="0">
                <a:solidFill>
                  <a:srgbClr val="D0103A"/>
                </a:solidFill>
              </a:rPr>
              <a:t>Canon BP-955 fully charged batteries</a:t>
            </a:r>
            <a:r>
              <a:rPr lang="en-US" sz="1200" dirty="0">
                <a:solidFill>
                  <a:schemeClr val="bg2"/>
                </a:solidFill>
              </a:rPr>
              <a:t> from ISS pool (provided by NASA: will be requested in via CEF, also mentioned in PIA)</a:t>
            </a:r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61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17488" y="1392238"/>
            <a:ext cx="4210496" cy="498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AutoNum type="arabicPeriod"/>
              <a:defRPr sz="16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1227138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AutoNum type="alphaLcPeriod"/>
              <a:defRPr sz="1600">
                <a:solidFill>
                  <a:schemeClr val="bg2"/>
                </a:solidFill>
                <a:latin typeface="+mn-lt"/>
              </a:defRPr>
            </a:lvl2pPr>
            <a:lvl3pPr marL="1825625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3pPr>
            <a:lvl4pPr marL="2424113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4pPr>
            <a:lvl5pPr marL="3022600" indent="-419100" algn="l" rtl="0" eaLnBrk="0" fontAlgn="base" hangingPunct="0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0" indent="0">
              <a:buClr>
                <a:srgbClr val="0098DB"/>
              </a:buClr>
              <a:buFont typeface="Verdana" pitchFamily="34" charset="0"/>
              <a:buNone/>
              <a:defRPr/>
            </a:pPr>
            <a:r>
              <a:rPr lang="en-GB" kern="0" dirty="0" smtClean="0">
                <a:solidFill>
                  <a:srgbClr val="000000"/>
                </a:solidFill>
                <a:latin typeface="Verdana"/>
              </a:rPr>
              <a:t>The on-orbit accommodation in Columbus:</a:t>
            </a:r>
          </a:p>
          <a:p>
            <a:pPr marL="0" indent="0">
              <a:buClr>
                <a:srgbClr val="0098DB"/>
              </a:buClr>
              <a:buFont typeface="Verdana" pitchFamily="34" charset="0"/>
              <a:buNone/>
              <a:defRPr/>
            </a:pPr>
            <a:endParaRPr lang="en-GB" kern="0" dirty="0" smtClean="0">
              <a:solidFill>
                <a:srgbClr val="4D4F53"/>
              </a:solidFill>
              <a:latin typeface="Verdana"/>
            </a:endParaRPr>
          </a:p>
          <a:p>
            <a:pPr marL="0" indent="0">
              <a:buClr>
                <a:srgbClr val="0098DB"/>
              </a:buClr>
              <a:buFont typeface="Verdana" pitchFamily="34" charset="0"/>
              <a:buNone/>
              <a:defRPr/>
            </a:pPr>
            <a:endParaRPr lang="en-GB" kern="0" dirty="0" smtClean="0">
              <a:solidFill>
                <a:srgbClr val="4D4F53"/>
              </a:solidFill>
              <a:latin typeface="Verdana"/>
            </a:endParaRPr>
          </a:p>
          <a:p>
            <a:pPr marL="0" indent="0">
              <a:buClr>
                <a:srgbClr val="0098DB"/>
              </a:buClr>
              <a:buFont typeface="Verdana" pitchFamily="34" charset="0"/>
              <a:buChar char="•"/>
              <a:defRPr/>
            </a:pP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 HAM VIDEO on D1 rack, in front of ER#3</a:t>
            </a:r>
          </a:p>
          <a:p>
            <a:pPr marL="0" indent="0">
              <a:buClr>
                <a:srgbClr val="0098DB"/>
              </a:buClr>
              <a:buFont typeface="Verdana" pitchFamily="34" charset="0"/>
              <a:buNone/>
              <a:defRPr/>
            </a:pPr>
            <a:endParaRPr lang="en-GB" sz="1300" kern="0" dirty="0" smtClean="0">
              <a:solidFill>
                <a:srgbClr val="4D4F53"/>
              </a:solidFill>
              <a:latin typeface="Verdana"/>
            </a:endParaRPr>
          </a:p>
          <a:p>
            <a:pPr marL="0" indent="0">
              <a:buClr>
                <a:srgbClr val="0098DB"/>
              </a:buClr>
              <a:buFont typeface="Verdana" pitchFamily="34" charset="0"/>
              <a:buChar char="•"/>
              <a:defRPr/>
            </a:pP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 Canon XF-305 Camera on EDR left rack seat track (mounted with </a:t>
            </a:r>
            <a:r>
              <a:rPr lang="en-GB" sz="1300" kern="0" dirty="0" err="1" smtClean="0">
                <a:solidFill>
                  <a:srgbClr val="4D4F53"/>
                </a:solidFill>
                <a:latin typeface="Verdana"/>
              </a:rPr>
              <a:t>bogen</a:t>
            </a: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 arm and used on batteries only)</a:t>
            </a:r>
          </a:p>
          <a:p>
            <a:pPr marL="0" indent="0">
              <a:buClr>
                <a:srgbClr val="0098DB"/>
              </a:buClr>
              <a:buFont typeface="Verdana" pitchFamily="34" charset="0"/>
              <a:buChar char="•"/>
              <a:defRPr/>
            </a:pPr>
            <a:endParaRPr lang="en-US" sz="1300" kern="0" dirty="0" smtClean="0">
              <a:solidFill>
                <a:srgbClr val="4D4F53"/>
              </a:solidFill>
              <a:latin typeface="Verdana"/>
            </a:endParaRPr>
          </a:p>
          <a:p>
            <a:pPr marL="0" indent="0">
              <a:buClr>
                <a:srgbClr val="0098DB"/>
              </a:buClr>
              <a:buFont typeface="Verdana" pitchFamily="34" charset="0"/>
              <a:buChar char="•"/>
              <a:defRPr/>
            </a:pP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 Portable </a:t>
            </a:r>
            <a:r>
              <a:rPr lang="en-GB" sz="1300" kern="0" dirty="0" err="1" smtClean="0">
                <a:solidFill>
                  <a:srgbClr val="4D4F53"/>
                </a:solidFill>
                <a:latin typeface="Verdana"/>
              </a:rPr>
              <a:t>Pwr</a:t>
            </a: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 Supply (</a:t>
            </a:r>
            <a:r>
              <a:rPr lang="en-GB" sz="1300" kern="0" dirty="0" err="1" smtClean="0">
                <a:solidFill>
                  <a:srgbClr val="4D4F53"/>
                </a:solidFill>
                <a:latin typeface="Verdana"/>
              </a:rPr>
              <a:t>KuPS</a:t>
            </a: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) on D2 rack</a:t>
            </a:r>
            <a:br>
              <a:rPr lang="en-GB" sz="1300" kern="0" dirty="0" smtClean="0">
                <a:solidFill>
                  <a:srgbClr val="4D4F53"/>
                </a:solidFill>
                <a:latin typeface="Verdana"/>
              </a:rPr>
            </a:br>
            <a:r>
              <a:rPr lang="en-GB" sz="1300" kern="0" dirty="0" smtClean="0">
                <a:solidFill>
                  <a:srgbClr val="4D4F53"/>
                </a:solidFill>
                <a:latin typeface="Verdana"/>
              </a:rPr>
              <a:t>for PPS activation: </a:t>
            </a:r>
            <a:r>
              <a:rPr lang="en-GB" sz="1300" b="1" kern="0" dirty="0" smtClean="0">
                <a:solidFill>
                  <a:srgbClr val="4D4F53"/>
                </a:solidFill>
                <a:latin typeface="Verdana"/>
              </a:rPr>
              <a:t>PDU 2 outlet 11</a:t>
            </a:r>
          </a:p>
          <a:p>
            <a:pPr marL="0" indent="0">
              <a:buClr>
                <a:srgbClr val="0098DB"/>
              </a:buClr>
              <a:buNone/>
              <a:defRPr/>
            </a:pPr>
            <a:endParaRPr lang="en-GB" sz="1300" b="1" kern="0" dirty="0" smtClean="0">
              <a:solidFill>
                <a:srgbClr val="4D4F53"/>
              </a:solidFill>
              <a:latin typeface="Verdana"/>
            </a:endParaRPr>
          </a:p>
        </p:txBody>
      </p:sp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4535" y="1557338"/>
            <a:ext cx="4379913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335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>
                <a:latin typeface="Verdana" pitchFamily="34" charset="0"/>
              </a:rPr>
              <a:t>Flight and Ground Segment operations </a:t>
            </a:r>
            <a:r>
              <a:rPr lang="en-US" sz="2200" dirty="0" smtClean="0">
                <a:latin typeface="Verdana" pitchFamily="34" charset="0"/>
              </a:rPr>
              <a:t>set-up:</a:t>
            </a:r>
            <a:endParaRPr lang="en-US" sz="2200" dirty="0">
              <a:latin typeface="Verdan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pic>
        <p:nvPicPr>
          <p:cNvPr id="7" name="Content Placeholder 5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060575"/>
            <a:ext cx="856932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3357563"/>
            <a:ext cx="147161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717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Crew Training &amp; Simulations</a:t>
            </a:r>
            <a:endParaRPr lang="en-I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769532"/>
            <a:ext cx="3497139" cy="261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69532"/>
            <a:ext cx="3486516" cy="260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01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sp>
        <p:nvSpPr>
          <p:cNvPr id="7" name="Rounded Rectangle 6"/>
          <p:cNvSpPr/>
          <p:nvPr/>
        </p:nvSpPr>
        <p:spPr>
          <a:xfrm>
            <a:off x="225425" y="1721445"/>
            <a:ext cx="1306513" cy="935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Installation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34950" y="3088283"/>
            <a:ext cx="1296988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1:</a:t>
            </a:r>
          </a:p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Config.Test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#41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49425" y="3088283"/>
            <a:ext cx="1227138" cy="1008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Blank Transmission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95638" y="3088283"/>
            <a:ext cx="1295400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2:</a:t>
            </a:r>
          </a:p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Config.Test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#43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708525" y="3088283"/>
            <a:ext cx="1227138" cy="1008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Blank Transmission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54738" y="3088283"/>
            <a:ext cx="1295400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3:</a:t>
            </a:r>
          </a:p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Config.Test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#41 or #43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(reserve)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67625" y="3088283"/>
            <a:ext cx="1228725" cy="1008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Blank Transmission</a:t>
            </a:r>
          </a:p>
        </p:txBody>
      </p:sp>
      <p:cxnSp>
        <p:nvCxnSpPr>
          <p:cNvPr id="16" name="Straight Arrow Connector 15"/>
          <p:cNvCxnSpPr>
            <a:stCxn id="7" idx="2"/>
            <a:endCxn id="8" idx="0"/>
          </p:cNvCxnSpPr>
          <p:nvPr/>
        </p:nvCxnSpPr>
        <p:spPr>
          <a:xfrm>
            <a:off x="877888" y="2656483"/>
            <a:ext cx="6350" cy="431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3"/>
            <a:endCxn id="10" idx="1"/>
          </p:cNvCxnSpPr>
          <p:nvPr/>
        </p:nvCxnSpPr>
        <p:spPr>
          <a:xfrm>
            <a:off x="1531938" y="3593108"/>
            <a:ext cx="21748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3"/>
            <a:endCxn id="11" idx="1"/>
          </p:cNvCxnSpPr>
          <p:nvPr/>
        </p:nvCxnSpPr>
        <p:spPr>
          <a:xfrm>
            <a:off x="2976563" y="3593108"/>
            <a:ext cx="2190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1" idx="3"/>
            <a:endCxn id="12" idx="1"/>
          </p:cNvCxnSpPr>
          <p:nvPr/>
        </p:nvCxnSpPr>
        <p:spPr>
          <a:xfrm>
            <a:off x="4491038" y="3593108"/>
            <a:ext cx="21748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2" idx="3"/>
            <a:endCxn id="13" idx="1"/>
          </p:cNvCxnSpPr>
          <p:nvPr/>
        </p:nvCxnSpPr>
        <p:spPr>
          <a:xfrm>
            <a:off x="5935663" y="3593108"/>
            <a:ext cx="2190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3" idx="3"/>
            <a:endCxn id="14" idx="1"/>
          </p:cNvCxnSpPr>
          <p:nvPr/>
        </p:nvCxnSpPr>
        <p:spPr>
          <a:xfrm>
            <a:off x="7450138" y="3593108"/>
            <a:ext cx="21748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4" idx="3"/>
          </p:cNvCxnSpPr>
          <p:nvPr/>
        </p:nvCxnSpPr>
        <p:spPr>
          <a:xfrm>
            <a:off x="8896350" y="3593108"/>
            <a:ext cx="1397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5"/>
          <p:cNvSpPr txBox="1">
            <a:spLocks noChangeArrowheads="1"/>
          </p:cNvSpPr>
          <p:nvPr/>
        </p:nvSpPr>
        <p:spPr bwMode="auto">
          <a:xfrm>
            <a:off x="6380163" y="1486495"/>
            <a:ext cx="26558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i="1" dirty="0"/>
              <a:t>Legend:</a:t>
            </a:r>
          </a:p>
          <a:p>
            <a:r>
              <a:rPr lang="en-US" sz="1200" i="1" dirty="0"/>
              <a:t>Blue box: Crew activity</a:t>
            </a:r>
          </a:p>
          <a:p>
            <a:r>
              <a:rPr lang="en-US" sz="1200" i="1" dirty="0"/>
              <a:t>Green Box: </a:t>
            </a:r>
            <a:r>
              <a:rPr lang="en-US" sz="1200" i="1" dirty="0" err="1"/>
              <a:t>Gnd</a:t>
            </a:r>
            <a:r>
              <a:rPr lang="en-US" sz="1200" i="1" dirty="0"/>
              <a:t> activity</a:t>
            </a:r>
          </a:p>
          <a:p>
            <a:r>
              <a:rPr lang="en-US" sz="1200" i="1" dirty="0"/>
              <a:t>Dark blue frame: time critical</a:t>
            </a:r>
          </a:p>
          <a:p>
            <a:endParaRPr lang="en-US" sz="1200" i="1" dirty="0"/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782637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Commissioning status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619672" y="1877019"/>
            <a:ext cx="45507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Performed March 6, 2014, by R. </a:t>
            </a:r>
            <a:r>
              <a:rPr lang="en-US" sz="1400" b="1" dirty="0" err="1" smtClean="0">
                <a:solidFill>
                  <a:srgbClr val="FF0000"/>
                </a:solidFill>
              </a:rPr>
              <a:t>Mastracchio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4950" y="4293096"/>
            <a:ext cx="16727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March </a:t>
            </a:r>
            <a:r>
              <a:rPr lang="en-US" sz="1400" b="1" dirty="0">
                <a:solidFill>
                  <a:srgbClr val="FF0000"/>
                </a:solidFill>
              </a:rPr>
              <a:t>8</a:t>
            </a:r>
            <a:r>
              <a:rPr lang="en-US" sz="1400" b="1" dirty="0" smtClean="0">
                <a:solidFill>
                  <a:srgbClr val="FF0000"/>
                </a:solidFill>
              </a:rPr>
              <a:t>, 2014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by M. Hopkins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58678" y="4293096"/>
            <a:ext cx="16727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March 9 2014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by M. Hopkins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4833853"/>
            <a:ext cx="13525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Straight Connector 34"/>
          <p:cNvCxnSpPr/>
          <p:nvPr/>
        </p:nvCxnSpPr>
        <p:spPr>
          <a:xfrm flipH="1">
            <a:off x="6170439" y="2872383"/>
            <a:ext cx="1065857" cy="1682323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282452" y="4294926"/>
            <a:ext cx="1295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Not used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34950" y="5157192"/>
            <a:ext cx="1296988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4: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Functional Test </a:t>
            </a:r>
          </a:p>
        </p:txBody>
      </p:sp>
      <p:cxnSp>
        <p:nvCxnSpPr>
          <p:cNvPr id="40" name="Straight Arrow Connector 39"/>
          <p:cNvCxnSpPr>
            <a:endCxn id="39" idx="1"/>
          </p:cNvCxnSpPr>
          <p:nvPr/>
        </p:nvCxnSpPr>
        <p:spPr>
          <a:xfrm>
            <a:off x="0" y="5662017"/>
            <a:ext cx="23495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4816316"/>
            <a:ext cx="15906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" b="1337"/>
          <a:stretch/>
        </p:blipFill>
        <p:spPr bwMode="auto">
          <a:xfrm>
            <a:off x="4894361" y="5019077"/>
            <a:ext cx="3693379" cy="12064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28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/>
      <p:bldP spid="31" grpId="0"/>
      <p:bldP spid="33" grpId="0"/>
      <p:bldP spid="38" grpId="0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sp>
        <p:nvSpPr>
          <p:cNvPr id="7" name="Rounded Rectangle 6"/>
          <p:cNvSpPr/>
          <p:nvPr/>
        </p:nvSpPr>
        <p:spPr>
          <a:xfrm>
            <a:off x="225425" y="1721445"/>
            <a:ext cx="1306513" cy="935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Installation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34950" y="3088283"/>
            <a:ext cx="1296988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1:</a:t>
            </a:r>
          </a:p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Config.Test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#41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49425" y="3088283"/>
            <a:ext cx="1227138" cy="1008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Blank Transmission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95638" y="3088283"/>
            <a:ext cx="1295400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2:</a:t>
            </a:r>
          </a:p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Config.Test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Antenna #43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708525" y="3088283"/>
            <a:ext cx="1227138" cy="1008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Blank Transmission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54738" y="3088283"/>
            <a:ext cx="1295400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3:</a:t>
            </a:r>
          </a:p>
          <a:p>
            <a:pPr algn="ctr">
              <a:defRPr/>
            </a:pPr>
            <a:r>
              <a:rPr lang="en-US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Config.Test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#41 or #43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(reserve)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67625" y="3088283"/>
            <a:ext cx="1228725" cy="10080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Blank Transmission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34950" y="4869210"/>
            <a:ext cx="1296988" cy="1008062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 4: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Functional Test </a:t>
            </a:r>
          </a:p>
        </p:txBody>
      </p:sp>
      <p:cxnSp>
        <p:nvCxnSpPr>
          <p:cNvPr id="16" name="Straight Arrow Connector 15"/>
          <p:cNvCxnSpPr>
            <a:stCxn id="7" idx="2"/>
            <a:endCxn id="8" idx="0"/>
          </p:cNvCxnSpPr>
          <p:nvPr/>
        </p:nvCxnSpPr>
        <p:spPr>
          <a:xfrm>
            <a:off x="877888" y="2656483"/>
            <a:ext cx="6350" cy="431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3"/>
            <a:endCxn id="10" idx="1"/>
          </p:cNvCxnSpPr>
          <p:nvPr/>
        </p:nvCxnSpPr>
        <p:spPr>
          <a:xfrm>
            <a:off x="1531938" y="3593108"/>
            <a:ext cx="21748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3"/>
            <a:endCxn id="11" idx="1"/>
          </p:cNvCxnSpPr>
          <p:nvPr/>
        </p:nvCxnSpPr>
        <p:spPr>
          <a:xfrm>
            <a:off x="2976563" y="3593108"/>
            <a:ext cx="2190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1" idx="3"/>
            <a:endCxn id="12" idx="1"/>
          </p:cNvCxnSpPr>
          <p:nvPr/>
        </p:nvCxnSpPr>
        <p:spPr>
          <a:xfrm>
            <a:off x="4491038" y="3593108"/>
            <a:ext cx="21748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2" idx="3"/>
            <a:endCxn id="13" idx="1"/>
          </p:cNvCxnSpPr>
          <p:nvPr/>
        </p:nvCxnSpPr>
        <p:spPr>
          <a:xfrm>
            <a:off x="5935663" y="3593108"/>
            <a:ext cx="21907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3" idx="3"/>
            <a:endCxn id="14" idx="1"/>
          </p:cNvCxnSpPr>
          <p:nvPr/>
        </p:nvCxnSpPr>
        <p:spPr>
          <a:xfrm>
            <a:off x="7450138" y="3593108"/>
            <a:ext cx="21748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5" idx="1"/>
          </p:cNvCxnSpPr>
          <p:nvPr/>
        </p:nvCxnSpPr>
        <p:spPr>
          <a:xfrm>
            <a:off x="0" y="5374035"/>
            <a:ext cx="23495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4" idx="3"/>
          </p:cNvCxnSpPr>
          <p:nvPr/>
        </p:nvCxnSpPr>
        <p:spPr>
          <a:xfrm>
            <a:off x="8896350" y="3593108"/>
            <a:ext cx="1397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5"/>
          <p:cNvSpPr txBox="1">
            <a:spLocks noChangeArrowheads="1"/>
          </p:cNvSpPr>
          <p:nvPr/>
        </p:nvSpPr>
        <p:spPr bwMode="auto">
          <a:xfrm>
            <a:off x="6380163" y="1486495"/>
            <a:ext cx="26558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i="1" dirty="0"/>
              <a:t>Legend:</a:t>
            </a:r>
          </a:p>
          <a:p>
            <a:r>
              <a:rPr lang="en-US" sz="1200" i="1" dirty="0"/>
              <a:t>Blue box: Crew activity</a:t>
            </a:r>
          </a:p>
          <a:p>
            <a:r>
              <a:rPr lang="en-US" sz="1200" i="1" dirty="0"/>
              <a:t>Green Box: </a:t>
            </a:r>
            <a:r>
              <a:rPr lang="en-US" sz="1200" i="1" dirty="0" err="1"/>
              <a:t>Gnd</a:t>
            </a:r>
            <a:r>
              <a:rPr lang="en-US" sz="1200" i="1" dirty="0"/>
              <a:t> activity</a:t>
            </a:r>
          </a:p>
          <a:p>
            <a:r>
              <a:rPr lang="en-US" sz="1200" i="1" dirty="0"/>
              <a:t>Dark blue frame: time critical</a:t>
            </a:r>
          </a:p>
          <a:p>
            <a:endParaRPr lang="en-US" sz="1200" i="1" dirty="0"/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782637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Commissioning status: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29396" y="5065464"/>
            <a:ext cx="45507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NET 12 April by K. </a:t>
            </a:r>
            <a:r>
              <a:rPr lang="en-US" sz="1400" b="1" dirty="0" err="1" smtClean="0">
                <a:solidFill>
                  <a:srgbClr val="FF0000"/>
                </a:solidFill>
              </a:rPr>
              <a:t>Wakata</a:t>
            </a:r>
            <a:r>
              <a:rPr lang="en-US" sz="1400" b="1" dirty="0" smtClean="0">
                <a:solidFill>
                  <a:srgbClr val="FF0000"/>
                </a:solidFill>
              </a:rPr>
              <a:t> (TBD)</a:t>
            </a:r>
          </a:p>
        </p:txBody>
      </p:sp>
    </p:spTree>
    <p:extLst>
      <p:ext uri="{BB962C8B-B14F-4D97-AF65-F5344CB8AC3E}">
        <p14:creationId xmlns:p14="http://schemas.microsoft.com/office/powerpoint/2010/main" val="140692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 12 April </a:t>
            </a:r>
            <a:r>
              <a:rPr lang="en-US" dirty="0" smtClean="0"/>
              <a:t>(TBD)</a:t>
            </a:r>
          </a:p>
          <a:p>
            <a:r>
              <a:rPr lang="en-US" dirty="0" smtClean="0"/>
              <a:t>No Ham Video activities during SpaceX-3 docked </a:t>
            </a:r>
            <a:r>
              <a:rPr lang="en-US" dirty="0"/>
              <a:t>timeframe.</a:t>
            </a:r>
          </a:p>
          <a:p>
            <a:r>
              <a:rPr lang="en-US" dirty="0" smtClean="0"/>
              <a:t>Only </a:t>
            </a:r>
            <a:r>
              <a:rPr lang="en-US" dirty="0"/>
              <a:t>trained crew is </a:t>
            </a:r>
            <a:r>
              <a:rPr lang="en-US" dirty="0" smtClean="0"/>
              <a:t>K. </a:t>
            </a:r>
            <a:r>
              <a:rPr lang="en-US" dirty="0" err="1" smtClean="0"/>
              <a:t>Wakata</a:t>
            </a:r>
            <a:r>
              <a:rPr lang="en-US" dirty="0" smtClean="0"/>
              <a:t>, coming </a:t>
            </a:r>
            <a:r>
              <a:rPr lang="en-US" dirty="0"/>
              <a:t>back on 13 </a:t>
            </a:r>
            <a:r>
              <a:rPr lang="en-US" dirty="0" smtClean="0"/>
              <a:t>May</a:t>
            </a:r>
            <a:r>
              <a:rPr lang="en-US" dirty="0"/>
              <a:t>.</a:t>
            </a:r>
          </a:p>
          <a:p>
            <a:r>
              <a:rPr lang="en-US" dirty="0" smtClean="0"/>
              <a:t>After </a:t>
            </a:r>
            <a:r>
              <a:rPr lang="en-US" dirty="0"/>
              <a:t>Pass-4 Ham Video is switched off, the </a:t>
            </a:r>
            <a:r>
              <a:rPr lang="en-US" dirty="0" err="1"/>
              <a:t>bogen</a:t>
            </a:r>
            <a:r>
              <a:rPr lang="en-US" dirty="0"/>
              <a:t> arm and the camera will be stowed and the hardware ownership will be handed over to ARISS/NASA.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6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Commissioning…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B.USOC will create a generic PODF to handle Ham Video (</a:t>
            </a:r>
            <a:r>
              <a:rPr lang="en-US" dirty="0" err="1" smtClean="0"/>
              <a:t>pwr</a:t>
            </a:r>
            <a:r>
              <a:rPr lang="en-US" dirty="0" smtClean="0"/>
              <a:t> on and configuration change)</a:t>
            </a:r>
          </a:p>
          <a:p>
            <a:r>
              <a:rPr lang="en-US" dirty="0" smtClean="0"/>
              <a:t>All ops products will be handed over to ARISS/NASA (POC?)</a:t>
            </a:r>
          </a:p>
          <a:p>
            <a:r>
              <a:rPr lang="en-US" dirty="0" smtClean="0"/>
              <a:t>Support required for the planning?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84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Few words about B.USOC</a:t>
            </a:r>
          </a:p>
          <a:p>
            <a:r>
              <a:rPr lang="en-US" dirty="0" smtClean="0"/>
              <a:t>Operations of Ham Video Commissioning</a:t>
            </a:r>
          </a:p>
          <a:p>
            <a:pPr lvl="1"/>
            <a:r>
              <a:rPr lang="en-US" dirty="0" smtClean="0"/>
              <a:t>Set-up</a:t>
            </a:r>
          </a:p>
          <a:p>
            <a:pPr lvl="1"/>
            <a:r>
              <a:rPr lang="en-US" smtClean="0"/>
              <a:t>Execution</a:t>
            </a:r>
            <a:endParaRPr lang="en-US" dirty="0" smtClean="0"/>
          </a:p>
          <a:p>
            <a:r>
              <a:rPr lang="en-US" dirty="0" smtClean="0"/>
              <a:t>B.USOC involvement after Commissioning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883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ESA PODF’s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8313" y="1728788"/>
          <a:ext cx="7344816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</a:rPr>
                        <a:t> PODF TITLE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</a:rPr>
                        <a:t>Status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</a:rPr>
                        <a:t>1.100 Ham Video Installation</a:t>
                      </a:r>
                    </a:p>
                    <a:p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</a:rPr>
                        <a:t>                All ready</a:t>
                      </a:r>
                      <a:r>
                        <a:rPr lang="en-US" sz="1400" baseline="0" dirty="0" smtClean="0">
                          <a:latin typeface="Verdana" pitchFamily="34" charset="0"/>
                        </a:rPr>
                        <a:t> in IPV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</a:rPr>
                        <a:t>1.200 Ham Video </a:t>
                      </a:r>
                      <a:r>
                        <a:rPr lang="en-US" sz="1400" dirty="0" err="1" smtClean="0">
                          <a:latin typeface="Verdana" pitchFamily="34" charset="0"/>
                        </a:rPr>
                        <a:t>Deinstallation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</a:rPr>
                        <a:t>1.300 Ham Video Commissioning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+mn-ea"/>
                          <a:cs typeface="+mn-cs"/>
                        </a:rPr>
                        <a:t>3.100 Ham Video Yellow LED Contingency Operations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Verdana" pitchFamily="34" charset="0"/>
                          <a:ea typeface="+mn-ea"/>
                          <a:cs typeface="+mn-cs"/>
                        </a:rPr>
                        <a:t>3.200 Ham Video Green LED Contingency Operations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</a:rPr>
                        <a:t>9.001</a:t>
                      </a:r>
                      <a:r>
                        <a:rPr lang="en-US" sz="1400" baseline="0" dirty="0" smtClean="0">
                          <a:latin typeface="Verdana" pitchFamily="34" charset="0"/>
                        </a:rPr>
                        <a:t> Ham Video Cue Card</a:t>
                      </a:r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>
                        <a:latin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8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782637"/>
          </a:xfrm>
        </p:spPr>
        <p:txBody>
          <a:bodyPr/>
          <a:lstStyle/>
          <a:p>
            <a:r>
              <a:rPr lang="en-US" dirty="0" smtClean="0"/>
              <a:t>B.USOC Lessons Learned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4163E-3C72-4888-B477-01E2504A7FD4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8313" y="1844675"/>
            <a:ext cx="8229600" cy="42814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kern="0" dirty="0"/>
              <a:t>Technical </a:t>
            </a:r>
            <a:r>
              <a:rPr lang="en-US" kern="0" dirty="0" smtClean="0"/>
              <a:t>assessments </a:t>
            </a:r>
            <a:r>
              <a:rPr lang="en-US" kern="0" dirty="0"/>
              <a:t>of transmitter </a:t>
            </a:r>
            <a:r>
              <a:rPr lang="en-US" kern="0" dirty="0" smtClean="0"/>
              <a:t>interferences with systems from other International Partners </a:t>
            </a:r>
            <a:r>
              <a:rPr lang="en-US" kern="0" dirty="0"/>
              <a:t>and Flight </a:t>
            </a:r>
            <a:r>
              <a:rPr lang="en-US" kern="0" dirty="0" smtClean="0"/>
              <a:t>Rule </a:t>
            </a:r>
            <a:r>
              <a:rPr lang="en-US" kern="0" dirty="0"/>
              <a:t>discussions have unfortunately delayed the commissioning </a:t>
            </a:r>
            <a:r>
              <a:rPr lang="en-US" kern="0" dirty="0" smtClean="0"/>
              <a:t>significantly</a:t>
            </a:r>
          </a:p>
          <a:p>
            <a:r>
              <a:rPr lang="en-US" kern="0" dirty="0" smtClean="0"/>
              <a:t>Several simulations organized together with ARISS and Col FCT highly contributed to smooth and efficient execution of the passes.</a:t>
            </a:r>
          </a:p>
          <a:p>
            <a:r>
              <a:rPr lang="en-US" kern="0" dirty="0" smtClean="0"/>
              <a:t>Briefing with ARISS pre and post the pass.</a:t>
            </a:r>
          </a:p>
        </p:txBody>
      </p:sp>
    </p:spTree>
    <p:extLst>
      <p:ext uri="{BB962C8B-B14F-4D97-AF65-F5344CB8AC3E}">
        <p14:creationId xmlns:p14="http://schemas.microsoft.com/office/powerpoint/2010/main" val="360112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4400" dirty="0" smtClean="0">
              <a:latin typeface="Verdana" pitchFamily="34" charset="0"/>
            </a:endParaRPr>
          </a:p>
          <a:p>
            <a:pPr marL="0" indent="0" algn="ctr">
              <a:buNone/>
            </a:pPr>
            <a:r>
              <a:rPr lang="en-US" sz="4400" dirty="0" smtClean="0">
                <a:latin typeface="Verdana" pitchFamily="34" charset="0"/>
              </a:rPr>
              <a:t>Thank you!</a:t>
            </a:r>
          </a:p>
          <a:p>
            <a:pPr marL="0" indent="0" algn="ctr">
              <a:buNone/>
            </a:pPr>
            <a:endParaRPr lang="en-US" sz="4400" dirty="0">
              <a:latin typeface="Verdana" pitchFamily="34" charset="0"/>
            </a:endParaRPr>
          </a:p>
          <a:p>
            <a:pPr marL="0" indent="0" algn="ctr">
              <a:buNone/>
            </a:pPr>
            <a:r>
              <a:rPr lang="en-US" sz="4400" dirty="0" smtClean="0">
                <a:latin typeface="Verdana" pitchFamily="34" charset="0"/>
              </a:rPr>
              <a:t>ham-video@busoc.be</a:t>
            </a:r>
          </a:p>
          <a:p>
            <a:endParaRPr lang="en-US" sz="4400" dirty="0">
              <a:latin typeface="Verdana" pitchFamily="34" charset="0"/>
            </a:endParaRPr>
          </a:p>
          <a:p>
            <a:endParaRPr lang="en-US" sz="4400" dirty="0">
              <a:latin typeface="Verdan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11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B.USOC in few words…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79513" y="1772816"/>
            <a:ext cx="4248472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sz="2000" kern="0" dirty="0" smtClean="0"/>
              <a:t>Belgian User Support and Operations Centre is located in Brussels, Belgium.</a:t>
            </a:r>
          </a:p>
          <a:p>
            <a:r>
              <a:rPr lang="en-US" sz="2000" kern="0" dirty="0" smtClean="0"/>
              <a:t>The B.USOC was created in 1997 by the Belgian Science Policy within the framework of the European Space Agency ISS Exploitation program.</a:t>
            </a:r>
            <a:endParaRPr lang="en-US" sz="2000" kern="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2816"/>
            <a:ext cx="4065587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18381" y="4652987"/>
            <a:ext cx="8098035" cy="129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sz="2000" kern="0" dirty="0" smtClean="0"/>
              <a:t>The </a:t>
            </a:r>
            <a:r>
              <a:rPr lang="en-US" sz="2000" kern="0" dirty="0" err="1" smtClean="0"/>
              <a:t>centre</a:t>
            </a:r>
            <a:r>
              <a:rPr lang="en-US" sz="2000" kern="0" dirty="0" smtClean="0"/>
              <a:t> supplies to scientists or end users a set of services and resources to prepare, perform, monitor and </a:t>
            </a:r>
            <a:r>
              <a:rPr lang="en-US" sz="2000" kern="0" dirty="0" err="1" smtClean="0"/>
              <a:t>analyse</a:t>
            </a:r>
            <a:r>
              <a:rPr lang="en-US" sz="2000" kern="0" dirty="0" smtClean="0"/>
              <a:t> experiments on board a facility on the ISS or other satellite platforms.</a:t>
            </a:r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8230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pic>
        <p:nvPicPr>
          <p:cNvPr id="6" name="Picture 3" descr="IGS_network_Over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1196975"/>
            <a:ext cx="74676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5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63688" y="3284984"/>
            <a:ext cx="5064355" cy="782637"/>
          </a:xfrm>
        </p:spPr>
        <p:txBody>
          <a:bodyPr/>
          <a:lstStyle/>
          <a:p>
            <a:r>
              <a:rPr lang="en-US" dirty="0" smtClean="0"/>
              <a:t>B.USOC recent missions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8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544689" y="42053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461963" y="1352511"/>
            <a:ext cx="8229600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pitchFamily="34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Nasalization Rg" pitchFamily="2" charset="0"/>
                <a:cs typeface="Arial" charset="0"/>
              </a:defRPr>
            </a:lvl9pPr>
          </a:lstStyle>
          <a:p>
            <a:r>
              <a:rPr lang="en-US" kern="0" dirty="0" smtClean="0"/>
              <a:t>PCDF </a:t>
            </a:r>
            <a:r>
              <a:rPr lang="en-US" sz="2400" kern="0" dirty="0" smtClean="0"/>
              <a:t>(Protein Crystallization Diagnostics Facility)</a:t>
            </a:r>
            <a:endParaRPr lang="en-US" sz="2400" kern="0" dirty="0"/>
          </a:p>
        </p:txBody>
      </p:sp>
      <p:grpSp>
        <p:nvGrpSpPr>
          <p:cNvPr id="13" name="Group 6"/>
          <p:cNvGrpSpPr>
            <a:grpSpLocks/>
          </p:cNvGrpSpPr>
          <p:nvPr/>
        </p:nvGrpSpPr>
        <p:grpSpPr bwMode="auto">
          <a:xfrm>
            <a:off x="2401888" y="2359469"/>
            <a:ext cx="3937000" cy="909638"/>
            <a:chOff x="1628" y="957"/>
            <a:chExt cx="2480" cy="573"/>
          </a:xfrm>
        </p:grpSpPr>
        <p:grpSp>
          <p:nvGrpSpPr>
            <p:cNvPr id="14" name="Group 7"/>
            <p:cNvGrpSpPr>
              <a:grpSpLocks/>
            </p:cNvGrpSpPr>
            <p:nvPr/>
          </p:nvGrpSpPr>
          <p:grpSpPr bwMode="auto">
            <a:xfrm>
              <a:off x="1628" y="957"/>
              <a:ext cx="1724" cy="573"/>
              <a:chOff x="1576" y="957"/>
              <a:chExt cx="1724" cy="573"/>
            </a:xfrm>
          </p:grpSpPr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1576" y="957"/>
                <a:ext cx="1724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March 2009 – July 2009</a:t>
                </a: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1576" y="1297"/>
                <a:ext cx="106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15A (STS-119)</a:t>
                </a: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2998" y="1267"/>
              <a:ext cx="111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>
                  <a:latin typeface="Arial" panose="020B0604020202020204" pitchFamily="34" charset="0"/>
                  <a:cs typeface="Arial" panose="020B0604020202020204" pitchFamily="34" charset="0"/>
                </a:rPr>
                <a:t>2J/A (STS-127)</a:t>
              </a:r>
            </a:p>
          </p:txBody>
        </p:sp>
      </p:grpSp>
      <p:pic>
        <p:nvPicPr>
          <p:cNvPr id="18" name="Picture 11" descr="sts119_patch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05913"/>
            <a:ext cx="1425575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sts127_patch01_cropp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184365"/>
            <a:ext cx="16319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454596" y="4006805"/>
            <a:ext cx="578083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In-situ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observation of nucleation and crystal growth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behavior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of protein crystallization in microgravity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dirty="0" smtClean="0"/>
              <a:t>To </a:t>
            </a:r>
            <a:r>
              <a:rPr lang="en-US" altLang="en-US" dirty="0"/>
              <a:t>achieve </a:t>
            </a:r>
            <a:r>
              <a:rPr lang="en-US" altLang="en-US" dirty="0" smtClean="0"/>
              <a:t>experimental </a:t>
            </a:r>
            <a:r>
              <a:rPr lang="en-US" altLang="en-US" dirty="0"/>
              <a:t>and operational flexibility, extensive preparation was needed</a:t>
            </a:r>
            <a:r>
              <a:rPr lang="en-US" altLang="en-US" dirty="0" smtClean="0"/>
              <a:t>.</a:t>
            </a:r>
            <a:br>
              <a:rPr lang="en-US" altLang="en-US" dirty="0" smtClean="0"/>
            </a:br>
            <a:endParaRPr lang="en-US" alt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dirty="0"/>
              <a:t>24/7 console coverage</a:t>
            </a:r>
            <a:r>
              <a:rPr lang="en-US" altLang="en-US" dirty="0" smtClean="0"/>
              <a:t>.</a:t>
            </a:r>
            <a:endParaRPr lang="en-GB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3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2711" y="3831989"/>
            <a:ext cx="1989605" cy="2686491"/>
          </a:xfrm>
          <a:noFill/>
        </p:spPr>
      </p:pic>
    </p:spTree>
    <p:extLst>
      <p:ext uri="{BB962C8B-B14F-4D97-AF65-F5344CB8AC3E}">
        <p14:creationId xmlns:p14="http://schemas.microsoft.com/office/powerpoint/2010/main" val="9177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560" y="1412776"/>
            <a:ext cx="5256758" cy="77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en-US" kern="0" dirty="0" smtClean="0"/>
              <a:t>SOLAR: February 2008 – today 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altLang="en-US" kern="0" dirty="0" smtClean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544689" y="3413257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/>
          </a:p>
        </p:txBody>
      </p:sp>
      <p:pic>
        <p:nvPicPr>
          <p:cNvPr id="9" name="Picture 6" descr="sts122-s-001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2060848"/>
            <a:ext cx="1028700" cy="1066800"/>
          </a:xfrm>
          <a:prstGeom prst="rect">
            <a:avLst/>
          </a:prstGeom>
        </p:spPr>
      </p:pic>
      <p:pic>
        <p:nvPicPr>
          <p:cNvPr id="10" name="Picture 10" descr="s122e008985_200876025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7704" y="1959526"/>
            <a:ext cx="5724525" cy="389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68313" y="1042785"/>
            <a:ext cx="8229600" cy="782637"/>
          </a:xfrm>
        </p:spPr>
        <p:txBody>
          <a:bodyPr/>
          <a:lstStyle/>
          <a:p>
            <a:r>
              <a:rPr lang="en-US" dirty="0" smtClean="0"/>
              <a:t>METERON (2012- 2014)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79425" y="1681352"/>
            <a:ext cx="8229600" cy="1512317"/>
          </a:xfrm>
        </p:spPr>
        <p:txBody>
          <a:bodyPr/>
          <a:lstStyle/>
          <a:p>
            <a:pPr marL="0" indent="0">
              <a:buNone/>
            </a:pPr>
            <a:r>
              <a:rPr lang="en-IE" sz="1800" dirty="0" err="1" smtClean="0"/>
              <a:t>Teleoperation</a:t>
            </a:r>
            <a:r>
              <a:rPr lang="en-IE" sz="1800" dirty="0" smtClean="0"/>
              <a:t> tests of </a:t>
            </a:r>
            <a:r>
              <a:rPr lang="en-IE" sz="1800" dirty="0"/>
              <a:t>a </a:t>
            </a:r>
            <a:r>
              <a:rPr lang="en-IE" sz="1800" dirty="0" smtClean="0"/>
              <a:t>robot on </a:t>
            </a:r>
            <a:r>
              <a:rPr lang="en-IE" sz="1800" dirty="0"/>
              <a:t>the ground </a:t>
            </a:r>
            <a:r>
              <a:rPr lang="en-IE" sz="1800" dirty="0" smtClean="0"/>
              <a:t>from </a:t>
            </a:r>
            <a:r>
              <a:rPr lang="en-IE" sz="1800" dirty="0"/>
              <a:t>the ISS </a:t>
            </a:r>
            <a:r>
              <a:rPr lang="en-IE" sz="1800" dirty="0" smtClean="0"/>
              <a:t>using DTN to simulate aspects of exploration missions</a:t>
            </a:r>
            <a:endParaRPr lang="en-IE" sz="18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2279723"/>
            <a:ext cx="3843338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6" y="2279724"/>
            <a:ext cx="3969956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44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ARISS Workshop, 3-5 April 2014, ESTEC</a:t>
            </a:r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AA9100-ACFF-49DC-A051-7F253D217196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63688" y="2276872"/>
            <a:ext cx="5688632" cy="2808312"/>
          </a:xfrm>
        </p:spPr>
        <p:txBody>
          <a:bodyPr/>
          <a:lstStyle/>
          <a:p>
            <a:r>
              <a:rPr lang="en-US" dirty="0" smtClean="0"/>
              <a:t>Ham Video Commissioning: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The Set-up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9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.USOC_template_V1.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Nasalization Rg"/>
        <a:ea typeface=""/>
        <a:cs typeface="Arial"/>
      </a:majorFont>
      <a:minorFont>
        <a:latin typeface="Nasalization Rg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B.USOC_template_V1.0</Template>
  <TotalTime>1884</TotalTime>
  <Words>888</Words>
  <Application>Microsoft Office PowerPoint</Application>
  <PresentationFormat>On-screen Show (4:3)</PresentationFormat>
  <Paragraphs>171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B.USOC_template_V1.0</vt:lpstr>
      <vt:lpstr>Ham Video On-orbit Functional Commissioning - B.USOC Contribution</vt:lpstr>
      <vt:lpstr>Outline</vt:lpstr>
      <vt:lpstr>B.USOC in few words…</vt:lpstr>
      <vt:lpstr>PowerPoint Presentation</vt:lpstr>
      <vt:lpstr>B.USOC recent missions</vt:lpstr>
      <vt:lpstr>PowerPoint Presentation</vt:lpstr>
      <vt:lpstr>PowerPoint Presentation</vt:lpstr>
      <vt:lpstr>METERON (2012- 2014)</vt:lpstr>
      <vt:lpstr>Ham Video Commissioning: The Set-up</vt:lpstr>
      <vt:lpstr>Ham Video front panel</vt:lpstr>
      <vt:lpstr>PowerPoint Presentation</vt:lpstr>
      <vt:lpstr>Ham Video and HW used for the commissioning:</vt:lpstr>
      <vt:lpstr>PowerPoint Presentation</vt:lpstr>
      <vt:lpstr>Flight and Ground Segment operations set-up:</vt:lpstr>
      <vt:lpstr>Crew Training &amp; Simulations</vt:lpstr>
      <vt:lpstr>Commissioning status </vt:lpstr>
      <vt:lpstr>Commissioning status:</vt:lpstr>
      <vt:lpstr>Pass 4</vt:lpstr>
      <vt:lpstr>After Commissioning…</vt:lpstr>
      <vt:lpstr>ESA PODF’s</vt:lpstr>
      <vt:lpstr>B.USOC Lessons Learned</vt:lpstr>
      <vt:lpstr>PowerPoint Presentation</vt:lpstr>
    </vt:vector>
  </TitlesOfParts>
  <Company>B.usoc/Bira-Iasb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</dc:creator>
  <cp:lastModifiedBy>Alexander Karl</cp:lastModifiedBy>
  <cp:revision>90</cp:revision>
  <dcterms:created xsi:type="dcterms:W3CDTF">2012-01-22T10:17:39Z</dcterms:created>
  <dcterms:modified xsi:type="dcterms:W3CDTF">2014-04-04T12:44:13Z</dcterms:modified>
</cp:coreProperties>
</file>