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/>
          <a:lstStyle/>
          <a:p>
            <a:fld id="{B01F9CA3-105E-4857-9057-6DB6197DA786}" type="datetimeFigureOut">
              <a:rPr lang="en-US" smtClean="0"/>
              <a:t>2014-04-03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482" y="107576"/>
            <a:ext cx="6278951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RISS_logo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2"/>
            <a:ext cx="1418506" cy="1385814"/>
          </a:xfrm>
          <a:prstGeom prst="rect">
            <a:avLst/>
          </a:prstGeom>
        </p:spPr>
      </p:pic>
      <p:pic>
        <p:nvPicPr>
          <p:cNvPr id="8" name="Picture 7" descr="flag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34" y="47233"/>
            <a:ext cx="1353671" cy="6768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ARISS CANADA</a:t>
            </a:r>
            <a:br>
              <a:rPr lang="en-US" dirty="0" smtClean="0"/>
            </a:br>
            <a:r>
              <a:rPr lang="en-US" dirty="0" smtClean="0"/>
              <a:t>2014 REPORT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1745954"/>
          </a:xfrm>
        </p:spPr>
        <p:txBody>
          <a:bodyPr>
            <a:normAutofit fontScale="85000" lnSpcReduction="20000"/>
          </a:bodyPr>
          <a:lstStyle/>
          <a:p>
            <a:r>
              <a:rPr lang="en-US" sz="2900" b="1" dirty="0" smtClean="0"/>
              <a:t>Daniel </a:t>
            </a:r>
            <a:r>
              <a:rPr lang="en-US" sz="2900" b="1" dirty="0" err="1" smtClean="0"/>
              <a:t>Lamoureux</a:t>
            </a:r>
            <a:r>
              <a:rPr lang="en-US" sz="2900" b="1" dirty="0" smtClean="0"/>
              <a:t>, VE2KA</a:t>
            </a:r>
          </a:p>
          <a:p>
            <a:r>
              <a:rPr lang="en-US" sz="2900" b="1" dirty="0" smtClean="0"/>
              <a:t>Maurice- </a:t>
            </a:r>
            <a:r>
              <a:rPr lang="en-US" sz="2900" b="1" dirty="0" err="1" smtClean="0"/>
              <a:t>Andr</a:t>
            </a:r>
            <a:r>
              <a:rPr lang="en-CA" sz="2900" b="1" dirty="0" err="1"/>
              <a:t>é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Vigneault</a:t>
            </a:r>
            <a:r>
              <a:rPr lang="en-US" sz="2900" b="1" dirty="0" smtClean="0"/>
              <a:t>, VE3VIG</a:t>
            </a:r>
          </a:p>
          <a:p>
            <a:endParaRPr lang="en-US" sz="2900" b="1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i="1" dirty="0"/>
              <a:t>p</a:t>
            </a:r>
            <a:r>
              <a:rPr lang="en-US" i="1" dirty="0" smtClean="0"/>
              <a:t>resented by Stefan Wagener, VE4NSA/VE4SW</a:t>
            </a:r>
            <a:endParaRPr lang="en-US" i="1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956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Delegates &amp; </a:t>
            </a:r>
            <a:r>
              <a:rPr lang="en-US" sz="3600" dirty="0"/>
              <a:t>K</a:t>
            </a:r>
            <a:r>
              <a:rPr lang="en-US" sz="3600" dirty="0" smtClean="0"/>
              <a:t>ey </a:t>
            </a:r>
            <a:r>
              <a:rPr lang="en-US" sz="3600" dirty="0"/>
              <a:t>R</a:t>
            </a:r>
            <a:r>
              <a:rPr lang="en-US" sz="3600" dirty="0" smtClean="0"/>
              <a:t>egional </a:t>
            </a:r>
            <a:r>
              <a:rPr lang="en-US" sz="3600" dirty="0"/>
              <a:t>L</a:t>
            </a:r>
            <a:r>
              <a:rPr lang="en-US" sz="3600" dirty="0" smtClean="0"/>
              <a:t>eaders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570505"/>
          </a:xfrm>
        </p:spPr>
        <p:txBody>
          <a:bodyPr>
            <a:normAutofit fontScale="77500" lnSpcReduction="20000"/>
          </a:bodyPr>
          <a:lstStyle/>
          <a:p>
            <a:r>
              <a:rPr lang="en-CA" dirty="0"/>
              <a:t>RAC Delegate – Daniel </a:t>
            </a:r>
            <a:r>
              <a:rPr lang="en-CA" dirty="0" err="1"/>
              <a:t>Lamoureux</a:t>
            </a:r>
            <a:r>
              <a:rPr lang="en-CA" dirty="0"/>
              <a:t>, </a:t>
            </a:r>
            <a:r>
              <a:rPr lang="en-CA" dirty="0" smtClean="0"/>
              <a:t>VE2KA</a:t>
            </a:r>
            <a:endParaRPr lang="en-US" dirty="0"/>
          </a:p>
          <a:p>
            <a:r>
              <a:rPr lang="en-CA" dirty="0" smtClean="0"/>
              <a:t>AMSAT </a:t>
            </a:r>
            <a:r>
              <a:rPr lang="en-CA" dirty="0"/>
              <a:t>Canada Delegate – Maurice-André </a:t>
            </a:r>
            <a:r>
              <a:rPr lang="en-CA" dirty="0" err="1"/>
              <a:t>Vigneault</a:t>
            </a:r>
            <a:r>
              <a:rPr lang="en-CA" dirty="0"/>
              <a:t>, </a:t>
            </a:r>
            <a:r>
              <a:rPr lang="en-CA" dirty="0" smtClean="0"/>
              <a:t>VE3VIG (retired from ARISS, 2014)</a:t>
            </a:r>
            <a:endParaRPr lang="en-US" dirty="0"/>
          </a:p>
          <a:p>
            <a:r>
              <a:rPr lang="en-CA" dirty="0" smtClean="0"/>
              <a:t>ARISS SSC </a:t>
            </a:r>
            <a:r>
              <a:rPr lang="en-CA" dirty="0"/>
              <a:t>representative – Maurice-André </a:t>
            </a:r>
            <a:r>
              <a:rPr lang="en-CA" dirty="0" err="1"/>
              <a:t>Vigneault</a:t>
            </a:r>
            <a:r>
              <a:rPr lang="en-CA" dirty="0"/>
              <a:t>, </a:t>
            </a:r>
            <a:r>
              <a:rPr lang="en-CA" dirty="0" smtClean="0"/>
              <a:t>VE3VIG (retired </a:t>
            </a:r>
            <a:r>
              <a:rPr lang="en-CA" dirty="0"/>
              <a:t>f</a:t>
            </a:r>
            <a:r>
              <a:rPr lang="en-CA" dirty="0" smtClean="0"/>
              <a:t>rom ARISS, 2014)</a:t>
            </a:r>
            <a:endParaRPr lang="en-US" dirty="0"/>
          </a:p>
          <a:p>
            <a:r>
              <a:rPr lang="en-CA" dirty="0" smtClean="0"/>
              <a:t>Operations:</a:t>
            </a:r>
          </a:p>
          <a:p>
            <a:pPr lvl="1"/>
            <a:r>
              <a:rPr lang="en-CA" dirty="0" smtClean="0"/>
              <a:t>Steve </a:t>
            </a:r>
            <a:r>
              <a:rPr lang="en-CA" dirty="0"/>
              <a:t>McFarlane, VE3TDB, </a:t>
            </a:r>
            <a:r>
              <a:rPr lang="en-CA" dirty="0" smtClean="0"/>
              <a:t>Ottawa</a:t>
            </a:r>
            <a:endParaRPr lang="en-US" dirty="0"/>
          </a:p>
          <a:p>
            <a:pPr lvl="1"/>
            <a:r>
              <a:rPr lang="en-CA" dirty="0" smtClean="0"/>
              <a:t>Brian </a:t>
            </a:r>
            <a:r>
              <a:rPr lang="en-CA" dirty="0"/>
              <a:t>Jackson, VE6JBJ, </a:t>
            </a:r>
            <a:r>
              <a:rPr lang="en-CA" dirty="0" smtClean="0"/>
              <a:t>Calgary</a:t>
            </a:r>
            <a:endParaRPr lang="en-US" dirty="0"/>
          </a:p>
          <a:p>
            <a:pPr lvl="1"/>
            <a:r>
              <a:rPr lang="en-CA" dirty="0" smtClean="0"/>
              <a:t>Wayne </a:t>
            </a:r>
            <a:r>
              <a:rPr lang="en-CA" dirty="0" err="1"/>
              <a:t>Harasimovitch</a:t>
            </a:r>
            <a:r>
              <a:rPr lang="en-CA" dirty="0"/>
              <a:t>, </a:t>
            </a:r>
            <a:r>
              <a:rPr lang="en-CA" dirty="0" smtClean="0"/>
              <a:t>VE1WPH</a:t>
            </a:r>
            <a:endParaRPr lang="en-US" dirty="0"/>
          </a:p>
          <a:p>
            <a:pPr lvl="1"/>
            <a:r>
              <a:rPr lang="en-CA" dirty="0" smtClean="0"/>
              <a:t>Lori </a:t>
            </a:r>
            <a:r>
              <a:rPr lang="en-CA" dirty="0"/>
              <a:t>McFarlane, School </a:t>
            </a:r>
            <a:r>
              <a:rPr lang="en-CA" dirty="0" smtClean="0"/>
              <a:t>Teacher</a:t>
            </a:r>
            <a:endParaRPr lang="en-US" dirty="0"/>
          </a:p>
          <a:p>
            <a:pPr lvl="1"/>
            <a:r>
              <a:rPr lang="en-CA" dirty="0" smtClean="0"/>
              <a:t>Claude </a:t>
            </a:r>
            <a:r>
              <a:rPr lang="en-CA" dirty="0" err="1"/>
              <a:t>Lacasse</a:t>
            </a:r>
            <a:r>
              <a:rPr lang="en-CA" dirty="0"/>
              <a:t>, Audio/Video </a:t>
            </a:r>
            <a:r>
              <a:rPr lang="en-CA" dirty="0" smtClean="0"/>
              <a:t>specialist</a:t>
            </a:r>
            <a:endParaRPr lang="en-US" dirty="0"/>
          </a:p>
          <a:p>
            <a:r>
              <a:rPr lang="en-CA" dirty="0" smtClean="0"/>
              <a:t>Project </a:t>
            </a:r>
            <a:r>
              <a:rPr lang="en-CA" dirty="0"/>
              <a:t>Selection and Use Committee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– </a:t>
            </a:r>
            <a:r>
              <a:rPr lang="en-CA" dirty="0"/>
              <a:t>Darin Cowan, VE3OIJ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047" y="3336836"/>
            <a:ext cx="3476251" cy="222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1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4" name="Process 3"/>
          <p:cNvSpPr/>
          <p:nvPr/>
        </p:nvSpPr>
        <p:spPr>
          <a:xfrm>
            <a:off x="376619" y="1865589"/>
            <a:ext cx="1576553" cy="89292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School Submission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5102" y="1844112"/>
            <a:ext cx="1602829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SSC Rep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45103" y="3284482"/>
            <a:ext cx="1602828" cy="9897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SSC/Waiting List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45102" y="4852277"/>
            <a:ext cx="1602829" cy="1112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ARISS/NASA </a:t>
            </a:r>
          </a:p>
        </p:txBody>
      </p:sp>
      <p:sp>
        <p:nvSpPr>
          <p:cNvPr id="8" name="Rectangle 7"/>
          <p:cNvSpPr/>
          <p:nvPr/>
        </p:nvSpPr>
        <p:spPr>
          <a:xfrm>
            <a:off x="4966138" y="4852277"/>
            <a:ext cx="1427652" cy="1112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Operations Mentor</a:t>
            </a:r>
          </a:p>
        </p:txBody>
      </p:sp>
      <p:sp>
        <p:nvSpPr>
          <p:cNvPr id="9" name="Rectangle 8"/>
          <p:cNvSpPr/>
          <p:nvPr/>
        </p:nvSpPr>
        <p:spPr>
          <a:xfrm>
            <a:off x="7155251" y="4843520"/>
            <a:ext cx="1216363" cy="1112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Contact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2032000" y="2198413"/>
            <a:ext cx="516759" cy="2977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4356538" y="5223640"/>
            <a:ext cx="516759" cy="2977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6528676" y="5223640"/>
            <a:ext cx="516759" cy="2977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3363310" y="2846098"/>
            <a:ext cx="236483" cy="377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3397468" y="4387616"/>
            <a:ext cx="236483" cy="377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540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Activities</a:t>
            </a:r>
            <a:br>
              <a:rPr lang="en-US" sz="3600" dirty="0" smtClean="0"/>
            </a:br>
            <a:r>
              <a:rPr lang="en-US" sz="3600" dirty="0" smtClean="0"/>
              <a:t>since Oct. 2011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0"/>
            <a:ext cx="8042276" cy="4609661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More contacts during this period than any other </a:t>
            </a:r>
            <a:r>
              <a:rPr lang="en-CA" dirty="0" smtClean="0"/>
              <a:t>year.</a:t>
            </a:r>
            <a:endParaRPr lang="en-US" dirty="0"/>
          </a:p>
          <a:p>
            <a:r>
              <a:rPr lang="en-CA" dirty="0" smtClean="0"/>
              <a:t>Canada </a:t>
            </a:r>
            <a:r>
              <a:rPr lang="en-CA" dirty="0"/>
              <a:t>was responsible for 18 of the 23 contacts made by Chris </a:t>
            </a:r>
            <a:r>
              <a:rPr lang="en-CA" dirty="0" smtClean="0"/>
              <a:t>Hadfield.</a:t>
            </a:r>
            <a:br>
              <a:rPr lang="en-CA" dirty="0" smtClean="0"/>
            </a:br>
            <a:endParaRPr lang="en-US" dirty="0"/>
          </a:p>
          <a:p>
            <a:r>
              <a:rPr lang="en-CA" dirty="0" smtClean="0"/>
              <a:t>We </a:t>
            </a:r>
            <a:r>
              <a:rPr lang="en-CA" dirty="0"/>
              <a:t>have completed 26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contacts </a:t>
            </a:r>
            <a:r>
              <a:rPr lang="en-CA" dirty="0"/>
              <a:t>since Oct 2011,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which </a:t>
            </a:r>
            <a:r>
              <a:rPr lang="en-CA" dirty="0"/>
              <a:t>brings the total 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for </a:t>
            </a:r>
            <a:r>
              <a:rPr lang="en-CA" dirty="0"/>
              <a:t>Canada to 78</a:t>
            </a:r>
            <a:r>
              <a:rPr lang="en-CA" dirty="0" smtClean="0"/>
              <a:t>.</a:t>
            </a:r>
            <a:br>
              <a:rPr lang="en-CA" dirty="0" smtClean="0"/>
            </a:br>
            <a:endParaRPr lang="en-US" dirty="0"/>
          </a:p>
          <a:p>
            <a:r>
              <a:rPr lang="en-CA" dirty="0" smtClean="0"/>
              <a:t>One </a:t>
            </a:r>
            <a:r>
              <a:rPr lang="en-CA" dirty="0"/>
              <a:t>contact was </a:t>
            </a:r>
            <a:r>
              <a:rPr lang="en-CA" dirty="0" smtClean="0"/>
              <a:t>managed </a:t>
            </a:r>
            <a:r>
              <a:rPr lang="en-CA" dirty="0"/>
              <a:t>by </a:t>
            </a:r>
            <a:r>
              <a:rPr lang="en-CA" dirty="0" smtClean="0"/>
              <a:t>14 </a:t>
            </a:r>
            <a:r>
              <a:rPr lang="en-CA" dirty="0"/>
              <a:t>year old </a:t>
            </a:r>
            <a:r>
              <a:rPr lang="en-US" dirty="0"/>
              <a:t>Vanessa </a:t>
            </a:r>
            <a:r>
              <a:rPr lang="en-US" dirty="0" err="1"/>
              <a:t>Leblond-</a:t>
            </a:r>
            <a:r>
              <a:rPr lang="en-US" dirty="0" err="1" smtClean="0"/>
              <a:t>Drolet</a:t>
            </a:r>
            <a:r>
              <a:rPr lang="en-US" dirty="0" smtClean="0"/>
              <a:t>,</a:t>
            </a:r>
            <a:r>
              <a:rPr lang="en-CA" dirty="0" smtClean="0"/>
              <a:t> VA2VDL</a:t>
            </a:r>
            <a:r>
              <a:rPr lang="en-CA" dirty="0"/>
              <a:t>, and she </a:t>
            </a:r>
            <a:r>
              <a:rPr lang="en-CA" dirty="0" smtClean="0"/>
              <a:t>completed</a:t>
            </a:r>
            <a:r>
              <a:rPr lang="en-US" dirty="0"/>
              <a:t> </a:t>
            </a:r>
            <a:r>
              <a:rPr lang="en-CA" dirty="0" smtClean="0"/>
              <a:t>another </a:t>
            </a:r>
            <a:r>
              <a:rPr lang="en-CA" dirty="0"/>
              <a:t>for a different school in the following year. </a:t>
            </a:r>
            <a:endParaRPr lang="en-US" dirty="0"/>
          </a:p>
          <a:p>
            <a:pPr marL="0" indent="0">
              <a:buNone/>
            </a:pPr>
            <a:r>
              <a:rPr lang="en-CA" dirty="0"/>
              <a:t>                </a:t>
            </a:r>
            <a:r>
              <a:rPr lang="en-CA" dirty="0" smtClean="0"/>
              <a:t>            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  <p:pic>
        <p:nvPicPr>
          <p:cNvPr id="5" name="Picture 4" descr="hadfield-011713-625x3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414" y="2607054"/>
            <a:ext cx="3950138" cy="202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0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Activities</a:t>
            </a:r>
            <a:br>
              <a:rPr lang="en-US" sz="3600" dirty="0"/>
            </a:br>
            <a:r>
              <a:rPr lang="en-US" sz="3600" dirty="0"/>
              <a:t>since Oct. 2011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In </a:t>
            </a:r>
            <a:r>
              <a:rPr lang="en-CA" dirty="0"/>
              <a:t>Canada, questions in four languages were handled, English, French, Russian, </a:t>
            </a:r>
            <a:r>
              <a:rPr lang="en-CA" dirty="0" err="1"/>
              <a:t>Inuktituk</a:t>
            </a:r>
            <a:r>
              <a:rPr lang="en-CA" dirty="0"/>
              <a:t>.</a:t>
            </a:r>
            <a:endParaRPr lang="en-US" dirty="0"/>
          </a:p>
          <a:p>
            <a:r>
              <a:rPr lang="en-CA" dirty="0" smtClean="0"/>
              <a:t>AMSAT and ARISS representation and PR pamphlets continued to take place at the Canada</a:t>
            </a:r>
            <a:r>
              <a:rPr lang="en-US" dirty="0" smtClean="0"/>
              <a:t> </a:t>
            </a:r>
            <a:r>
              <a:rPr lang="en-CA" dirty="0" smtClean="0"/>
              <a:t>Science and Technology Museum in Ottawa.</a:t>
            </a:r>
            <a:endParaRPr lang="en-US" dirty="0" smtClean="0"/>
          </a:p>
          <a:p>
            <a:r>
              <a:rPr lang="en-CA" dirty="0" smtClean="0"/>
              <a:t>Steve </a:t>
            </a:r>
            <a:r>
              <a:rPr lang="en-CA" dirty="0"/>
              <a:t>McFarlane was submitted for the AMSAT </a:t>
            </a:r>
            <a:r>
              <a:rPr lang="en-CA" dirty="0" smtClean="0"/>
              <a:t>Award.</a:t>
            </a:r>
            <a:endParaRPr lang="en-US" dirty="0" smtClean="0"/>
          </a:p>
          <a:p>
            <a:r>
              <a:rPr lang="en-CA" dirty="0" smtClean="0"/>
              <a:t>Steve </a:t>
            </a:r>
            <a:r>
              <a:rPr lang="en-CA" dirty="0"/>
              <a:t>McFarlane was submitted for the RAC Extraordinary Award.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24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Future Plans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600201"/>
            <a:ext cx="5459139" cy="4343400"/>
          </a:xfrm>
        </p:spPr>
        <p:txBody>
          <a:bodyPr/>
          <a:lstStyle/>
          <a:p>
            <a:r>
              <a:rPr lang="en-US" dirty="0" smtClean="0"/>
              <a:t>More Canadian school contacts.</a:t>
            </a:r>
          </a:p>
          <a:p>
            <a:r>
              <a:rPr lang="en-US" dirty="0" smtClean="0"/>
              <a:t>VE4ISS (Shaftesbury </a:t>
            </a:r>
            <a:r>
              <a:rPr lang="en-US" dirty="0"/>
              <a:t>High </a:t>
            </a:r>
            <a:r>
              <a:rPr lang="en-US" dirty="0" smtClean="0"/>
              <a:t>School) proposed ARISS </a:t>
            </a:r>
            <a:r>
              <a:rPr lang="en-US" dirty="0" err="1" smtClean="0"/>
              <a:t>telebridge</a:t>
            </a:r>
            <a:r>
              <a:rPr lang="en-US" dirty="0" smtClean="0"/>
              <a:t> station in Winnipeg, Manitoba. </a:t>
            </a:r>
          </a:p>
          <a:p>
            <a:r>
              <a:rPr lang="en-US" dirty="0" smtClean="0"/>
              <a:t>VE4ISS </a:t>
            </a:r>
            <a:r>
              <a:rPr lang="en-US" dirty="0"/>
              <a:t>(Shaftesbury High School) </a:t>
            </a:r>
            <a:r>
              <a:rPr lang="en-US" dirty="0" err="1" smtClean="0"/>
              <a:t>HamTV</a:t>
            </a:r>
            <a:r>
              <a:rPr lang="en-US" dirty="0" smtClean="0"/>
              <a:t> receiving </a:t>
            </a:r>
            <a:br>
              <a:rPr lang="en-US" dirty="0" smtClean="0"/>
            </a:br>
            <a:r>
              <a:rPr lang="en-US" dirty="0" smtClean="0"/>
              <a:t>station.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863" y="1763104"/>
            <a:ext cx="3120810" cy="3664588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106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7383" y="107576"/>
            <a:ext cx="4216050" cy="1336956"/>
          </a:xfrm>
        </p:spPr>
        <p:txBody>
          <a:bodyPr/>
          <a:lstStyle/>
          <a:p>
            <a:r>
              <a:rPr lang="en-US" sz="3600" dirty="0" smtClean="0"/>
              <a:t>SATS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400" dirty="0" smtClean="0"/>
              <a:t>Shaftesbury High School ARISS </a:t>
            </a:r>
            <a:r>
              <a:rPr lang="en-US" sz="2400" dirty="0" err="1" smtClean="0"/>
              <a:t>Telebridge</a:t>
            </a:r>
            <a:r>
              <a:rPr lang="en-US" sz="2400" dirty="0" smtClean="0"/>
              <a:t> Station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410" y="107576"/>
            <a:ext cx="1377085" cy="16170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029" y="2116891"/>
            <a:ext cx="2958782" cy="4438173"/>
          </a:xfrm>
          <a:prstGeom prst="rect">
            <a:avLst/>
          </a:prstGeom>
        </p:spPr>
      </p:pic>
      <p:pic>
        <p:nvPicPr>
          <p:cNvPr id="8" name="Picture 7" descr="TV-Dish-l-r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60" y="3102113"/>
            <a:ext cx="4603934" cy="34529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9073" y="1932225"/>
            <a:ext cx="3900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Project:</a:t>
            </a:r>
            <a:r>
              <a:rPr lang="en-US" dirty="0" smtClean="0"/>
              <a:t> Student and teacher led, </a:t>
            </a:r>
            <a:br>
              <a:rPr lang="en-US" dirty="0" smtClean="0"/>
            </a:br>
            <a:r>
              <a:rPr lang="en-US" dirty="0" smtClean="0"/>
              <a:t>supported by RAC, Prairie Mobile, </a:t>
            </a:r>
          </a:p>
          <a:p>
            <a:r>
              <a:rPr lang="en-US" dirty="0" smtClean="0"/>
              <a:t>Province of Manitoba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884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Discussion Point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1800" dirty="0" smtClean="0"/>
              <a:t>Within Canada, Operations &amp; Mentors manage school contacts independently (weekly conference calls). They establish their own priority lists and move things forward. Well established and functional system.</a:t>
            </a:r>
          </a:p>
          <a:p>
            <a:r>
              <a:rPr lang="en-US" sz="1800" dirty="0"/>
              <a:t>Question:  Need for SSC?</a:t>
            </a:r>
          </a:p>
          <a:p>
            <a:endParaRPr lang="en-CA" sz="1800" dirty="0" smtClean="0"/>
          </a:p>
        </p:txBody>
      </p:sp>
      <p:sp>
        <p:nvSpPr>
          <p:cNvPr id="35" name="Process 34"/>
          <p:cNvSpPr/>
          <p:nvPr/>
        </p:nvSpPr>
        <p:spPr>
          <a:xfrm>
            <a:off x="5548794" y="2785471"/>
            <a:ext cx="1441667" cy="892923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School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320602" y="4318228"/>
            <a:ext cx="1602829" cy="1112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ARISS/NASA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641638" y="4318228"/>
            <a:ext cx="1427652" cy="111234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Operations/ </a:t>
            </a:r>
            <a:r>
              <a:rPr lang="en-US" dirty="0">
                <a:solidFill>
                  <a:srgbClr val="000000"/>
                </a:solidFill>
              </a:rPr>
              <a:t>Mentor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830751" y="4309471"/>
            <a:ext cx="1216363" cy="1112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Contact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5032038" y="4540694"/>
            <a:ext cx="516759" cy="2977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Arrow 39"/>
          <p:cNvSpPr/>
          <p:nvPr/>
        </p:nvSpPr>
        <p:spPr>
          <a:xfrm>
            <a:off x="7204176" y="4689591"/>
            <a:ext cx="516759" cy="2977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Down Arrow 40"/>
          <p:cNvSpPr/>
          <p:nvPr/>
        </p:nvSpPr>
        <p:spPr>
          <a:xfrm>
            <a:off x="6140878" y="3740158"/>
            <a:ext cx="341586" cy="49924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Arrow 41"/>
          <p:cNvSpPr/>
          <p:nvPr/>
        </p:nvSpPr>
        <p:spPr>
          <a:xfrm>
            <a:off x="5014521" y="4922572"/>
            <a:ext cx="534276" cy="28903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64458" y="6275668"/>
            <a:ext cx="72239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ARISS-I Delegates Meeting ESA ESTEC, </a:t>
            </a:r>
            <a:r>
              <a:rPr lang="en-US" dirty="0" err="1" smtClean="0"/>
              <a:t>Noordwijk</a:t>
            </a:r>
            <a:r>
              <a:rPr lang="en-US" dirty="0" smtClean="0"/>
              <a:t>, Netherlands, 3-5 April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65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CSA (Support, Outreach)</a:t>
            </a:r>
          </a:p>
          <a:p>
            <a:r>
              <a:rPr lang="en-US" dirty="0" smtClean="0"/>
              <a:t>Metrics (ARISS-STEM education follow-up)</a:t>
            </a:r>
          </a:p>
          <a:p>
            <a:r>
              <a:rPr lang="en-US" dirty="0" smtClean="0"/>
              <a:t>Canadian </a:t>
            </a:r>
            <a:r>
              <a:rPr lang="en-US" dirty="0" err="1" smtClean="0"/>
              <a:t>HamTV</a:t>
            </a:r>
            <a:r>
              <a:rPr lang="en-US" dirty="0" smtClean="0"/>
              <a:t> receiving </a:t>
            </a:r>
            <a:r>
              <a:rPr lang="en-US" smtClean="0"/>
              <a:t>network (stations)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5120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289</TotalTime>
  <Words>432</Words>
  <Application>Microsoft Macintosh PowerPoint</Application>
  <PresentationFormat>On-screen Show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Breeze</vt:lpstr>
      <vt:lpstr>ARISS CANADA 2014 REPORT</vt:lpstr>
      <vt:lpstr>Delegates &amp; Key Regional Leaders</vt:lpstr>
      <vt:lpstr>Process</vt:lpstr>
      <vt:lpstr>Activities since Oct. 2011</vt:lpstr>
      <vt:lpstr>Activities since Oct. 2011</vt:lpstr>
      <vt:lpstr>Future Plans</vt:lpstr>
      <vt:lpstr>SATS Shaftesbury High School ARISS Telebridge Station</vt:lpstr>
      <vt:lpstr>Discussion Point</vt:lpstr>
      <vt:lpstr>Next Steps…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ARISS CANADA 2014 REPORT</dc:title>
  <dc:creator>Stefan</dc:creator>
  <cp:lastModifiedBy>Stefan Wagener</cp:lastModifiedBy>
  <cp:revision>16</cp:revision>
  <dcterms:created xsi:type="dcterms:W3CDTF">2014-03-31T21:43:08Z</dcterms:created>
  <dcterms:modified xsi:type="dcterms:W3CDTF">2014-04-03T09:17:05Z</dcterms:modified>
</cp:coreProperties>
</file>