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6"/>
  </p:notesMasterIdLst>
  <p:handoutMasterIdLst>
    <p:handoutMasterId r:id="rId17"/>
  </p:handoutMasterIdLst>
  <p:sldIdLst>
    <p:sldId id="346" r:id="rId2"/>
    <p:sldId id="355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5" r:id="rId11"/>
    <p:sldId id="367" r:id="rId12"/>
    <p:sldId id="366" r:id="rId13"/>
    <p:sldId id="363" r:id="rId14"/>
    <p:sldId id="364" r:id="rId1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BE90"/>
    <a:srgbClr val="FFFF95"/>
    <a:srgbClr val="33CC33"/>
    <a:srgbClr val="000059"/>
    <a:srgbClr val="00006D"/>
    <a:srgbClr val="00004F"/>
    <a:srgbClr val="800000"/>
    <a:srgbClr val="CC0099"/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23019" autoAdjust="0"/>
    <p:restoredTop sz="94542" autoAdjust="0"/>
  </p:normalViewPr>
  <p:slideViewPr>
    <p:cSldViewPr>
      <p:cViewPr varScale="1">
        <p:scale>
          <a:sx n="124" d="100"/>
          <a:sy n="124" d="100"/>
        </p:scale>
        <p:origin x="-14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19" d="100"/>
        <a:sy n="21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defTabSz="94773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algn="r" defTabSz="94773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45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defTabSz="94773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45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algn="r" defTabSz="947738">
              <a:defRPr sz="1200" b="0"/>
            </a:lvl1pPr>
          </a:lstStyle>
          <a:p>
            <a:fld id="{4541FD81-CED3-3F49-90B3-A2D835D709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7006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 b="0"/>
            </a:lvl1pPr>
          </a:lstStyle>
          <a:p>
            <a:fld id="{F975DDD3-1642-C741-A507-22527098065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8832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299B594-5A7F-8F4F-8ED8-70A68D304E00}" type="slidenum">
              <a:rPr lang="en-US" b="0"/>
              <a:pPr eaLnBrk="1" hangingPunct="1"/>
              <a:t>1</a:t>
            </a:fld>
            <a:endParaRPr lang="en-US" b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15963"/>
            <a:ext cx="4783138" cy="3587750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7900" y="4541838"/>
            <a:ext cx="5359400" cy="43053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4909" tIns="47454" rIns="94909" bIns="47454"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448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>
                <a:solidFill>
                  <a:srgbClr val="FFFFFF"/>
                </a:solidFill>
              </a:defRPr>
            </a:lvl1pPr>
            <a:lvl2pPr>
              <a:defRPr sz="2400">
                <a:solidFill>
                  <a:srgbClr val="FFFFFF"/>
                </a:solidFill>
              </a:defRPr>
            </a:lvl2pPr>
            <a:lvl3pPr>
              <a:defRPr sz="2000">
                <a:solidFill>
                  <a:srgbClr val="FFFFFF"/>
                </a:solidFill>
              </a:defRPr>
            </a:lvl3pPr>
            <a:lvl4pPr>
              <a:defRPr sz="1800">
                <a:solidFill>
                  <a:srgbClr val="FFFFFF"/>
                </a:solidFill>
              </a:defRPr>
            </a:lvl4pPr>
            <a:lvl5pPr>
              <a:defRPr sz="18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13" descr="newlogo_ariss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92143" cy="77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 userDrawn="1"/>
        </p:nvSpPr>
        <p:spPr>
          <a:xfrm>
            <a:off x="1066800" y="914400"/>
            <a:ext cx="7620000" cy="45719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20000" cy="5334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817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l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4114800" cy="5257800"/>
          </a:xfrm>
          <a:prstGeom prst="rect">
            <a:avLst/>
          </a:prstGeom>
          <a:ln w="3175" cmpd="sng">
            <a:solidFill>
              <a:srgbClr val="FFFF00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  <a:lvl2pPr>
              <a:defRPr sz="2000">
                <a:solidFill>
                  <a:srgbClr val="FFFFFF"/>
                </a:solidFill>
              </a:defRPr>
            </a:lvl2pPr>
            <a:lvl3pPr>
              <a:defRPr sz="1800">
                <a:solidFill>
                  <a:srgbClr val="FFFFFF"/>
                </a:solidFill>
              </a:defRPr>
            </a:lvl3pPr>
            <a:lvl4pPr>
              <a:defRPr sz="1600">
                <a:solidFill>
                  <a:srgbClr val="FFFFFF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13" descr="newlogo_ariss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92143" cy="77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 userDrawn="1"/>
        </p:nvSpPr>
        <p:spPr>
          <a:xfrm>
            <a:off x="1066800" y="914400"/>
            <a:ext cx="7620000" cy="45719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20000" cy="5334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572000" y="1066800"/>
            <a:ext cx="4114800" cy="5257800"/>
          </a:xfrm>
          <a:prstGeom prst="rect">
            <a:avLst/>
          </a:prstGeom>
          <a:ln w="3175" cmpd="sng">
            <a:solidFill>
              <a:srgbClr val="FFFF00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  <a:lvl2pPr>
              <a:defRPr sz="2000">
                <a:solidFill>
                  <a:srgbClr val="FFFFFF"/>
                </a:solidFill>
              </a:defRPr>
            </a:lvl2pPr>
            <a:lvl3pPr>
              <a:defRPr sz="1800">
                <a:solidFill>
                  <a:srgbClr val="FFFFFF"/>
                </a:solidFill>
              </a:defRPr>
            </a:lvl3pPr>
            <a:lvl4pPr>
              <a:defRPr sz="1600">
                <a:solidFill>
                  <a:srgbClr val="FFFFFF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1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13" descr="newlogo_ariss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92143" cy="77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 userDrawn="1"/>
        </p:nvSpPr>
        <p:spPr>
          <a:xfrm>
            <a:off x="1066800" y="914400"/>
            <a:ext cx="7620000" cy="45719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81000" y="1143000"/>
            <a:ext cx="4191000" cy="2620963"/>
          </a:xfrm>
          <a:prstGeom prst="rect">
            <a:avLst/>
          </a:prstGeom>
          <a:ln w="3175" cmpd="sng">
            <a:solidFill>
              <a:srgbClr val="FFFF00"/>
            </a:solidFill>
          </a:ln>
        </p:spPr>
        <p:txBody>
          <a:bodyPr/>
          <a:lstStyle>
            <a:lvl1pPr marL="285750" indent="-285750">
              <a:buFont typeface="Arial"/>
              <a:buChar char="•"/>
              <a:defRPr sz="1800">
                <a:solidFill>
                  <a:srgbClr val="FFFFFF"/>
                </a:solidFill>
              </a:defRPr>
            </a:lvl1pPr>
            <a:lvl2pPr>
              <a:defRPr sz="1600">
                <a:solidFill>
                  <a:srgbClr val="FFFFFF"/>
                </a:solidFill>
              </a:defRPr>
            </a:lvl2pPr>
            <a:lvl3pPr>
              <a:defRPr sz="1400">
                <a:solidFill>
                  <a:srgbClr val="FFFFFF"/>
                </a:solidFill>
              </a:defRPr>
            </a:lvl3pPr>
            <a:lvl4pPr>
              <a:defRPr sz="1200">
                <a:solidFill>
                  <a:srgbClr val="FFFFFF"/>
                </a:solidFill>
              </a:defRPr>
            </a:lvl4pPr>
            <a:lvl5pPr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20000" cy="5334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4572000" y="1143000"/>
            <a:ext cx="4191000" cy="2620963"/>
          </a:xfrm>
          <a:prstGeom prst="rect">
            <a:avLst/>
          </a:prstGeom>
          <a:ln w="3175" cmpd="sng">
            <a:solidFill>
              <a:srgbClr val="FFFF00"/>
            </a:solidFill>
          </a:ln>
        </p:spPr>
        <p:txBody>
          <a:bodyPr/>
          <a:lstStyle>
            <a:lvl1pPr marL="285750" indent="-285750">
              <a:buFont typeface="Arial"/>
              <a:buChar char="•"/>
              <a:defRPr sz="1800">
                <a:solidFill>
                  <a:srgbClr val="FFFFFF"/>
                </a:solidFill>
              </a:defRPr>
            </a:lvl1pPr>
            <a:lvl2pPr>
              <a:defRPr sz="1600">
                <a:solidFill>
                  <a:srgbClr val="FFFFFF"/>
                </a:solidFill>
              </a:defRPr>
            </a:lvl2pPr>
            <a:lvl3pPr>
              <a:defRPr sz="1400">
                <a:solidFill>
                  <a:srgbClr val="FFFFFF"/>
                </a:solidFill>
              </a:defRPr>
            </a:lvl3pPr>
            <a:lvl4pPr>
              <a:defRPr sz="1200">
                <a:solidFill>
                  <a:srgbClr val="FFFFFF"/>
                </a:solidFill>
              </a:defRPr>
            </a:lvl4pPr>
            <a:lvl5pPr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8"/>
          </p:nvPr>
        </p:nvSpPr>
        <p:spPr>
          <a:xfrm>
            <a:off x="381000" y="3762375"/>
            <a:ext cx="4191000" cy="2620963"/>
          </a:xfrm>
          <a:prstGeom prst="rect">
            <a:avLst/>
          </a:prstGeom>
          <a:ln w="3175" cmpd="sng">
            <a:solidFill>
              <a:srgbClr val="FFFF00"/>
            </a:solidFill>
          </a:ln>
        </p:spPr>
        <p:txBody>
          <a:bodyPr/>
          <a:lstStyle>
            <a:lvl1pPr marL="285750" indent="-285750">
              <a:buFont typeface="Arial"/>
              <a:buChar char="•"/>
              <a:defRPr sz="1800">
                <a:solidFill>
                  <a:srgbClr val="FFFFFF"/>
                </a:solidFill>
              </a:defRPr>
            </a:lvl1pPr>
            <a:lvl2pPr>
              <a:defRPr sz="1600">
                <a:solidFill>
                  <a:srgbClr val="FFFFFF"/>
                </a:solidFill>
              </a:defRPr>
            </a:lvl2pPr>
            <a:lvl3pPr>
              <a:defRPr sz="1400">
                <a:solidFill>
                  <a:srgbClr val="FFFFFF"/>
                </a:solidFill>
              </a:defRPr>
            </a:lvl3pPr>
            <a:lvl4pPr>
              <a:defRPr sz="1200">
                <a:solidFill>
                  <a:srgbClr val="FFFFFF"/>
                </a:solidFill>
              </a:defRPr>
            </a:lvl4pPr>
            <a:lvl5pPr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9"/>
          </p:nvPr>
        </p:nvSpPr>
        <p:spPr>
          <a:xfrm>
            <a:off x="4572000" y="3762375"/>
            <a:ext cx="4191000" cy="2620963"/>
          </a:xfrm>
          <a:prstGeom prst="rect">
            <a:avLst/>
          </a:prstGeom>
          <a:ln w="3175" cmpd="sng">
            <a:solidFill>
              <a:srgbClr val="FFFF00"/>
            </a:solidFill>
          </a:ln>
        </p:spPr>
        <p:txBody>
          <a:bodyPr/>
          <a:lstStyle>
            <a:lvl1pPr marL="285750" indent="-285750">
              <a:buFont typeface="Arial"/>
              <a:buChar char="•"/>
              <a:defRPr sz="1800">
                <a:solidFill>
                  <a:srgbClr val="FFFFFF"/>
                </a:solidFill>
              </a:defRPr>
            </a:lvl1pPr>
            <a:lvl2pPr>
              <a:defRPr sz="1600">
                <a:solidFill>
                  <a:srgbClr val="FFFFFF"/>
                </a:solidFill>
              </a:defRPr>
            </a:lvl2pPr>
            <a:lvl3pPr>
              <a:defRPr sz="1400">
                <a:solidFill>
                  <a:srgbClr val="FFFFFF"/>
                </a:solidFill>
              </a:defRPr>
            </a:lvl3pPr>
            <a:lvl4pPr>
              <a:defRPr sz="1200">
                <a:solidFill>
                  <a:srgbClr val="FFFFFF"/>
                </a:solidFill>
              </a:defRPr>
            </a:lvl4pPr>
            <a:lvl5pPr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444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005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325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00"/>
                </a:solidFill>
              </a:defRPr>
            </a:lvl1pPr>
          </a:lstStyle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325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ISS Ham Equipment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325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61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5" r:id="rId3"/>
    <p:sldLayoutId id="2147483654" r:id="rId4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3200" kern="1200">
          <a:solidFill>
            <a:srgbClr val="FFFF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rgbClr val="FFFF00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rgbClr val="FFFF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FFFF00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rgbClr val="FFFF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rgbClr val="FFFF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://www.ariss.org" TargetMode="External"/><Relationship Id="rId5" Type="http://schemas.openxmlformats.org/officeDocument/2006/relationships/image" Target="../media/image3.jpeg"/><Relationship Id="rId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762000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>
                <a:latin typeface="Arial" charset="0"/>
              </a:rPr>
              <a:t>Amateur Radio on the International Space Station (ARISS)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3124200"/>
            <a:ext cx="3810000" cy="16002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rial" charset="0"/>
              </a:rPr>
              <a:t>ISS Ham Equipment:</a:t>
            </a:r>
          </a:p>
          <a:p>
            <a:pPr eaLnBrk="1" hangingPunct="1"/>
            <a:r>
              <a:rPr lang="en-US" b="1" dirty="0" smtClean="0">
                <a:latin typeface="Arial" charset="0"/>
              </a:rPr>
              <a:t>Status and Plans</a:t>
            </a:r>
          </a:p>
          <a:p>
            <a:pPr eaLnBrk="1" hangingPunct="1"/>
            <a:r>
              <a:rPr lang="en-US" b="1" dirty="0" smtClean="0">
                <a:latin typeface="Arial" charset="0"/>
              </a:rPr>
              <a:t>April 3, </a:t>
            </a:r>
            <a:r>
              <a:rPr lang="en-US" b="1" dirty="0" smtClean="0">
                <a:latin typeface="Arial" charset="0"/>
              </a:rPr>
              <a:t>2014</a:t>
            </a:r>
            <a:endParaRPr lang="en-US" b="1" dirty="0">
              <a:latin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04800" y="3593068"/>
            <a:ext cx="2198038" cy="2475131"/>
            <a:chOff x="304800" y="3429000"/>
            <a:chExt cx="2198038" cy="2475131"/>
          </a:xfrm>
        </p:grpSpPr>
        <p:pic>
          <p:nvPicPr>
            <p:cNvPr id="2052" name="Picture 4" descr="newlogo_ariss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429000"/>
              <a:ext cx="1833562" cy="1792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304800" y="5257800"/>
              <a:ext cx="219803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eaLnBrk="0" hangingPunct="0"/>
              <a:r>
                <a:rPr lang="en-US" dirty="0" smtClean="0">
                  <a:solidFill>
                    <a:schemeClr val="bg1"/>
                  </a:solidFill>
                  <a:latin typeface="Times New Roman" charset="0"/>
                  <a:hlinkClick r:id="rId4"/>
                </a:rPr>
                <a:t>http://www.ariss.org</a:t>
              </a:r>
              <a:endParaRPr lang="en-US" dirty="0">
                <a:solidFill>
                  <a:schemeClr val="bg1"/>
                </a:solidFill>
                <a:latin typeface="Times New Roman" charset="0"/>
              </a:endParaRPr>
            </a:p>
            <a:p>
              <a:pPr marL="342900" indent="-342900" eaLnBrk="0" hangingPunct="0"/>
              <a:endParaRPr lang="en-US" dirty="0" smtClean="0">
                <a:solidFill>
                  <a:schemeClr val="bg1"/>
                </a:solidFill>
                <a:latin typeface="Times New Roman" charset="0"/>
              </a:endParaRPr>
            </a:p>
          </p:txBody>
        </p:sp>
      </p:grpSp>
      <p:pic>
        <p:nvPicPr>
          <p:cNvPr id="6" name="Picture 10" descr="Japan Contact"/>
          <p:cNvPicPr>
            <a:picLocks noChangeAspect="1" noChangeArrowheads="1"/>
          </p:cNvPicPr>
          <p:nvPr/>
        </p:nvPicPr>
        <p:blipFill>
          <a:blip r:embed="rId5" cstate="email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495801"/>
            <a:ext cx="1929630" cy="1447800"/>
          </a:xfrm>
          <a:prstGeom prst="rect">
            <a:avLst/>
          </a:prstGeom>
          <a:noFill/>
          <a:ln w="6350" cmpd="sng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Ed Lu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410" y="3194050"/>
            <a:ext cx="1494004" cy="1295400"/>
          </a:xfrm>
          <a:prstGeom prst="rect">
            <a:avLst/>
          </a:prstGeom>
          <a:noFill/>
          <a:ln w="6350" cmpd="sng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advTm="6650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Possible CM ham station with Beacon/Transponder</a:t>
            </a:r>
            <a:endParaRPr lang="en-US" sz="2400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4398" t="-3637" r="-1139" b="-3056"/>
          <a:stretch/>
        </p:blipFill>
        <p:spPr>
          <a:xfrm>
            <a:off x="152400" y="889000"/>
            <a:ext cx="8229600" cy="5588000"/>
          </a:xfrm>
        </p:spPr>
      </p:pic>
    </p:spTree>
    <p:extLst>
      <p:ext uri="{BB962C8B-B14F-4D97-AF65-F5344CB8AC3E}">
        <p14:creationId xmlns:p14="http://schemas.microsoft.com/office/powerpoint/2010/main" val="1685426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Joint ARISS/Kaiser Italia  S Band Beacon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1126" t="-2696" r="-11126" b="-3430"/>
          <a:stretch/>
        </p:blipFill>
        <p:spPr>
          <a:xfrm>
            <a:off x="457200" y="1003300"/>
            <a:ext cx="8229600" cy="5499100"/>
          </a:xfrm>
        </p:spPr>
      </p:pic>
    </p:spTree>
    <p:extLst>
      <p:ext uri="{BB962C8B-B14F-4D97-AF65-F5344CB8AC3E}">
        <p14:creationId xmlns:p14="http://schemas.microsoft.com/office/powerpoint/2010/main" val="1078454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l="2939" r="2939"/>
          <a:stretch>
            <a:fillRect/>
          </a:stretch>
        </p:blipFill>
        <p:spPr/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 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67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Develop a controller for the </a:t>
            </a:r>
            <a:r>
              <a:rPr lang="en-US" dirty="0" smtClean="0"/>
              <a:t>COL &amp; SM D710 </a:t>
            </a:r>
            <a:r>
              <a:rPr lang="en-US" dirty="0"/>
              <a:t>based on a personal computing device such as an iPad or </a:t>
            </a:r>
            <a:r>
              <a:rPr lang="en-US" dirty="0" smtClean="0"/>
              <a:t>Android</a:t>
            </a:r>
            <a:endParaRPr lang="en-US" dirty="0"/>
          </a:p>
          <a:p>
            <a:pPr lvl="1"/>
            <a:r>
              <a:rPr lang="en-US" dirty="0"/>
              <a:t>Could be used to program the proper memories into the D710 for school contacts ahead of </a:t>
            </a:r>
            <a:r>
              <a:rPr lang="en-US" dirty="0" smtClean="0"/>
              <a:t>time without </a:t>
            </a:r>
            <a:r>
              <a:rPr lang="en-US" dirty="0"/>
              <a:t>crew intervention </a:t>
            </a:r>
            <a:endParaRPr lang="en-US" dirty="0" smtClean="0"/>
          </a:p>
          <a:p>
            <a:pPr lvl="1"/>
            <a:r>
              <a:rPr lang="en-US" dirty="0" smtClean="0"/>
              <a:t>This </a:t>
            </a:r>
            <a:r>
              <a:rPr lang="en-US" dirty="0"/>
              <a:t>could be implemented using packet </a:t>
            </a:r>
            <a:r>
              <a:rPr lang="en-US" dirty="0" smtClean="0"/>
              <a:t>software</a:t>
            </a:r>
            <a:endParaRPr lang="en-US" dirty="0"/>
          </a:p>
          <a:p>
            <a:pPr lvl="1"/>
            <a:r>
              <a:rPr lang="en-US" dirty="0"/>
              <a:t>Could be </a:t>
            </a:r>
            <a:r>
              <a:rPr lang="en-US" dirty="0" smtClean="0"/>
              <a:t>used </a:t>
            </a:r>
            <a:r>
              <a:rPr lang="en-US" dirty="0"/>
              <a:t>to </a:t>
            </a:r>
            <a:r>
              <a:rPr lang="en-US" dirty="0" smtClean="0"/>
              <a:t>provide </a:t>
            </a:r>
            <a:r>
              <a:rPr lang="en-US" dirty="0"/>
              <a:t>packet and SSTV capability. There is already an app for that on the </a:t>
            </a:r>
            <a:r>
              <a:rPr lang="en-US" dirty="0" err="1"/>
              <a:t>iPad</a:t>
            </a:r>
            <a:r>
              <a:rPr lang="en-US" dirty="0"/>
              <a:t> from Black Cat Systems.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path forward – medium term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20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Develop common interfaces for power, audio, video and </a:t>
            </a:r>
            <a:r>
              <a:rPr lang="en-US" dirty="0" smtClean="0"/>
              <a:t>data for </a:t>
            </a:r>
            <a:r>
              <a:rPr lang="en-US" dirty="0"/>
              <a:t>all future </a:t>
            </a:r>
            <a:r>
              <a:rPr lang="en-US" dirty="0" smtClean="0"/>
              <a:t>systems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 err="1" smtClean="0">
                <a:sym typeface="Wingdings" panose="05000000000000000000" pitchFamily="2" charset="2"/>
              </a:rPr>
              <a:t>Interoperabilty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across ISS segments</a:t>
            </a:r>
            <a:endParaRPr lang="en-US" dirty="0"/>
          </a:p>
          <a:p>
            <a:pPr lvl="0"/>
            <a:r>
              <a:rPr lang="en-US" dirty="0"/>
              <a:t>Develop common checkout plans and </a:t>
            </a:r>
            <a:r>
              <a:rPr lang="en-US" dirty="0" smtClean="0"/>
              <a:t>procedures</a:t>
            </a:r>
            <a:endParaRPr lang="en-US" dirty="0"/>
          </a:p>
          <a:p>
            <a:pPr lvl="0"/>
            <a:r>
              <a:rPr lang="en-US" dirty="0"/>
              <a:t>Develop common safety packages for all modules on the </a:t>
            </a:r>
            <a:r>
              <a:rPr lang="en-US" dirty="0" smtClean="0"/>
              <a:t>ISS</a:t>
            </a:r>
            <a:endParaRPr lang="en-US" dirty="0"/>
          </a:p>
          <a:p>
            <a:pPr lvl="0"/>
            <a:r>
              <a:rPr lang="en-US" dirty="0"/>
              <a:t>Certify all systems for use anywhere on the </a:t>
            </a:r>
            <a:r>
              <a:rPr lang="en-US" dirty="0" smtClean="0"/>
              <a:t>ISS</a:t>
            </a:r>
            <a:endParaRPr lang="en-US" dirty="0"/>
          </a:p>
          <a:p>
            <a:pPr lvl="0"/>
            <a:r>
              <a:rPr lang="en-US" dirty="0"/>
              <a:t>A new ham system using a modular </a:t>
            </a:r>
            <a:r>
              <a:rPr lang="en-US" dirty="0" smtClean="0"/>
              <a:t>approach:</a:t>
            </a:r>
            <a:endParaRPr lang="en-US" dirty="0"/>
          </a:p>
          <a:p>
            <a:pPr lvl="1"/>
            <a:r>
              <a:rPr lang="en-US" dirty="0"/>
              <a:t>A core </a:t>
            </a:r>
            <a:r>
              <a:rPr lang="en-US" dirty="0" smtClean="0"/>
              <a:t>software-defined </a:t>
            </a:r>
            <a:r>
              <a:rPr lang="en-US" dirty="0"/>
              <a:t>transmitter and </a:t>
            </a:r>
            <a:r>
              <a:rPr lang="en-US" dirty="0" smtClean="0"/>
              <a:t>receiver, allowing for new modes </a:t>
            </a:r>
            <a:endParaRPr lang="en-US" dirty="0"/>
          </a:p>
          <a:p>
            <a:pPr lvl="1"/>
            <a:r>
              <a:rPr lang="en-US" dirty="0"/>
              <a:t>Separate down converter and </a:t>
            </a:r>
            <a:r>
              <a:rPr lang="en-US" dirty="0" err="1"/>
              <a:t>upconverter</a:t>
            </a:r>
            <a:r>
              <a:rPr lang="en-US" dirty="0"/>
              <a:t> modules for each band which are driven by the common </a:t>
            </a:r>
            <a:r>
              <a:rPr lang="en-US" dirty="0" smtClean="0"/>
              <a:t>software-defined transponder</a:t>
            </a:r>
            <a:endParaRPr lang="en-US" dirty="0"/>
          </a:p>
          <a:p>
            <a:pPr lvl="1"/>
            <a:r>
              <a:rPr lang="en-US" dirty="0"/>
              <a:t>Antenna switching module </a:t>
            </a:r>
          </a:p>
          <a:p>
            <a:pPr lvl="1"/>
            <a:r>
              <a:rPr lang="en-US" dirty="0"/>
              <a:t>System programmable </a:t>
            </a:r>
            <a:r>
              <a:rPr lang="en-US" dirty="0" smtClean="0"/>
              <a:t>and </a:t>
            </a:r>
            <a:r>
              <a:rPr lang="en-US" dirty="0" err="1" smtClean="0"/>
              <a:t>commandable</a:t>
            </a:r>
            <a:r>
              <a:rPr lang="en-US" dirty="0" smtClean="0"/>
              <a:t> from </a:t>
            </a:r>
            <a:r>
              <a:rPr lang="en-US" dirty="0"/>
              <a:t>ground using uplinked files or data </a:t>
            </a:r>
            <a:r>
              <a:rPr lang="en-US" dirty="0" smtClean="0"/>
              <a:t>streams</a:t>
            </a:r>
            <a:endParaRPr lang="en-US" dirty="0"/>
          </a:p>
          <a:p>
            <a:pPr lvl="1"/>
            <a:r>
              <a:rPr lang="en-US" dirty="0" smtClean="0"/>
              <a:t>Simple </a:t>
            </a:r>
            <a:r>
              <a:rPr lang="en-US" dirty="0"/>
              <a:t>user interface for the crew using uplinked configuration </a:t>
            </a:r>
            <a:r>
              <a:rPr lang="en-US" dirty="0" smtClean="0"/>
              <a:t>files</a:t>
            </a:r>
            <a:endParaRPr lang="en-US" dirty="0"/>
          </a:p>
          <a:p>
            <a:pPr lvl="1"/>
            <a:r>
              <a:rPr lang="en-US" dirty="0" smtClean="0"/>
              <a:t>Adapt the system </a:t>
            </a:r>
            <a:r>
              <a:rPr lang="en-US" dirty="0"/>
              <a:t>built for </a:t>
            </a:r>
            <a:r>
              <a:rPr lang="en-US" dirty="0" err="1"/>
              <a:t>ARISSat</a:t>
            </a:r>
            <a:r>
              <a:rPr lang="en-US" dirty="0"/>
              <a:t> </a:t>
            </a:r>
            <a:r>
              <a:rPr lang="en-US" dirty="0" smtClean="0"/>
              <a:t>for </a:t>
            </a:r>
            <a:r>
              <a:rPr lang="en-US" dirty="0"/>
              <a:t>the </a:t>
            </a:r>
            <a:r>
              <a:rPr lang="en-US" dirty="0" smtClean="0"/>
              <a:t>transponder</a:t>
            </a:r>
          </a:p>
          <a:p>
            <a:pPr lvl="1"/>
            <a:r>
              <a:rPr lang="en-US" dirty="0" smtClean="0"/>
              <a:t>Allow internal handheld anywhere in the station to communicate to the ground using this transponder (Bluetooth? </a:t>
            </a:r>
            <a:r>
              <a:rPr lang="en-US" dirty="0" err="1" smtClean="0"/>
              <a:t>WiFi</a:t>
            </a:r>
            <a:r>
              <a:rPr lang="en-US" dirty="0" smtClean="0"/>
              <a:t>? low-power RF link?</a:t>
            </a:r>
            <a:r>
              <a:rPr lang="en-US" dirty="0" smtClean="0"/>
              <a:t>)</a:t>
            </a:r>
          </a:p>
          <a:p>
            <a:r>
              <a:rPr lang="en-US" dirty="0" smtClean="0"/>
              <a:t>Identify educational benefits as part of package to </a:t>
            </a:r>
            <a:r>
              <a:rPr lang="en-US" smtClean="0"/>
              <a:t>obtain funding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path forward – long term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87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situation, including issues and concerns</a:t>
            </a:r>
          </a:p>
          <a:p>
            <a:r>
              <a:rPr lang="en-US" dirty="0" smtClean="0"/>
              <a:t>Long-term strategic planning and potential solutions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075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ISS Ham (ISS Program name for ARISS hardware) exists in both segments of the ISS:</a:t>
            </a:r>
          </a:p>
          <a:p>
            <a:pPr lvl="1"/>
            <a:r>
              <a:rPr lang="en-US" dirty="0" smtClean="0"/>
              <a:t>Russian Operations Segment (RSOS) Service Module (SM)</a:t>
            </a:r>
          </a:p>
          <a:p>
            <a:pPr lvl="1"/>
            <a:r>
              <a:rPr lang="en-US" dirty="0" smtClean="0"/>
              <a:t>US Operations Segment (USOS) Columbus Module (COL)</a:t>
            </a:r>
          </a:p>
          <a:p>
            <a:r>
              <a:rPr lang="en-US" dirty="0" smtClean="0"/>
              <a:t>Is not easy to move equipment from one segment to the other:</a:t>
            </a:r>
          </a:p>
          <a:p>
            <a:pPr lvl="1"/>
            <a:r>
              <a:rPr lang="en-US" dirty="0" smtClean="0"/>
              <a:t>Power: SM is 28 VDC, COL is 120 VDC</a:t>
            </a:r>
          </a:p>
          <a:p>
            <a:pPr lvl="2"/>
            <a:r>
              <a:rPr lang="en-US" dirty="0" smtClean="0"/>
              <a:t>Each uses different connector</a:t>
            </a:r>
          </a:p>
          <a:p>
            <a:pPr lvl="1"/>
            <a:r>
              <a:rPr lang="en-US" dirty="0" smtClean="0"/>
              <a:t>Safety and other certification requirements are different</a:t>
            </a:r>
          </a:p>
          <a:p>
            <a:pPr lvl="2"/>
            <a:r>
              <a:rPr lang="en-US" dirty="0" smtClean="0"/>
              <a:t>What is certified to use in one segment requires re-evaluation of safety and re-certification for the other segment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Situation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742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D700</a:t>
            </a:r>
            <a:endParaRPr lang="en-US" dirty="0"/>
          </a:p>
          <a:p>
            <a:pPr lvl="1"/>
            <a:r>
              <a:rPr lang="en-US" dirty="0"/>
              <a:t>Memories non operational due to inadvertent improper programming.</a:t>
            </a:r>
          </a:p>
          <a:p>
            <a:pPr lvl="1"/>
            <a:r>
              <a:rPr lang="en-US" dirty="0"/>
              <a:t>Overheats in long key down situations such as cross band repeater operation.</a:t>
            </a:r>
          </a:p>
          <a:p>
            <a:pPr lvl="1"/>
            <a:r>
              <a:rPr lang="en-US" dirty="0"/>
              <a:t>No ability to re program from the ground.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r>
              <a:rPr lang="en-US" dirty="0" smtClean="0"/>
              <a:t>D710</a:t>
            </a:r>
            <a:endParaRPr lang="en-US" dirty="0"/>
          </a:p>
          <a:p>
            <a:pPr lvl="1"/>
            <a:r>
              <a:rPr lang="en-US" dirty="0"/>
              <a:t>Very little known about this unit’s modifications and potential uses.</a:t>
            </a:r>
          </a:p>
          <a:p>
            <a:pPr lvl="1"/>
            <a:r>
              <a:rPr lang="en-US" dirty="0"/>
              <a:t>No microphone onboard until recently.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SSTV </a:t>
            </a:r>
            <a:r>
              <a:rPr lang="en-US" dirty="0"/>
              <a:t>Module</a:t>
            </a:r>
          </a:p>
          <a:p>
            <a:pPr lvl="1"/>
            <a:r>
              <a:rPr lang="en-US" dirty="0" smtClean="0"/>
              <a:t>Tends to lockup and stay in transmit mode.</a:t>
            </a:r>
          </a:p>
          <a:p>
            <a:pPr lvl="1"/>
            <a:r>
              <a:rPr lang="en-US" dirty="0" smtClean="0"/>
              <a:t>Difficult to trouble shoot due to multiple possibilities of problem cause.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 VCH-1 SSTV system</a:t>
            </a:r>
          </a:p>
          <a:p>
            <a:pPr lvl="1"/>
            <a:r>
              <a:rPr lang="en-US" dirty="0" smtClean="0"/>
              <a:t>Works </a:t>
            </a:r>
            <a:r>
              <a:rPr lang="en-US" dirty="0"/>
              <a:t>fine but is limited due to the fact that it needs batteries for power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r>
              <a:rPr lang="en-US" dirty="0"/>
              <a:t>Little to no crew time for maintenance or testing.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Module (SM)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671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Ericsson</a:t>
            </a:r>
          </a:p>
          <a:p>
            <a:pPr lvl="1"/>
            <a:r>
              <a:rPr lang="en-US" dirty="0" smtClean="0"/>
              <a:t>Low </a:t>
            </a:r>
            <a:r>
              <a:rPr lang="en-US" dirty="0"/>
              <a:t>RF </a:t>
            </a:r>
            <a:r>
              <a:rPr lang="en-US" dirty="0" smtClean="0"/>
              <a:t>signal on the ground.</a:t>
            </a:r>
          </a:p>
          <a:p>
            <a:pPr lvl="1"/>
            <a:r>
              <a:rPr lang="en-US" dirty="0" smtClean="0"/>
              <a:t>Low audio level</a:t>
            </a:r>
          </a:p>
          <a:p>
            <a:pPr lvl="1"/>
            <a:r>
              <a:rPr lang="en-US" dirty="0" smtClean="0"/>
              <a:t>VHF Antenna status after installation is unknown</a:t>
            </a:r>
          </a:p>
          <a:p>
            <a:pPr lvl="1"/>
            <a:r>
              <a:rPr lang="en-US" dirty="0" smtClean="0"/>
              <a:t>UHF </a:t>
            </a:r>
            <a:r>
              <a:rPr lang="en-US" dirty="0"/>
              <a:t>module onboard but stowed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DATV </a:t>
            </a:r>
            <a:r>
              <a:rPr lang="en-US" dirty="0" smtClean="0"/>
              <a:t>System (Ham TV)</a:t>
            </a:r>
            <a:endParaRPr lang="en-US" dirty="0"/>
          </a:p>
          <a:p>
            <a:pPr lvl="1"/>
            <a:r>
              <a:rPr lang="en-US" dirty="0"/>
              <a:t>Recently delivered </a:t>
            </a:r>
            <a:r>
              <a:rPr lang="en-US" dirty="0" smtClean="0"/>
              <a:t>onboard</a:t>
            </a:r>
            <a:endParaRPr lang="en-US" dirty="0"/>
          </a:p>
          <a:p>
            <a:pPr lvl="1"/>
            <a:r>
              <a:rPr lang="en-US" dirty="0"/>
              <a:t>Commissioning in </a:t>
            </a:r>
            <a:r>
              <a:rPr lang="en-US" dirty="0" smtClean="0"/>
              <a:t>process</a:t>
            </a:r>
          </a:p>
          <a:p>
            <a:pPr lvl="1"/>
            <a:r>
              <a:rPr lang="en-US" dirty="0" smtClean="0"/>
              <a:t>Still requires VHF audio </a:t>
            </a:r>
            <a:r>
              <a:rPr lang="en-US" dirty="0" smtClean="0"/>
              <a:t>uplink during extended </a:t>
            </a:r>
            <a:r>
              <a:rPr lang="en-US" dirty="0" smtClean="0"/>
              <a:t>DATV session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Little to no </a:t>
            </a:r>
            <a:r>
              <a:rPr lang="en-US" dirty="0"/>
              <a:t>crew time for maintenance or testing.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Columbus Module (COL)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759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Ericsson </a:t>
            </a:r>
            <a:r>
              <a:rPr lang="en-US" dirty="0" smtClean="0"/>
              <a:t>low </a:t>
            </a:r>
            <a:r>
              <a:rPr lang="en-US" dirty="0"/>
              <a:t>RF </a:t>
            </a:r>
            <a:r>
              <a:rPr lang="en-US" dirty="0" smtClean="0"/>
              <a:t>signal (COL)</a:t>
            </a:r>
          </a:p>
          <a:p>
            <a:pPr lvl="1"/>
            <a:r>
              <a:rPr lang="en-US" dirty="0" smtClean="0"/>
              <a:t>Add </a:t>
            </a:r>
            <a:r>
              <a:rPr lang="en-US" dirty="0"/>
              <a:t>power amplifier to increase the signal to at least 15 </a:t>
            </a:r>
            <a:r>
              <a:rPr lang="en-US" dirty="0" smtClean="0"/>
              <a:t>watts or replace </a:t>
            </a:r>
            <a:r>
              <a:rPr lang="en-US" dirty="0"/>
              <a:t>with higher power radio such as the </a:t>
            </a:r>
            <a:r>
              <a:rPr lang="en-US" dirty="0" smtClean="0"/>
              <a:t>D710</a:t>
            </a:r>
          </a:p>
          <a:p>
            <a:pPr lvl="1"/>
            <a:r>
              <a:rPr lang="en-US" dirty="0"/>
              <a:t>Develop and provide power supply compatible with </a:t>
            </a:r>
            <a:r>
              <a:rPr lang="en-US" dirty="0" err="1"/>
              <a:t>ISS</a:t>
            </a:r>
            <a:r>
              <a:rPr lang="en-US" dirty="0"/>
              <a:t> Ham components in COL</a:t>
            </a:r>
          </a:p>
          <a:p>
            <a:pPr lvl="1"/>
            <a:r>
              <a:rPr lang="en-US" dirty="0" smtClean="0"/>
              <a:t>Make </a:t>
            </a:r>
            <a:r>
              <a:rPr lang="en-US" dirty="0"/>
              <a:t>necessary modifications to get through safety review</a:t>
            </a:r>
          </a:p>
          <a:p>
            <a:pPr lvl="2"/>
            <a:r>
              <a:rPr lang="en-US" dirty="0"/>
              <a:t>Add a fan</a:t>
            </a:r>
          </a:p>
          <a:p>
            <a:pPr lvl="2"/>
            <a:r>
              <a:rPr lang="en-US" dirty="0"/>
              <a:t>Develop a way to re-program while onboard </a:t>
            </a:r>
            <a:r>
              <a:rPr lang="en-US" dirty="0" err="1"/>
              <a:t>ISS</a:t>
            </a:r>
            <a:endParaRPr lang="en-US" dirty="0"/>
          </a:p>
          <a:p>
            <a:pPr lvl="1"/>
            <a:r>
              <a:rPr lang="en-US" dirty="0" err="1" smtClean="0"/>
              <a:t>Upmass</a:t>
            </a:r>
            <a:r>
              <a:rPr lang="en-US" dirty="0" smtClean="0"/>
              <a:t> or access </a:t>
            </a:r>
            <a:r>
              <a:rPr lang="en-US" dirty="0"/>
              <a:t>VSWR meter to assist in verifying proper operation and </a:t>
            </a:r>
            <a:r>
              <a:rPr lang="en-US" dirty="0" smtClean="0"/>
              <a:t>troubleshooting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Ericsson </a:t>
            </a:r>
            <a:r>
              <a:rPr lang="en-US" dirty="0"/>
              <a:t>l</a:t>
            </a:r>
            <a:r>
              <a:rPr lang="en-US" dirty="0" smtClean="0"/>
              <a:t>ow audio (COL)</a:t>
            </a:r>
            <a:endParaRPr lang="en-US" dirty="0"/>
          </a:p>
          <a:p>
            <a:pPr lvl="1"/>
            <a:r>
              <a:rPr lang="en-US" dirty="0"/>
              <a:t>M</a:t>
            </a:r>
            <a:r>
              <a:rPr lang="en-US" dirty="0" smtClean="0"/>
              <a:t>odify </a:t>
            </a:r>
            <a:r>
              <a:rPr lang="en-US" dirty="0"/>
              <a:t>the adapter module to increase the </a:t>
            </a:r>
            <a:r>
              <a:rPr lang="en-US" dirty="0" err="1" smtClean="0"/>
              <a:t>mic</a:t>
            </a:r>
            <a:r>
              <a:rPr lang="en-US" dirty="0" err="1"/>
              <a:t>.</a:t>
            </a:r>
            <a:r>
              <a:rPr lang="en-US" dirty="0"/>
              <a:t> </a:t>
            </a:r>
            <a:r>
              <a:rPr lang="en-US" dirty="0" smtClean="0"/>
              <a:t>gain</a:t>
            </a:r>
            <a:endParaRPr lang="en-US" dirty="0"/>
          </a:p>
          <a:p>
            <a:pPr lvl="1"/>
            <a:r>
              <a:rPr lang="en-US" dirty="0"/>
              <a:t>Crew be trained to </a:t>
            </a:r>
            <a:r>
              <a:rPr lang="en-US" dirty="0" smtClean="0"/>
              <a:t>“eat” </a:t>
            </a:r>
            <a:r>
              <a:rPr lang="en-US" dirty="0"/>
              <a:t>the </a:t>
            </a:r>
            <a:r>
              <a:rPr lang="en-US" dirty="0" smtClean="0"/>
              <a:t>microphone</a:t>
            </a:r>
            <a:endParaRPr lang="en-US" dirty="0"/>
          </a:p>
          <a:p>
            <a:pPr lvl="1"/>
            <a:r>
              <a:rPr lang="en-US" dirty="0"/>
              <a:t>Replace </a:t>
            </a:r>
            <a:r>
              <a:rPr lang="en-US" dirty="0" smtClean="0"/>
              <a:t>radio </a:t>
            </a:r>
            <a:r>
              <a:rPr lang="en-US" dirty="0"/>
              <a:t>with a new unit that has a different type </a:t>
            </a:r>
            <a:r>
              <a:rPr lang="en-US" dirty="0" smtClean="0"/>
              <a:t>microphone such </a:t>
            </a:r>
            <a:r>
              <a:rPr lang="en-US" dirty="0"/>
              <a:t>as the D700 or </a:t>
            </a:r>
            <a:r>
              <a:rPr lang="en-US" dirty="0" smtClean="0"/>
              <a:t>D710</a:t>
            </a:r>
            <a:endParaRPr lang="en-US" dirty="0"/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Solutions (1 of 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84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D700 (SM)</a:t>
            </a:r>
            <a:endParaRPr lang="en-US" dirty="0"/>
          </a:p>
          <a:p>
            <a:pPr lvl="1"/>
            <a:r>
              <a:rPr lang="en-US" dirty="0"/>
              <a:t>Replace with new </a:t>
            </a:r>
            <a:r>
              <a:rPr lang="en-US" dirty="0" smtClean="0"/>
              <a:t>radio or reprogram D700 on-orbit</a:t>
            </a:r>
          </a:p>
          <a:p>
            <a:r>
              <a:rPr lang="en-US" dirty="0" smtClean="0"/>
              <a:t>D710 (SM)</a:t>
            </a:r>
          </a:p>
          <a:p>
            <a:pPr lvl="1"/>
            <a:r>
              <a:rPr lang="en-US" dirty="0" err="1" smtClean="0"/>
              <a:t>Upmass</a:t>
            </a:r>
            <a:r>
              <a:rPr lang="en-US" dirty="0" smtClean="0"/>
              <a:t> microphone</a:t>
            </a:r>
          </a:p>
          <a:p>
            <a:pPr lvl="1"/>
            <a:r>
              <a:rPr lang="en-US" dirty="0" smtClean="0"/>
              <a:t>Reprogram D710 to support voice ops</a:t>
            </a:r>
            <a:endParaRPr lang="en-US" dirty="0"/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</a:t>
            </a:r>
            <a:r>
              <a:rPr lang="en-US" dirty="0" smtClean="0"/>
              <a:t>Solutions (2 </a:t>
            </a:r>
            <a:r>
              <a:rPr lang="en-US" dirty="0"/>
              <a:t>of 3)</a:t>
            </a:r>
          </a:p>
        </p:txBody>
      </p:sp>
    </p:spTree>
    <p:extLst>
      <p:ext uri="{BB962C8B-B14F-4D97-AF65-F5344CB8AC3E}">
        <p14:creationId xmlns:p14="http://schemas.microsoft.com/office/powerpoint/2010/main" val="3232255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SSTV Module</a:t>
            </a:r>
          </a:p>
          <a:p>
            <a:pPr lvl="1"/>
            <a:r>
              <a:rPr lang="en-US" dirty="0"/>
              <a:t>Modify to allow adjustment of the audio threshold and </a:t>
            </a:r>
            <a:r>
              <a:rPr lang="en-US" dirty="0" smtClean="0"/>
              <a:t>hysteresis</a:t>
            </a:r>
          </a:p>
          <a:p>
            <a:pPr lvl="1"/>
            <a:r>
              <a:rPr lang="en-US" dirty="0" smtClean="0"/>
              <a:t>Consider use of USB port instead of computer microphone to reduce interference effects</a:t>
            </a:r>
            <a:endParaRPr lang="en-US" dirty="0"/>
          </a:p>
          <a:p>
            <a:r>
              <a:rPr lang="en-US" dirty="0" err="1" smtClean="0"/>
              <a:t>DATV</a:t>
            </a:r>
            <a:r>
              <a:rPr lang="en-US" dirty="0" smtClean="0"/>
              <a:t> </a:t>
            </a:r>
            <a:r>
              <a:rPr lang="en-US" dirty="0"/>
              <a:t>System </a:t>
            </a:r>
          </a:p>
          <a:p>
            <a:pPr lvl="1"/>
            <a:r>
              <a:rPr lang="en-US" dirty="0"/>
              <a:t>Find a way to provide a camera that </a:t>
            </a:r>
            <a:r>
              <a:rPr lang="en-US" dirty="0" smtClean="0"/>
              <a:t>does not </a:t>
            </a:r>
            <a:r>
              <a:rPr lang="en-US" dirty="0"/>
              <a:t>use </a:t>
            </a:r>
            <a:r>
              <a:rPr lang="en-US" dirty="0" smtClean="0"/>
              <a:t>batteries</a:t>
            </a:r>
            <a:endParaRPr lang="en-US" dirty="0"/>
          </a:p>
          <a:p>
            <a:pPr lvl="1"/>
            <a:r>
              <a:rPr lang="en-US" dirty="0"/>
              <a:t>Provide a way to use a memory stick or SD card to provide a video or slide show when a camera is not </a:t>
            </a:r>
            <a:r>
              <a:rPr lang="en-US" dirty="0" smtClean="0"/>
              <a:t>available</a:t>
            </a:r>
            <a:endParaRPr lang="en-US" dirty="0"/>
          </a:p>
          <a:p>
            <a:pPr lvl="1"/>
            <a:r>
              <a:rPr lang="en-US" dirty="0"/>
              <a:t>Add a beacon module which incorporates a power supply for the D710 </a:t>
            </a:r>
            <a:r>
              <a:rPr lang="en-US" dirty="0" smtClean="0"/>
              <a:t>(COL) and </a:t>
            </a:r>
            <a:r>
              <a:rPr lang="en-US" dirty="0"/>
              <a:t>provides slide show and other </a:t>
            </a:r>
            <a:r>
              <a:rPr lang="en-US" dirty="0" smtClean="0"/>
              <a:t>capabilities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Solutions </a:t>
            </a:r>
            <a:r>
              <a:rPr lang="en-US" dirty="0" smtClean="0"/>
              <a:t>(3 </a:t>
            </a:r>
            <a:r>
              <a:rPr lang="en-US" dirty="0"/>
              <a:t>of 3)</a:t>
            </a:r>
          </a:p>
        </p:txBody>
      </p:sp>
    </p:spTree>
    <p:extLst>
      <p:ext uri="{BB962C8B-B14F-4D97-AF65-F5344CB8AC3E}">
        <p14:creationId xmlns:p14="http://schemas.microsoft.com/office/powerpoint/2010/main" val="3264317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Develop and deploy a D710 radio </a:t>
            </a:r>
            <a:r>
              <a:rPr lang="en-US" dirty="0" smtClean="0"/>
              <a:t>in COL with </a:t>
            </a:r>
            <a:r>
              <a:rPr lang="en-US" dirty="0"/>
              <a:t>higher power and </a:t>
            </a:r>
            <a:r>
              <a:rPr lang="en-US" dirty="0" smtClean="0"/>
              <a:t>programmability</a:t>
            </a:r>
            <a:endParaRPr lang="en-US" dirty="0"/>
          </a:p>
          <a:p>
            <a:pPr lvl="0"/>
            <a:r>
              <a:rPr lang="en-US" dirty="0"/>
              <a:t>In order to deploy a D710, a new power supply is </a:t>
            </a:r>
            <a:r>
              <a:rPr lang="en-US" dirty="0" smtClean="0"/>
              <a:t>required:</a:t>
            </a:r>
            <a:endParaRPr lang="en-US" dirty="0"/>
          </a:p>
          <a:p>
            <a:pPr lvl="1"/>
            <a:r>
              <a:rPr lang="en-US" dirty="0"/>
              <a:t>Option </a:t>
            </a:r>
            <a:r>
              <a:rPr lang="en-US" dirty="0" smtClean="0"/>
              <a:t>1: </a:t>
            </a:r>
            <a:r>
              <a:rPr lang="en-US" dirty="0"/>
              <a:t>work with Kaiser Italia and ESA to develop the S-Band Beacon module as defined by the requirements document already developed which has power supplies for D710 and </a:t>
            </a:r>
            <a:r>
              <a:rPr lang="en-US" dirty="0" smtClean="0"/>
              <a:t>VC-H1</a:t>
            </a:r>
            <a:endParaRPr lang="en-US" dirty="0"/>
          </a:p>
          <a:p>
            <a:pPr lvl="1"/>
            <a:r>
              <a:rPr lang="en-US" dirty="0"/>
              <a:t>Option </a:t>
            </a:r>
            <a:r>
              <a:rPr lang="en-US" dirty="0" smtClean="0"/>
              <a:t>2: </a:t>
            </a:r>
            <a:r>
              <a:rPr lang="en-US" dirty="0"/>
              <a:t>Develop an ARISS built power supply or </a:t>
            </a:r>
            <a:r>
              <a:rPr lang="en-US" dirty="0" smtClean="0"/>
              <a:t>S-Band </a:t>
            </a:r>
            <a:r>
              <a:rPr lang="en-US" dirty="0"/>
              <a:t>beacon module as defined by the requirements document already </a:t>
            </a:r>
            <a:r>
              <a:rPr lang="en-US" dirty="0" smtClean="0"/>
              <a:t>developed</a:t>
            </a:r>
          </a:p>
          <a:p>
            <a:r>
              <a:rPr lang="en-US" dirty="0" err="1" smtClean="0"/>
              <a:t>Upmass</a:t>
            </a:r>
            <a:r>
              <a:rPr lang="en-US" dirty="0" smtClean="0"/>
              <a:t> or access </a:t>
            </a:r>
            <a:r>
              <a:rPr lang="en-US" dirty="0" err="1" smtClean="0"/>
              <a:t>VSWR</a:t>
            </a:r>
            <a:r>
              <a:rPr lang="en-US" dirty="0" smtClean="0"/>
              <a:t>/Antenna Analyzer to understand antenna performance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3,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ISS Ham Equipment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path forward – short term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48899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4A6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9790</TotalTime>
  <Words>956</Words>
  <Application>Microsoft Macintosh PowerPoint</Application>
  <PresentationFormat>On-screen Show (4:3)</PresentationFormat>
  <Paragraphs>143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Custom Design</vt:lpstr>
      <vt:lpstr>Amateur Radio on the International Space Station (ARISS)</vt:lpstr>
      <vt:lpstr>Agenda</vt:lpstr>
      <vt:lpstr>Current Situation</vt:lpstr>
      <vt:lpstr>Service Module (SM) Status</vt:lpstr>
      <vt:lpstr>Columbus Module (COL) Status</vt:lpstr>
      <vt:lpstr>Potential Solutions (1 of 3)</vt:lpstr>
      <vt:lpstr>Potential Solutions (2 of 3)</vt:lpstr>
      <vt:lpstr>Potential Solutions (3 of 3)</vt:lpstr>
      <vt:lpstr>Potential path forward – short term</vt:lpstr>
      <vt:lpstr>Possible CM ham station with Beacon/Transponder</vt:lpstr>
      <vt:lpstr>Joint ARISS/Kaiser Italia  S Band Beacon</vt:lpstr>
      <vt:lpstr>KI Proposal</vt:lpstr>
      <vt:lpstr>Potential path forward – medium term</vt:lpstr>
      <vt:lpstr>Potential path forward – long term</vt:lpstr>
    </vt:vector>
  </TitlesOfParts>
  <Company>ODIN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evick</dc:creator>
  <cp:lastModifiedBy>Mark Steiner</cp:lastModifiedBy>
  <cp:revision>431</cp:revision>
  <dcterms:created xsi:type="dcterms:W3CDTF">2006-09-05T17:28:26Z</dcterms:created>
  <dcterms:modified xsi:type="dcterms:W3CDTF">2014-04-03T14:54:31Z</dcterms:modified>
</cp:coreProperties>
</file>