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Default Extension="jpg" ContentType="image/jpeg"/>
  <Default Extension="tiff" ContentType="image/tiff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5" Type="http://schemas.openxmlformats.org/officeDocument/2006/relationships/custom-properties" Target="docProps/custom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93455" r:id="rId4"/>
  </p:sldMasterIdLst>
  <p:notesMasterIdLst>
    <p:notesMasterId r:id="rId16"/>
  </p:notesMasterIdLst>
  <p:handoutMasterIdLst>
    <p:handoutMasterId r:id="rId17"/>
  </p:handoutMasterIdLst>
  <p:sldIdLst>
    <p:sldId id="256" r:id="rId5"/>
    <p:sldId id="282" r:id="rId6"/>
    <p:sldId id="278" r:id="rId7"/>
    <p:sldId id="279" r:id="rId8"/>
    <p:sldId id="280" r:id="rId9"/>
    <p:sldId id="276" r:id="rId10"/>
    <p:sldId id="270" r:id="rId11"/>
    <p:sldId id="275" r:id="rId12"/>
    <p:sldId id="277" r:id="rId13"/>
    <p:sldId id="283" r:id="rId14"/>
    <p:sldId id="274" r:id="rId1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9222" autoAdjust="0"/>
    <p:restoredTop sz="98923" autoAdjust="0"/>
  </p:normalViewPr>
  <p:slideViewPr>
    <p:cSldViewPr snapToGrid="0" snapToObjects="1">
      <p:cViewPr varScale="1">
        <p:scale>
          <a:sx n="115" d="100"/>
          <a:sy n="115" d="100"/>
        </p:scale>
        <p:origin x="-792" y="-12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20" Type="http://schemas.openxmlformats.org/officeDocument/2006/relationships/viewProps" Target="viewProps.xml"/><Relationship Id="rId21" Type="http://schemas.openxmlformats.org/officeDocument/2006/relationships/theme" Target="theme/theme1.xml"/><Relationship Id="rId22" Type="http://schemas.openxmlformats.org/officeDocument/2006/relationships/tableStyles" Target="tableStyles.xml"/><Relationship Id="rId10" Type="http://schemas.openxmlformats.org/officeDocument/2006/relationships/slide" Target="slides/slide6.xml"/><Relationship Id="rId11" Type="http://schemas.openxmlformats.org/officeDocument/2006/relationships/slide" Target="slides/slide7.xml"/><Relationship Id="rId12" Type="http://schemas.openxmlformats.org/officeDocument/2006/relationships/slide" Target="slides/slide8.xml"/><Relationship Id="rId13" Type="http://schemas.openxmlformats.org/officeDocument/2006/relationships/slide" Target="slides/slide9.xml"/><Relationship Id="rId14" Type="http://schemas.openxmlformats.org/officeDocument/2006/relationships/slide" Target="slides/slide10.xml"/><Relationship Id="rId15" Type="http://schemas.openxmlformats.org/officeDocument/2006/relationships/slide" Target="slides/slide11.xml"/><Relationship Id="rId16" Type="http://schemas.openxmlformats.org/officeDocument/2006/relationships/notesMaster" Target="notesMasters/notesMaster1.xml"/><Relationship Id="rId17" Type="http://schemas.openxmlformats.org/officeDocument/2006/relationships/handoutMaster" Target="handoutMasters/handoutMaster1.xml"/><Relationship Id="rId18" Type="http://schemas.openxmlformats.org/officeDocument/2006/relationships/printerSettings" Target="printerSettings/printerSettings1.bin"/><Relationship Id="rId19" Type="http://schemas.openxmlformats.org/officeDocument/2006/relationships/presProps" Target="presProps.xml"/><Relationship Id="rId1" Type="http://schemas.openxmlformats.org/officeDocument/2006/relationships/customXml" Target="../customXml/item1.xml"/><Relationship Id="rId2" Type="http://schemas.openxmlformats.org/officeDocument/2006/relationships/customXml" Target="../customXml/item2.xml"/><Relationship Id="rId3" Type="http://schemas.openxmlformats.org/officeDocument/2006/relationships/customXml" Target="../customXml/item3.xml"/><Relationship Id="rId4" Type="http://schemas.openxmlformats.org/officeDocument/2006/relationships/slideMaster" Target="slideMasters/slideMaster1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0BF8FC8-449E-064B-8122-9D3D2D35AD28}" type="datetimeFigureOut">
              <a:rPr lang="en-US" smtClean="0"/>
              <a:t>4/24/14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AD3DE9-FAB9-FF46-8BDC-0768FC50FD5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475901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3C679B9-EA42-074F-942C-7B00DBD6AC95}" type="datetimeFigureOut">
              <a:rPr lang="en-US" smtClean="0"/>
              <a:t>4/24/14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7B4C428-ADF4-0B45-A043-A4EA443476C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727420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B4C428-ADF4-0B45-A043-A4EA443476CE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97131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B4C428-ADF4-0B45-A043-A4EA443476CE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82273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B4C428-ADF4-0B45-A043-A4EA443476CE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598129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B4C428-ADF4-0B45-A043-A4EA443476CE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58756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83514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28B2FA-E0F0-E34E-80C1-7E37B0111351}" type="datetime1">
              <a:rPr lang="en-US" smtClean="0"/>
              <a:t>4/24/14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33172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CB5395-B4E3-4249-8415-5CB9F8CFE85B}" type="datetime1">
              <a:rPr lang="en-US" smtClean="0"/>
              <a:t>4/24/14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79964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33E0D-1697-C243-AD14-3F447A7F581D}" type="datetime1">
              <a:rPr lang="en-US" smtClean="0"/>
              <a:t>4/24/14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03822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D9A8E-E4DA-9C4E-81AF-3129279A4D24}" type="datetime1">
              <a:rPr lang="en-US" smtClean="0"/>
              <a:t>4/24/14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AF2B4D-6B12-4EDF-87BB-2B55CECB661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23948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EE19F7-CDBB-8D43-94F8-6B4B9560A03C}" type="datetime1">
              <a:rPr lang="en-US" smtClean="0"/>
              <a:t>4/24/14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05946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6988BA-2503-3E48-A354-AB4EAD9B5EE8}" type="datetime1">
              <a:rPr lang="en-US" smtClean="0"/>
              <a:t>4/24/14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68244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E2F63-81F2-2F4D-90BB-43BE91FDF41F}" type="datetime1">
              <a:rPr lang="en-US" smtClean="0"/>
              <a:t>4/24/14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47129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F34935-49A0-F742-8B6F-DE8A439B1399}" type="datetime1">
              <a:rPr lang="en-US" smtClean="0"/>
              <a:t>4/24/14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92246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F259BB-F4F9-E54B-AA2F-3F3E5A34520F}" type="datetime1">
              <a:rPr lang="en-US" smtClean="0"/>
              <a:t>4/24/14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6B1FF6-39B9-40F5-8B67-33C6354A3D4F}" type="slidenum">
              <a:rPr kumimoji="0" lang="en-US" smtClean="0"/>
              <a:pPr eaLnBrk="1" latinLnBrk="0" hangingPunct="1"/>
              <a:t>‹#›</a:t>
            </a:fld>
            <a:endParaRPr kumimoji="0" lang="en-US" dirty="0">
              <a:solidFill>
                <a:schemeClr val="accent3">
                  <a:shade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82203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585B2B-956C-E246-AB8A-305E12032274}" type="datetime1">
              <a:rPr lang="en-US" smtClean="0"/>
              <a:t>4/24/14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59831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907095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2AF8DB-70D8-6E4A-A804-5EBE8422F6DB}" type="datetime1">
              <a:rPr lang="en-US" smtClean="0"/>
              <a:t>4/24/14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66355A-084C-D24E-9AD2-7E4FC41EA627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7" name="Picture 6" descr="ariss_logo_new.jpg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2136" y="272974"/>
            <a:ext cx="1144664" cy="1144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38435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56" r:id="rId1"/>
    <p:sldLayoutId id="2147493457" r:id="rId2"/>
    <p:sldLayoutId id="2147493458" r:id="rId3"/>
    <p:sldLayoutId id="2147493459" r:id="rId4"/>
    <p:sldLayoutId id="2147493460" r:id="rId5"/>
    <p:sldLayoutId id="2147493461" r:id="rId6"/>
    <p:sldLayoutId id="2147493462" r:id="rId7"/>
    <p:sldLayoutId id="2147493463" r:id="rId8"/>
    <p:sldLayoutId id="2147493464" r:id="rId9"/>
    <p:sldLayoutId id="2147493465" r:id="rId10"/>
    <p:sldLayoutId id="2147493466" r:id="rId11"/>
  </p:sldLayoutIdLst>
  <p:hf sldNum="0"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2.tif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ctrTitle"/>
          </p:nvPr>
        </p:nvSpPr>
        <p:spPr>
          <a:xfrm>
            <a:off x="685800" y="1858211"/>
            <a:ext cx="7772400" cy="2152315"/>
          </a:xfrm>
        </p:spPr>
        <p:txBody>
          <a:bodyPr>
            <a:normAutofit/>
          </a:bodyPr>
          <a:lstStyle/>
          <a:p>
            <a:r>
              <a:rPr lang="en-US" sz="4000" dirty="0" smtClean="0"/>
              <a:t>Telebridge</a:t>
            </a:r>
            <a:r>
              <a:rPr lang="en-US" sz="4000" dirty="0"/>
              <a:t> </a:t>
            </a:r>
            <a:r>
              <a:rPr lang="en-US" sz="4000" dirty="0" smtClean="0"/>
              <a:t>Network</a:t>
            </a:r>
            <a:br>
              <a:rPr lang="en-US" sz="4000" dirty="0" smtClean="0"/>
            </a:br>
            <a:r>
              <a:rPr lang="en-US" sz="3200" dirty="0" smtClean="0"/>
              <a:t>Status and Future</a:t>
            </a:r>
            <a:endParaRPr lang="en-US" sz="3200" dirty="0"/>
          </a:p>
        </p:txBody>
      </p:sp>
      <p:sp>
        <p:nvSpPr>
          <p:cNvPr id="7" name="Subtitle 6"/>
          <p:cNvSpPr>
            <a:spLocks noGrp="1"/>
          </p:cNvSpPr>
          <p:nvPr>
            <p:ph type="subTitle" idx="1"/>
          </p:nvPr>
        </p:nvSpPr>
        <p:spPr>
          <a:xfrm>
            <a:off x="685800" y="4805755"/>
            <a:ext cx="7772400" cy="1127140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Dave Taylor, W8AAS</a:t>
            </a:r>
          </a:p>
          <a:p>
            <a:r>
              <a:rPr lang="en-US" sz="2000" dirty="0" smtClean="0">
                <a:solidFill>
                  <a:schemeClr val="accent1">
                    <a:lumMod val="75000"/>
                  </a:schemeClr>
                </a:solidFill>
              </a:rPr>
              <a:t>U.S. Delegate to ARISS-International</a:t>
            </a:r>
          </a:p>
          <a:p>
            <a:r>
              <a:rPr lang="en-US" sz="2000" dirty="0" smtClean="0">
                <a:solidFill>
                  <a:schemeClr val="accent1">
                    <a:lumMod val="75000"/>
                  </a:schemeClr>
                </a:solidFill>
              </a:rPr>
              <a:t>w8aas@amsat.org</a:t>
            </a:r>
            <a:endParaRPr lang="en-US" sz="2000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641860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Current Status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We receive occasional requests from interested hams</a:t>
            </a:r>
          </a:p>
          <a:p>
            <a:endParaRPr lang="en-US" dirty="0"/>
          </a:p>
          <a:p>
            <a:r>
              <a:rPr lang="en-US" dirty="0" smtClean="0"/>
              <a:t>Three requests pending</a:t>
            </a:r>
          </a:p>
          <a:p>
            <a:pPr lvl="1"/>
            <a:r>
              <a:rPr lang="en-US" dirty="0" smtClean="0"/>
              <a:t>Italy</a:t>
            </a:r>
          </a:p>
          <a:p>
            <a:pPr lvl="1"/>
            <a:r>
              <a:rPr lang="en-US" dirty="0" smtClean="0"/>
              <a:t>Malaysia</a:t>
            </a:r>
          </a:p>
          <a:p>
            <a:pPr lvl="1"/>
            <a:r>
              <a:rPr lang="en-US" dirty="0" smtClean="0"/>
              <a:t>Brazil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005674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ARISS should take over operation of the telebridge network from AMSAT-NA</a:t>
            </a:r>
          </a:p>
          <a:p>
            <a:endParaRPr lang="en-US" dirty="0" smtClean="0"/>
          </a:p>
          <a:p>
            <a:r>
              <a:rPr lang="en-US" dirty="0" smtClean="0"/>
              <a:t>The Operations Committee should be responsible for selecting and managing telebridge stations</a:t>
            </a:r>
          </a:p>
          <a:p>
            <a:endParaRPr lang="en-US" dirty="0"/>
          </a:p>
          <a:p>
            <a:r>
              <a:rPr lang="en-US" dirty="0" smtClean="0"/>
              <a:t>The ARISS-I Delegates should be responsible for approving new stations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809444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Telebridge network began in 1985</a:t>
            </a:r>
          </a:p>
          <a:p>
            <a:endParaRPr lang="en-US" dirty="0" smtClean="0"/>
          </a:p>
          <a:p>
            <a:r>
              <a:rPr lang="en-US" dirty="0" smtClean="0"/>
              <a:t>Supported SAREX mission for Tony England</a:t>
            </a:r>
          </a:p>
          <a:p>
            <a:endParaRPr lang="en-US" dirty="0" smtClean="0"/>
          </a:p>
          <a:p>
            <a:r>
              <a:rPr lang="en-US" dirty="0" smtClean="0"/>
              <a:t>Telebridge stations have been a United States responsibility since then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49243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Recent History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In 2008, we began a search for additional telebridge stations</a:t>
            </a:r>
          </a:p>
          <a:p>
            <a:endParaRPr lang="en-US" dirty="0"/>
          </a:p>
          <a:p>
            <a:r>
              <a:rPr lang="en-US" dirty="0" smtClean="0"/>
              <a:t>In 2009, we added</a:t>
            </a:r>
          </a:p>
          <a:p>
            <a:pPr lvl="1"/>
            <a:r>
              <a:rPr lang="en-US" dirty="0" smtClean="0"/>
              <a:t>LU8YY and LU1CGB in Argentina</a:t>
            </a:r>
          </a:p>
          <a:p>
            <a:pPr lvl="1"/>
            <a:r>
              <a:rPr lang="en-US" dirty="0" smtClean="0"/>
              <a:t>VK6MJ in Australia</a:t>
            </a:r>
          </a:p>
          <a:p>
            <a:pPr lvl="1"/>
            <a:endParaRPr lang="en-US" dirty="0"/>
          </a:p>
          <a:p>
            <a:r>
              <a:rPr lang="en-US" dirty="0" smtClean="0"/>
              <a:t>In 2010, we added</a:t>
            </a:r>
          </a:p>
          <a:p>
            <a:pPr lvl="1"/>
            <a:r>
              <a:rPr lang="en-US" dirty="0" smtClean="0"/>
              <a:t>IK1SLD in Italy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81780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Current Stations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9 active telebridge stations</a:t>
            </a:r>
          </a:p>
          <a:p>
            <a:pPr lvl="1"/>
            <a:r>
              <a:rPr lang="en-US" dirty="0" smtClean="0"/>
              <a:t>AH6NM, Hawaii, USA</a:t>
            </a:r>
          </a:p>
          <a:p>
            <a:pPr lvl="1"/>
            <a:r>
              <a:rPr lang="en-US" dirty="0" smtClean="0"/>
              <a:t>IK1SLD, </a:t>
            </a:r>
            <a:r>
              <a:rPr lang="en-US" dirty="0"/>
              <a:t>Casale Monferrato</a:t>
            </a:r>
            <a:r>
              <a:rPr lang="en-US" dirty="0" smtClean="0"/>
              <a:t>, Italy</a:t>
            </a:r>
          </a:p>
          <a:p>
            <a:pPr lvl="1"/>
            <a:r>
              <a:rPr lang="en-US" dirty="0" smtClean="0"/>
              <a:t>K6DUE, Maryland, USA</a:t>
            </a:r>
          </a:p>
          <a:p>
            <a:pPr lvl="1"/>
            <a:r>
              <a:rPr lang="en-US" dirty="0" smtClean="0"/>
              <a:t>LU1CGB, </a:t>
            </a:r>
            <a:r>
              <a:rPr lang="en-US" dirty="0"/>
              <a:t>Buenos Aires</a:t>
            </a:r>
            <a:r>
              <a:rPr lang="en-US" dirty="0" smtClean="0"/>
              <a:t>, Argentina</a:t>
            </a:r>
          </a:p>
          <a:p>
            <a:pPr lvl="1"/>
            <a:r>
              <a:rPr lang="en-US" dirty="0" smtClean="0"/>
              <a:t>LU8YY, San Luis, Argentina</a:t>
            </a:r>
          </a:p>
          <a:p>
            <a:pPr lvl="1"/>
            <a:r>
              <a:rPr lang="en-US" dirty="0" smtClean="0"/>
              <a:t>W6SRJ, California, USA</a:t>
            </a:r>
          </a:p>
          <a:p>
            <a:pPr lvl="1"/>
            <a:r>
              <a:rPr lang="en-US" dirty="0" smtClean="0"/>
              <a:t>VK4KHZ, Queensland, Australia</a:t>
            </a:r>
          </a:p>
          <a:p>
            <a:pPr lvl="1"/>
            <a:r>
              <a:rPr lang="en-US" dirty="0" smtClean="0"/>
              <a:t>VK5ZAI, South Australia, Australia</a:t>
            </a:r>
          </a:p>
          <a:p>
            <a:pPr lvl="1"/>
            <a:r>
              <a:rPr lang="en-US" dirty="0" smtClean="0"/>
              <a:t>VK6MJ, Western Australia, Australia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10699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Current Stations (cont.)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 development</a:t>
            </a:r>
          </a:p>
          <a:p>
            <a:pPr lvl="1"/>
            <a:r>
              <a:rPr lang="en-US" dirty="0" smtClean="0"/>
              <a:t>VE4ISS, Winnipeg, Canada</a:t>
            </a:r>
          </a:p>
          <a:p>
            <a:r>
              <a:rPr lang="en-US" dirty="0" smtClean="0"/>
              <a:t>Inactive</a:t>
            </a:r>
          </a:p>
          <a:p>
            <a:pPr lvl="1"/>
            <a:r>
              <a:rPr lang="en-US" dirty="0" smtClean="0"/>
              <a:t>ON4ISS, Belgium</a:t>
            </a:r>
          </a:p>
          <a:p>
            <a:pPr lvl="1"/>
            <a:r>
              <a:rPr lang="en-US" dirty="0" smtClean="0"/>
              <a:t>W5RRR, Texas, USA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12771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Content Placeholder 7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953674"/>
            <a:ext cx="8229600" cy="3971783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Telebridge Locations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5106688" y="3269047"/>
            <a:ext cx="71614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/>
              <a:t>K6DUE</a:t>
            </a:r>
            <a:endParaRPr lang="en-US" sz="1200" dirty="0"/>
          </a:p>
        </p:txBody>
      </p:sp>
      <p:sp>
        <p:nvSpPr>
          <p:cNvPr id="10" name="TextBox 9"/>
          <p:cNvSpPr txBox="1"/>
          <p:nvPr/>
        </p:nvSpPr>
        <p:spPr>
          <a:xfrm>
            <a:off x="4662291" y="3600429"/>
            <a:ext cx="71614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/>
              <a:t>W5RRR</a:t>
            </a:r>
            <a:endParaRPr lang="en-US" sz="1200" dirty="0"/>
          </a:p>
        </p:txBody>
      </p:sp>
      <p:sp>
        <p:nvSpPr>
          <p:cNvPr id="11" name="TextBox 10"/>
          <p:cNvSpPr txBox="1"/>
          <p:nvPr/>
        </p:nvSpPr>
        <p:spPr>
          <a:xfrm>
            <a:off x="4627588" y="2736498"/>
            <a:ext cx="63786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/>
              <a:t>VE4ISS</a:t>
            </a:r>
            <a:endParaRPr lang="en-US" sz="1200" dirty="0"/>
          </a:p>
        </p:txBody>
      </p:sp>
      <p:sp>
        <p:nvSpPr>
          <p:cNvPr id="12" name="TextBox 11"/>
          <p:cNvSpPr txBox="1"/>
          <p:nvPr/>
        </p:nvSpPr>
        <p:spPr>
          <a:xfrm>
            <a:off x="3332435" y="3061730"/>
            <a:ext cx="71614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100" dirty="0" smtClean="0"/>
              <a:t>W6SRJ</a:t>
            </a:r>
            <a:endParaRPr lang="en-US" sz="1200" dirty="0"/>
          </a:p>
        </p:txBody>
      </p:sp>
      <p:sp>
        <p:nvSpPr>
          <p:cNvPr id="13" name="TextBox 12"/>
          <p:cNvSpPr txBox="1"/>
          <p:nvPr/>
        </p:nvSpPr>
        <p:spPr>
          <a:xfrm>
            <a:off x="3236607" y="3792139"/>
            <a:ext cx="71614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/>
              <a:t>AH6NM</a:t>
            </a:r>
            <a:endParaRPr lang="en-US" sz="1200" dirty="0"/>
          </a:p>
        </p:txBody>
      </p:sp>
      <p:sp>
        <p:nvSpPr>
          <p:cNvPr id="14" name="TextBox 13"/>
          <p:cNvSpPr txBox="1"/>
          <p:nvPr/>
        </p:nvSpPr>
        <p:spPr>
          <a:xfrm>
            <a:off x="1989163" y="4673315"/>
            <a:ext cx="71614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/>
              <a:t>VK4KHZ</a:t>
            </a:r>
            <a:endParaRPr lang="en-US" sz="1200" dirty="0"/>
          </a:p>
        </p:txBody>
      </p:sp>
      <p:sp>
        <p:nvSpPr>
          <p:cNvPr id="15" name="TextBox 14"/>
          <p:cNvSpPr txBox="1"/>
          <p:nvPr/>
        </p:nvSpPr>
        <p:spPr>
          <a:xfrm>
            <a:off x="7177149" y="2973884"/>
            <a:ext cx="620668" cy="261610"/>
          </a:xfrm>
          <a:prstGeom prst="rect">
            <a:avLst/>
          </a:prstGeom>
          <a:solidFill>
            <a:schemeClr val="bg2">
              <a:alpha val="58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100" dirty="0" smtClean="0"/>
              <a:t>IK1SLD</a:t>
            </a:r>
            <a:endParaRPr lang="en-US" sz="1200" dirty="0"/>
          </a:p>
        </p:txBody>
      </p:sp>
      <p:sp>
        <p:nvSpPr>
          <p:cNvPr id="16" name="TextBox 15"/>
          <p:cNvSpPr txBox="1"/>
          <p:nvPr/>
        </p:nvSpPr>
        <p:spPr>
          <a:xfrm>
            <a:off x="5540452" y="5070181"/>
            <a:ext cx="71614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/>
              <a:t>LU1CGB</a:t>
            </a:r>
            <a:endParaRPr lang="en-US" sz="1200" dirty="0"/>
          </a:p>
        </p:txBody>
      </p:sp>
      <p:sp>
        <p:nvSpPr>
          <p:cNvPr id="17" name="TextBox 16"/>
          <p:cNvSpPr txBox="1"/>
          <p:nvPr/>
        </p:nvSpPr>
        <p:spPr>
          <a:xfrm>
            <a:off x="4615374" y="4990852"/>
            <a:ext cx="71614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100" dirty="0" smtClean="0"/>
              <a:t>LU8YY</a:t>
            </a:r>
            <a:endParaRPr lang="en-US" sz="1200" dirty="0"/>
          </a:p>
        </p:txBody>
      </p:sp>
      <p:sp>
        <p:nvSpPr>
          <p:cNvPr id="18" name="TextBox 17"/>
          <p:cNvSpPr txBox="1"/>
          <p:nvPr/>
        </p:nvSpPr>
        <p:spPr>
          <a:xfrm>
            <a:off x="1459818" y="5276869"/>
            <a:ext cx="71614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/>
              <a:t>VK5ZAI</a:t>
            </a:r>
            <a:endParaRPr lang="en-US" sz="1200" dirty="0"/>
          </a:p>
        </p:txBody>
      </p:sp>
      <p:sp>
        <p:nvSpPr>
          <p:cNvPr id="19" name="TextBox 18"/>
          <p:cNvSpPr txBox="1"/>
          <p:nvPr/>
        </p:nvSpPr>
        <p:spPr>
          <a:xfrm>
            <a:off x="647041" y="5110999"/>
            <a:ext cx="71614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/>
              <a:t>VK6MJ</a:t>
            </a:r>
            <a:endParaRPr lang="en-US" sz="1200" dirty="0"/>
          </a:p>
        </p:txBody>
      </p:sp>
      <p:sp>
        <p:nvSpPr>
          <p:cNvPr id="34" name="TextBox 33"/>
          <p:cNvSpPr txBox="1"/>
          <p:nvPr/>
        </p:nvSpPr>
        <p:spPr>
          <a:xfrm>
            <a:off x="2978784" y="6330467"/>
            <a:ext cx="33328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008000"/>
                </a:solidFill>
              </a:rPr>
              <a:t>Active</a:t>
            </a:r>
            <a:r>
              <a:rPr lang="en-US" dirty="0" smtClean="0"/>
              <a:t>     </a:t>
            </a:r>
            <a:r>
              <a:rPr lang="en-US" dirty="0" smtClean="0">
                <a:solidFill>
                  <a:srgbClr val="FF0000"/>
                </a:solidFill>
              </a:rPr>
              <a:t>Inactive</a:t>
            </a:r>
            <a:r>
              <a:rPr lang="en-US" dirty="0" smtClean="0"/>
              <a:t>     </a:t>
            </a:r>
            <a:r>
              <a:rPr lang="en-US" dirty="0" smtClean="0">
                <a:solidFill>
                  <a:srgbClr val="3366FF"/>
                </a:solidFill>
              </a:rPr>
              <a:t>Future</a:t>
            </a:r>
            <a:endParaRPr lang="en-US" dirty="0">
              <a:solidFill>
                <a:srgbClr val="3366FF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900639" y="2613213"/>
            <a:ext cx="620668" cy="261610"/>
          </a:xfrm>
          <a:prstGeom prst="rect">
            <a:avLst/>
          </a:prstGeom>
          <a:solidFill>
            <a:schemeClr val="bg2">
              <a:alpha val="58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100" dirty="0" smtClean="0"/>
              <a:t>ON4ISS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76927449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Evaluation Process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Get details about operator and station</a:t>
            </a:r>
          </a:p>
          <a:p>
            <a:endParaRPr lang="en-US" dirty="0" smtClean="0"/>
          </a:p>
          <a:p>
            <a:r>
              <a:rPr lang="en-US" dirty="0" smtClean="0"/>
              <a:t>Review application</a:t>
            </a:r>
          </a:p>
          <a:p>
            <a:endParaRPr lang="en-US" dirty="0"/>
          </a:p>
          <a:p>
            <a:r>
              <a:rPr lang="en-US" dirty="0" smtClean="0"/>
              <a:t>Conduct test pass</a:t>
            </a:r>
            <a:endParaRPr lang="en-US" dirty="0"/>
          </a:p>
          <a:p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868233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</a:t>
            </a:r>
            <a:r>
              <a:rPr lang="en-US" dirty="0" smtClean="0"/>
              <a:t>election Criteria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Considerations for approving a telebridge station include:</a:t>
            </a:r>
          </a:p>
          <a:p>
            <a:pPr lvl="1"/>
            <a:r>
              <a:rPr lang="en-US" dirty="0" smtClean="0"/>
              <a:t>Location</a:t>
            </a:r>
          </a:p>
          <a:p>
            <a:pPr lvl="1"/>
            <a:r>
              <a:rPr lang="en-US" dirty="0" smtClean="0"/>
              <a:t>Technical</a:t>
            </a:r>
            <a:endParaRPr lang="en-US" dirty="0"/>
          </a:p>
          <a:p>
            <a:pPr lvl="1"/>
            <a:r>
              <a:rPr lang="en-US" dirty="0" smtClean="0"/>
              <a:t>Language</a:t>
            </a:r>
          </a:p>
          <a:p>
            <a:pPr lvl="1"/>
            <a:r>
              <a:rPr lang="en-US" dirty="0" smtClean="0"/>
              <a:t>Access</a:t>
            </a:r>
          </a:p>
          <a:p>
            <a:pPr lvl="1"/>
            <a:r>
              <a:rPr lang="en-US" dirty="0" smtClean="0"/>
              <a:t>Legal</a:t>
            </a:r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018732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62427"/>
            <a:ext cx="6907095" cy="1143000"/>
          </a:xfrm>
        </p:spPr>
        <p:txBody>
          <a:bodyPr/>
          <a:lstStyle/>
          <a:p>
            <a:r>
              <a:rPr lang="en-US" dirty="0" smtClean="0"/>
              <a:t>Impact of Added Stations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</a:t>
            </a:r>
            <a:r>
              <a:rPr lang="en-US" dirty="0" smtClean="0"/>
              <a:t>ncreased processing when generating best weeks and pass options</a:t>
            </a:r>
          </a:p>
          <a:p>
            <a:r>
              <a:rPr lang="en-US" dirty="0"/>
              <a:t>I</a:t>
            </a:r>
            <a:r>
              <a:rPr lang="en-US" dirty="0" smtClean="0"/>
              <a:t>ncreased work to filter options and check station availability</a:t>
            </a:r>
          </a:p>
          <a:p>
            <a:r>
              <a:rPr lang="en-US" dirty="0"/>
              <a:t>D</a:t>
            </a:r>
            <a:r>
              <a:rPr lang="en-US" dirty="0" smtClean="0"/>
              <a:t>ecreased contacts for existing stations, particularly if footprints overlap</a:t>
            </a:r>
          </a:p>
          <a:p>
            <a:pPr lvl="1"/>
            <a:r>
              <a:rPr lang="en-US" dirty="0" smtClean="0"/>
              <a:t>Station operators become out-of-practice</a:t>
            </a:r>
          </a:p>
          <a:p>
            <a:r>
              <a:rPr lang="en-US" dirty="0"/>
              <a:t>T</a:t>
            </a:r>
            <a:r>
              <a:rPr lang="en-US" dirty="0" smtClean="0"/>
              <a:t>ime spent tracking status of station, monitoring performance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4903143"/>
      </p:ext>
    </p:extLst>
  </p:cSld>
  <p:clrMapOvr>
    <a:masterClrMapping/>
  </p:clrMapOvr>
</p:sld>
</file>

<file path=ppt/theme/theme1.xml><?xml version="1.0" encoding="utf-8"?>
<a:theme xmlns:a="http://schemas.openxmlformats.org/drawingml/2006/main" name="ARISS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Revolution">
      <a:majorFont>
        <a:latin typeface="Trebuchet MS"/>
        <a:ea typeface=""/>
        <a:cs typeface=""/>
        <a:font script="Jpan" typeface="ＭＳ ゴシック"/>
        <a:font script="Hans" typeface="宋体"/>
        <a:font script="Hant" typeface="新細明體"/>
      </a:majorFont>
      <a:minorFont>
        <a:latin typeface="Trebuchet MS"/>
        <a:ea typeface=""/>
        <a:cs typeface=""/>
        <a:font script="Jpan" typeface="ＭＳ ゴシック"/>
        <a:font script="Hans" typeface="宋体"/>
        <a:font script="Hant" typeface="新細明體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DE64AEEDD9B7A4D93545ACBE97D4615" ma:contentTypeVersion="2" ma:contentTypeDescription="Create a new document." ma:contentTypeScope="" ma:versionID="f49002b78e3a4a71b814eef46a983816">
  <xsd:schema xmlns:xsd="http://www.w3.org/2001/XMLSchema" xmlns:xs="http://www.w3.org/2001/XMLSchema" xmlns:p="http://schemas.microsoft.com/office/2006/metadata/properties" xmlns:ns2="http://schemas.microsoft.com/sharepoint/v3/fields" targetNamespace="http://schemas.microsoft.com/office/2006/metadata/properties" ma:root="true" ma:fieldsID="38f6db2dd0d9a0cf6a8dc37be32b365b" ns2:_="">
    <xsd:import namespace="http://schemas.microsoft.com/sharepoint/v3/fields"/>
    <xsd:element name="properties">
      <xsd:complexType>
        <xsd:sequence>
          <xsd:element name="documentManagement">
            <xsd:complexType>
              <xsd:all>
                <xsd:element ref="ns2:_Status" minOccurs="0"/>
                <xsd:element ref="ns2:_Vers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_Status" ma:index="8" nillable="true" ma:displayName="Status" ma:default="Not Started" ma:internalName="_Status">
      <xsd:simpleType>
        <xsd:union memberTypes="dms:Text">
          <xsd:simpleType>
            <xsd:restriction base="dms:Choice">
              <xsd:enumeration value="Not Started"/>
              <xsd:enumeration value="Draft"/>
              <xsd:enumeration value="Reviewed"/>
              <xsd:enumeration value="Scheduled"/>
              <xsd:enumeration value="Published"/>
              <xsd:enumeration value="Final"/>
              <xsd:enumeration value="Expired"/>
            </xsd:restriction>
          </xsd:simpleType>
        </xsd:union>
      </xsd:simpleType>
    </xsd:element>
    <xsd:element name="_Version" ma:index="9" nillable="true" ma:displayName="Version" ma:internalName="_Version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 ma:displayName="Status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Version xmlns="http://schemas.microsoft.com/sharepoint/v3/fields" xsi:nil="true"/>
    <_Status xmlns="http://schemas.microsoft.com/sharepoint/v3/fields">Not Started</_Status>
  </documentManagement>
</p:properties>
</file>

<file path=customXml/itemProps1.xml><?xml version="1.0" encoding="utf-8"?>
<ds:datastoreItem xmlns:ds="http://schemas.openxmlformats.org/officeDocument/2006/customXml" ds:itemID="{87D2A1B0-FF3E-4009-940D-AED0EB70AA2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E4214858-785C-42F7-BE66-6D0E79395FC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/fields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7B6F2769-7194-4217-93D3-3AF3A4742282}">
  <ds:schemaRefs>
    <ds:schemaRef ds:uri="http://schemas.microsoft.com/office/2006/metadata/properties"/>
    <ds:schemaRef ds:uri="http://schemas.microsoft.com/office/infopath/2007/PartnerControls"/>
    <ds:schemaRef ds:uri="http://schemas.microsoft.com/sharepoint/v3/field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ARISS.potx</Template>
  <TotalTime>12838</TotalTime>
  <Words>301</Words>
  <Application>Microsoft Macintosh PowerPoint</Application>
  <PresentationFormat>On-screen Show (4:3)</PresentationFormat>
  <Paragraphs>86</Paragraphs>
  <Slides>11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ARISS</vt:lpstr>
      <vt:lpstr>Telebridge Network Status and Future</vt:lpstr>
      <vt:lpstr>Background</vt:lpstr>
      <vt:lpstr>Recent History</vt:lpstr>
      <vt:lpstr>Current Stations</vt:lpstr>
      <vt:lpstr>Current Stations (cont.)</vt:lpstr>
      <vt:lpstr>Telebridge Locations</vt:lpstr>
      <vt:lpstr>Evaluation Process</vt:lpstr>
      <vt:lpstr>Selection Criteria</vt:lpstr>
      <vt:lpstr>Impact of Added Stations</vt:lpstr>
      <vt:lpstr>Current Status</vt:lpstr>
      <vt:lpstr>Proposal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ARISS-I Telebridge Network</dc:title>
  <dc:subject/>
  <dc:creator>Dave Taylor, W8AAS</dc:creator>
  <cp:keywords/>
  <dc:description>ARISS-I meeting at ESTEC, April 2014</dc:description>
  <cp:lastModifiedBy>Dave Taylor</cp:lastModifiedBy>
  <cp:revision>217</cp:revision>
  <dcterms:created xsi:type="dcterms:W3CDTF">2010-04-12T23:12:02Z</dcterms:created>
  <dcterms:modified xsi:type="dcterms:W3CDTF">2014-04-24T21:14:14Z</dcterms:modified>
  <cp:category/>
  <cp:contentStatus>Draft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0x0101000DE64AEEDD9B7A4D93545ACBE97D4615</vt:lpwstr>
  </property>
</Properties>
</file>