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gif" ContentType="image/gif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6" autoAdjust="0"/>
    <p:restoredTop sz="94660"/>
  </p:normalViewPr>
  <p:slideViewPr>
    <p:cSldViewPr snapToGrid="0">
      <p:cViewPr varScale="1">
        <p:scale>
          <a:sx n="132" d="100"/>
          <a:sy n="132" d="100"/>
        </p:scale>
        <p:origin x="-112" y="-11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printerSettings" Target="printerSettings/printerSettings1.bin"/><Relationship Id="rId12" Type="http://schemas.openxmlformats.org/officeDocument/2006/relationships/presProps" Target="presProps.xml"/><Relationship Id="rId13" Type="http://schemas.openxmlformats.org/officeDocument/2006/relationships/viewProps" Target="viewProps.xml"/><Relationship Id="rId14" Type="http://schemas.openxmlformats.org/officeDocument/2006/relationships/theme" Target="theme/theme1.xml"/><Relationship Id="rId15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D2E22A-FA04-4F65-A1E3-5F5EAC892DA8}" type="datetimeFigureOut">
              <a:rPr lang="en-US" smtClean="0"/>
              <a:t>4/5/14</a:t>
            </a:fld>
            <a:endParaRPr lang="en-US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5FA2FD-2134-4CE4-A8A1-A4E3B55D38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8482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5FA2FD-2134-4CE4-A8A1-A4E3B55D38B6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60375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Title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62399" y="1964267"/>
            <a:ext cx="7197726" cy="2421464"/>
          </a:xfrm>
        </p:spPr>
        <p:txBody>
          <a:bodyPr anchor="b">
            <a:normAutofit/>
          </a:bodyPr>
          <a:lstStyle>
            <a:lvl1pPr algn="r">
              <a:defRPr sz="4800">
                <a:effectLst/>
              </a:defRPr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62399" y="4385732"/>
            <a:ext cx="7197726" cy="1405467"/>
          </a:xfrm>
        </p:spPr>
        <p:txBody>
          <a:bodyPr anchor="t">
            <a:normAutofit/>
          </a:bodyPr>
          <a:lstStyle>
            <a:lvl1pPr marL="0" indent="0" algn="r">
              <a:buNone/>
              <a:defRPr sz="1800" cap="all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32558" y="5870575"/>
            <a:ext cx="1600200" cy="377825"/>
          </a:xfrm>
        </p:spPr>
        <p:txBody>
          <a:bodyPr/>
          <a:lstStyle/>
          <a:p>
            <a:fld id="{B61BEF0D-F0BB-DE4B-95CE-6DB70DBA9567}" type="datetimeFigureOut">
              <a:rPr lang="en-US" dirty="0"/>
              <a:pPr/>
              <a:t>4/5/14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962399" y="5870575"/>
            <a:ext cx="4893958" cy="3778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08958" y="5870575"/>
            <a:ext cx="551167" cy="3778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 panoramiqu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732865"/>
            <a:ext cx="1013142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371600" y="932112"/>
            <a:ext cx="8759827" cy="3164976"/>
          </a:xfrm>
          <a:prstGeom prst="roundRect">
            <a:avLst>
              <a:gd name="adj" fmla="val 4380"/>
            </a:avLst>
          </a:prstGeom>
          <a:ln w="50800" cap="sq" cmpd="dbl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fr-FR" smtClean="0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5299603"/>
            <a:ext cx="10131427" cy="49371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4/5/14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re et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09601"/>
            <a:ext cx="10131427" cy="3124199"/>
          </a:xfrm>
        </p:spPr>
        <p:txBody>
          <a:bodyPr anchor="ctr">
            <a:normAutofit/>
          </a:bodyPr>
          <a:lstStyle>
            <a:lvl1pPr algn="l">
              <a:defRPr sz="3200" b="0" cap="none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10131428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4/5/14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tion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0237867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88275" y="82333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992267" y="609601"/>
            <a:ext cx="9550399" cy="2743199"/>
          </a:xfrm>
        </p:spPr>
        <p:txBody>
          <a:bodyPr anchor="ctr">
            <a:normAutofit/>
          </a:bodyPr>
          <a:lstStyle>
            <a:lvl1pPr algn="l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97875" y="3352800"/>
            <a:ext cx="9339184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7465" y="4343400"/>
            <a:ext cx="10152367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4/5/14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arte n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2" y="3308581"/>
            <a:ext cx="10131425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4777381"/>
            <a:ext cx="10131426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4/5/14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arte nom cit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0237867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88275" y="82333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992267" y="609601"/>
            <a:ext cx="9550399" cy="2743199"/>
          </a:xfrm>
        </p:spPr>
        <p:txBody>
          <a:bodyPr anchor="ctr">
            <a:normAutofit/>
          </a:bodyPr>
          <a:lstStyle>
            <a:lvl1pPr algn="l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5800" y="3886200"/>
            <a:ext cx="10135436" cy="8890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fr-FR" smtClean="0"/>
              <a:t>Modifiez les styles du texte du masque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799" y="4775200"/>
            <a:ext cx="10135436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4/5/14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rai ou fau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09601"/>
            <a:ext cx="10131427" cy="2743199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5801" y="3505200"/>
            <a:ext cx="10131428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fr-FR" smtClean="0"/>
              <a:t>Modifiez les styles du texte du masque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10131428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4/5/14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685801" y="609600"/>
            <a:ext cx="10131425" cy="1456267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4/5/14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58675" y="609599"/>
            <a:ext cx="2158552" cy="5181601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7832116" cy="5181600"/>
          </a:xfrm>
        </p:spPr>
        <p:txBody>
          <a:bodyPr vert="eaVert" anchor="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4/5/14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4/5/14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308581"/>
            <a:ext cx="10131427" cy="1468800"/>
          </a:xfrm>
        </p:spPr>
        <p:txBody>
          <a:bodyPr anchor="b"/>
          <a:lstStyle>
            <a:lvl1pPr algn="l">
              <a:defRPr sz="4000" b="0" cap="all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799" y="4777381"/>
            <a:ext cx="1013142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 cap="all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4/5/14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2" y="2142067"/>
            <a:ext cx="4995334" cy="3649134"/>
          </a:xfrm>
        </p:spPr>
        <p:txBody>
          <a:bodyPr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21895" y="2142067"/>
            <a:ext cx="4995332" cy="3649133"/>
          </a:xfrm>
        </p:spPr>
        <p:txBody>
          <a:bodyPr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4/5/14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973670" y="2218267"/>
            <a:ext cx="470905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1" y="2870201"/>
            <a:ext cx="4996923" cy="2920998"/>
          </a:xfrm>
        </p:spPr>
        <p:txBody>
          <a:bodyPr anchor="t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6096003" y="2226734"/>
            <a:ext cx="4722813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23483" y="2870201"/>
            <a:ext cx="4995334" cy="2920998"/>
          </a:xfrm>
        </p:spPr>
        <p:txBody>
          <a:bodyPr anchor="t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4/5/14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4/5/14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4/5/14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74333"/>
            <a:ext cx="3680885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48201" y="609601"/>
            <a:ext cx="6169026" cy="5181600"/>
          </a:xfrm>
        </p:spPr>
        <p:txBody>
          <a:bodyPr anchor="ctr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445933"/>
            <a:ext cx="3680885" cy="1828800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4/5/14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600200"/>
            <a:ext cx="6164653" cy="13716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36253" y="914400"/>
            <a:ext cx="3280974" cy="4572000"/>
          </a:xfrm>
          <a:prstGeom prst="roundRect">
            <a:avLst>
              <a:gd name="adj" fmla="val 4280"/>
            </a:avLst>
          </a:prstGeom>
          <a:ln w="50800" cap="sq" cmpd="dbl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fr-FR" smtClean="0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2971800"/>
            <a:ext cx="6164653" cy="1828800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4/5/14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slideLayout" Target="../slideLayouts/slideLayout17.xml"/><Relationship Id="rId18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1" y="609600"/>
            <a:ext cx="10131425" cy="14562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2142067"/>
            <a:ext cx="10131425" cy="36491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89660" y="5870575"/>
            <a:ext cx="1600200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4/5/14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5870575"/>
            <a:ext cx="7827659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66060" y="5870575"/>
            <a:ext cx="551167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0" r:id="rId9"/>
    <p:sldLayoutId id="2147483657" r:id="rId10"/>
    <p:sldLayoutId id="2147483663" r:id="rId11"/>
    <p:sldLayoutId id="2147483664" r:id="rId12"/>
    <p:sldLayoutId id="2147483665" r:id="rId13"/>
    <p:sldLayoutId id="2147483666" r:id="rId14"/>
    <p:sldLayoutId id="2147483667" r:id="rId15"/>
    <p:sldLayoutId id="2147483658" r:id="rId16"/>
    <p:sldLayoutId id="2147483659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.gi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.gi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4.gi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BE" dirty="0" smtClean="0"/>
              <a:t>How  to set up Ham TV </a:t>
            </a:r>
            <a:r>
              <a:rPr lang="fr-BE" dirty="0" err="1" smtClean="0"/>
              <a:t>school</a:t>
            </a:r>
            <a:r>
              <a:rPr lang="fr-BE" dirty="0" smtClean="0"/>
              <a:t> contacts </a:t>
            </a:r>
            <a:endParaRPr lang="en-US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r-BE" dirty="0" err="1" smtClean="0"/>
              <a:t>Presented</a:t>
            </a:r>
            <a:r>
              <a:rPr lang="fr-BE" dirty="0" smtClean="0"/>
              <a:t> by Gaston Bertels, ON4WF</a:t>
            </a:r>
            <a:endParaRPr lang="en-US" dirty="0"/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114" y="200417"/>
            <a:ext cx="2269408" cy="22171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286421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640" y="175364"/>
            <a:ext cx="2243765" cy="2192055"/>
          </a:xfrm>
          <a:prstGeom prst="rect">
            <a:avLst/>
          </a:prstGeom>
        </p:spPr>
      </p:pic>
      <p:sp>
        <p:nvSpPr>
          <p:cNvPr id="3" name="ZoneTexte 2"/>
          <p:cNvSpPr txBox="1"/>
          <p:nvPr/>
        </p:nvSpPr>
        <p:spPr>
          <a:xfrm>
            <a:off x="2388135" y="2060077"/>
            <a:ext cx="9224210" cy="46474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BE" sz="3200" dirty="0" err="1" smtClean="0"/>
              <a:t>Ground</a:t>
            </a:r>
            <a:r>
              <a:rPr lang="fr-BE" sz="3200" dirty="0" smtClean="0"/>
              <a:t> station </a:t>
            </a:r>
            <a:r>
              <a:rPr lang="fr-BE" sz="3200" dirty="0" err="1" smtClean="0"/>
              <a:t>requirements</a:t>
            </a:r>
            <a:endParaRPr lang="en-US" sz="3200" dirty="0" smtClean="0"/>
          </a:p>
          <a:p>
            <a:pPr marL="914400" lvl="1" indent="-457200">
              <a:buFont typeface="Wingdings" panose="05000000000000000000" pitchFamily="2" charset="2"/>
              <a:buChar char="ü"/>
            </a:pPr>
            <a:r>
              <a:rPr lang="en-US" sz="2400" dirty="0"/>
              <a:t>no obscurations for the </a:t>
            </a:r>
            <a:r>
              <a:rPr lang="en-US" sz="2400" dirty="0" smtClean="0"/>
              <a:t>antennas</a:t>
            </a:r>
          </a:p>
          <a:p>
            <a:pPr marL="914400" lvl="1" indent="-457200">
              <a:buFont typeface="Wingdings" panose="05000000000000000000" pitchFamily="2" charset="2"/>
              <a:buChar char="ü"/>
            </a:pPr>
            <a:r>
              <a:rPr lang="en-US" sz="2400" dirty="0" smtClean="0"/>
              <a:t>1.2m </a:t>
            </a:r>
            <a:r>
              <a:rPr lang="en-US" sz="2400" dirty="0"/>
              <a:t>dish for </a:t>
            </a:r>
            <a:r>
              <a:rPr lang="en-US" sz="2400" dirty="0" smtClean="0"/>
              <a:t>S-band</a:t>
            </a:r>
          </a:p>
          <a:p>
            <a:pPr marL="914400" lvl="1" indent="-457200">
              <a:buFont typeface="Wingdings" panose="05000000000000000000" pitchFamily="2" charset="2"/>
              <a:buChar char="ü"/>
            </a:pPr>
            <a:r>
              <a:rPr lang="fr-BE" sz="2400" dirty="0" err="1" smtClean="0"/>
              <a:t>Tutioune</a:t>
            </a:r>
            <a:r>
              <a:rPr lang="fr-BE" sz="2400" dirty="0" smtClean="0"/>
              <a:t> software</a:t>
            </a:r>
            <a:endParaRPr lang="en-US" sz="2400" dirty="0" smtClean="0"/>
          </a:p>
          <a:p>
            <a:pPr marL="914400" lvl="1" indent="-457200">
              <a:buFont typeface="Wingdings" panose="05000000000000000000" pitchFamily="2" charset="2"/>
              <a:buChar char="ü"/>
            </a:pPr>
            <a:r>
              <a:rPr lang="en-US" sz="2400" dirty="0" smtClean="0"/>
              <a:t>crossed </a:t>
            </a:r>
            <a:r>
              <a:rPr lang="en-US" sz="2400" dirty="0"/>
              <a:t>VHF </a:t>
            </a:r>
            <a:r>
              <a:rPr lang="en-US" sz="2400" dirty="0" err="1"/>
              <a:t>yagis</a:t>
            </a:r>
            <a:r>
              <a:rPr lang="en-US" sz="2400" dirty="0"/>
              <a:t> (minimum 6 elements</a:t>
            </a:r>
            <a:r>
              <a:rPr lang="en-US" sz="2400" dirty="0" smtClean="0"/>
              <a:t>)</a:t>
            </a:r>
          </a:p>
          <a:p>
            <a:pPr marL="914400" lvl="1" indent="-457200">
              <a:buFont typeface="Wingdings" panose="05000000000000000000" pitchFamily="2" charset="2"/>
              <a:buChar char="ü"/>
            </a:pPr>
            <a:r>
              <a:rPr lang="en-US" sz="2400" dirty="0" smtClean="0"/>
              <a:t>shack </a:t>
            </a:r>
            <a:r>
              <a:rPr lang="en-US" sz="2400" dirty="0"/>
              <a:t>controlled left/right circular </a:t>
            </a:r>
            <a:r>
              <a:rPr lang="en-US" sz="2400" dirty="0" smtClean="0"/>
              <a:t>polarization</a:t>
            </a:r>
          </a:p>
          <a:p>
            <a:pPr marL="914400" lvl="1" indent="-457200">
              <a:buFont typeface="Wingdings" panose="05000000000000000000" pitchFamily="2" charset="2"/>
              <a:buChar char="ü"/>
            </a:pPr>
            <a:r>
              <a:rPr lang="en-US" sz="2400" dirty="0" smtClean="0"/>
              <a:t>100W </a:t>
            </a:r>
            <a:r>
              <a:rPr lang="en-US" sz="2400" dirty="0"/>
              <a:t>VHF narrowband </a:t>
            </a:r>
            <a:r>
              <a:rPr lang="en-US" sz="2400" dirty="0" smtClean="0"/>
              <a:t>FM</a:t>
            </a:r>
          </a:p>
          <a:p>
            <a:pPr marL="914400" lvl="1" indent="-457200">
              <a:buFont typeface="Wingdings" panose="05000000000000000000" pitchFamily="2" charset="2"/>
              <a:buChar char="ü"/>
            </a:pPr>
            <a:r>
              <a:rPr lang="en-US" sz="2400" dirty="0" smtClean="0"/>
              <a:t>accurate </a:t>
            </a:r>
            <a:r>
              <a:rPr lang="en-US" sz="2400" dirty="0"/>
              <a:t>tracking (</a:t>
            </a:r>
            <a:r>
              <a:rPr lang="en-US" sz="2400" dirty="0" err="1" smtClean="0"/>
              <a:t>Pro.Sis.Tel</a:t>
            </a:r>
            <a:r>
              <a:rPr lang="en-US" sz="2400" dirty="0" smtClean="0"/>
              <a:t> </a:t>
            </a:r>
            <a:r>
              <a:rPr lang="en-US" sz="2400" dirty="0"/>
              <a:t>or similar</a:t>
            </a:r>
            <a:r>
              <a:rPr lang="en-US" sz="2400" dirty="0" smtClean="0"/>
              <a:t>)</a:t>
            </a:r>
          </a:p>
          <a:p>
            <a:pPr marL="914400" lvl="1" indent="-457200">
              <a:buFont typeface="Wingdings" panose="05000000000000000000" pitchFamily="2" charset="2"/>
              <a:buChar char="ü"/>
            </a:pPr>
            <a:r>
              <a:rPr lang="en-US" sz="2400" dirty="0" smtClean="0"/>
              <a:t>Internet access (200 kb/s uplink minimum, 500 kb/s preferred)</a:t>
            </a:r>
            <a:endParaRPr lang="en-US" sz="2400" dirty="0" smtClean="0"/>
          </a:p>
          <a:p>
            <a:pPr marL="914400" lvl="1" indent="-457200">
              <a:buFont typeface="Wingdings" panose="05000000000000000000" pitchFamily="2" charset="2"/>
              <a:buChar char="ü"/>
            </a:pPr>
            <a:r>
              <a:rPr lang="en-US" sz="2400" dirty="0" smtClean="0"/>
              <a:t>reliable </a:t>
            </a:r>
            <a:r>
              <a:rPr lang="en-US" sz="2400" dirty="0"/>
              <a:t>phone </a:t>
            </a:r>
            <a:r>
              <a:rPr lang="en-US" sz="2400" dirty="0" smtClean="0"/>
              <a:t>line</a:t>
            </a:r>
          </a:p>
          <a:p>
            <a:pPr marL="914400" lvl="1" indent="-457200">
              <a:buFont typeface="Wingdings" panose="05000000000000000000" pitchFamily="2" charset="2"/>
              <a:buChar char="ü"/>
            </a:pPr>
            <a:r>
              <a:rPr lang="en-US" sz="2400" dirty="0"/>
              <a:t>c</a:t>
            </a:r>
            <a:r>
              <a:rPr lang="en-US" sz="2400" dirty="0" smtClean="0"/>
              <a:t>hains of 3 ground stations (10 minutes video)</a:t>
            </a:r>
            <a:r>
              <a:rPr lang="en-US" sz="2400" dirty="0"/>
              <a:t/>
            </a:r>
            <a:br>
              <a:rPr lang="en-US" sz="2400" dirty="0"/>
            </a:b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60219416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167" y="187889"/>
            <a:ext cx="2205301" cy="2154478"/>
          </a:xfrm>
          <a:prstGeom prst="rect">
            <a:avLst/>
          </a:prstGeom>
        </p:spPr>
      </p:pic>
      <p:sp>
        <p:nvSpPr>
          <p:cNvPr id="4" name="ZoneTexte 3"/>
          <p:cNvSpPr txBox="1"/>
          <p:nvPr/>
        </p:nvSpPr>
        <p:spPr>
          <a:xfrm>
            <a:off x="2805830" y="2098295"/>
            <a:ext cx="8104340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BE" sz="3200" dirty="0" err="1" smtClean="0"/>
              <a:t>School</a:t>
            </a:r>
            <a:r>
              <a:rPr lang="fr-BE" sz="3200" dirty="0" smtClean="0"/>
              <a:t> </a:t>
            </a:r>
            <a:r>
              <a:rPr lang="fr-BE" sz="3200" dirty="0" err="1" smtClean="0"/>
              <a:t>requirements</a:t>
            </a:r>
            <a:endParaRPr lang="fr-BE" sz="3200" dirty="0" smtClean="0"/>
          </a:p>
          <a:p>
            <a:pPr marL="800100" lvl="1" indent="-342900">
              <a:buFont typeface="Wingdings" panose="05000000000000000000" pitchFamily="2" charset="2"/>
              <a:buChar char="ü"/>
            </a:pPr>
            <a:r>
              <a:rPr lang="fr-BE" sz="2400" dirty="0" err="1" smtClean="0"/>
              <a:t>fast</a:t>
            </a:r>
            <a:r>
              <a:rPr lang="fr-BE" sz="2400" dirty="0" smtClean="0"/>
              <a:t> Internet </a:t>
            </a:r>
            <a:r>
              <a:rPr lang="fr-BE" sz="2400" dirty="0" err="1" smtClean="0"/>
              <a:t>access</a:t>
            </a:r>
            <a:endParaRPr lang="fr-BE" sz="2400" dirty="0"/>
          </a:p>
          <a:p>
            <a:pPr marL="800100" lvl="1" indent="-342900">
              <a:buFont typeface="Wingdings" panose="05000000000000000000" pitchFamily="2" charset="2"/>
              <a:buChar char="ü"/>
            </a:pPr>
            <a:r>
              <a:rPr lang="fr-BE" sz="2400" dirty="0" err="1" smtClean="0"/>
              <a:t>reliable</a:t>
            </a:r>
            <a:r>
              <a:rPr lang="fr-BE" sz="2400" dirty="0" smtClean="0"/>
              <a:t> phone line</a:t>
            </a:r>
          </a:p>
          <a:p>
            <a:pPr marL="800100" lvl="1" indent="-342900">
              <a:buFont typeface="Wingdings" panose="05000000000000000000" pitchFamily="2" charset="2"/>
              <a:buChar char="ü"/>
            </a:pPr>
            <a:r>
              <a:rPr lang="fr-BE" sz="2400" dirty="0" err="1"/>
              <a:t>c</a:t>
            </a:r>
            <a:r>
              <a:rPr lang="fr-BE" sz="2400" dirty="0" err="1" smtClean="0"/>
              <a:t>onference</a:t>
            </a:r>
            <a:r>
              <a:rPr lang="fr-BE" sz="2400" dirty="0" smtClean="0"/>
              <a:t> phone (</a:t>
            </a:r>
            <a:r>
              <a:rPr lang="fr-BE" sz="2400" dirty="0" err="1"/>
              <a:t>e</a:t>
            </a:r>
            <a:r>
              <a:rPr lang="fr-BE" sz="2400" dirty="0" err="1" smtClean="0"/>
              <a:t>xternal</a:t>
            </a:r>
            <a:r>
              <a:rPr lang="fr-BE" sz="2400" dirty="0" smtClean="0"/>
              <a:t> microphone)</a:t>
            </a:r>
          </a:p>
          <a:p>
            <a:pPr marL="800100" lvl="1" indent="-342900">
              <a:buFont typeface="Wingdings" panose="05000000000000000000" pitchFamily="2" charset="2"/>
              <a:buChar char="ü"/>
            </a:pPr>
            <a:r>
              <a:rPr lang="fr-BE" sz="2400" dirty="0"/>
              <a:t>a</a:t>
            </a:r>
            <a:r>
              <a:rPr lang="fr-BE" sz="2400" dirty="0" smtClean="0"/>
              <a:t>udio amplifier</a:t>
            </a:r>
          </a:p>
          <a:p>
            <a:pPr marL="800100" lvl="1" indent="-342900">
              <a:buFont typeface="Wingdings" panose="05000000000000000000" pitchFamily="2" charset="2"/>
              <a:buChar char="ü"/>
            </a:pPr>
            <a:r>
              <a:rPr lang="fr-BE" sz="2400" dirty="0"/>
              <a:t>c</a:t>
            </a:r>
            <a:r>
              <a:rPr lang="fr-BE" sz="2400" dirty="0" smtClean="0"/>
              <a:t>omputer </a:t>
            </a:r>
            <a:r>
              <a:rPr lang="fr-BE" sz="2400" dirty="0" err="1" smtClean="0"/>
              <a:t>equipped</a:t>
            </a:r>
            <a:r>
              <a:rPr lang="fr-BE" sz="2400" dirty="0" smtClean="0"/>
              <a:t> </a:t>
            </a:r>
            <a:r>
              <a:rPr lang="fr-BE" sz="2400" dirty="0" err="1" smtClean="0"/>
              <a:t>classroom</a:t>
            </a:r>
            <a:endParaRPr lang="fr-BE" sz="2400" dirty="0" smtClean="0"/>
          </a:p>
          <a:p>
            <a:pPr marL="800100" lvl="1" indent="-342900">
              <a:buFont typeface="Wingdings" panose="05000000000000000000" pitchFamily="2" charset="2"/>
              <a:buChar char="ü"/>
            </a:pPr>
            <a:r>
              <a:rPr lang="fr-BE" sz="2400" dirty="0" err="1" smtClean="0"/>
              <a:t>beamer</a:t>
            </a:r>
            <a:r>
              <a:rPr lang="fr-BE" sz="2400" dirty="0" smtClean="0"/>
              <a:t> and </a:t>
            </a:r>
            <a:r>
              <a:rPr lang="fr-BE" sz="2400" dirty="0" err="1" smtClean="0"/>
              <a:t>screen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19527429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533" y="173433"/>
            <a:ext cx="2206943" cy="2152075"/>
          </a:xfrm>
          <a:prstGeom prst="rect">
            <a:avLst/>
          </a:prstGeom>
        </p:spPr>
      </p:pic>
      <p:sp>
        <p:nvSpPr>
          <p:cNvPr id="4" name="ZoneTexte 3"/>
          <p:cNvSpPr txBox="1"/>
          <p:nvPr/>
        </p:nvSpPr>
        <p:spPr>
          <a:xfrm>
            <a:off x="2793304" y="2125092"/>
            <a:ext cx="7114783" cy="2431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BE" sz="3200" dirty="0" smtClean="0"/>
              <a:t>System support</a:t>
            </a:r>
          </a:p>
          <a:p>
            <a:pPr marL="914400" lvl="1" indent="-457200">
              <a:buFont typeface="Wingdings" panose="05000000000000000000" pitchFamily="2" charset="2"/>
              <a:buChar char="ü"/>
            </a:pPr>
            <a:r>
              <a:rPr lang="fr-BE" sz="2400" dirty="0" err="1"/>
              <a:t>t</a:t>
            </a:r>
            <a:r>
              <a:rPr lang="fr-BE" sz="2400" dirty="0" err="1" smtClean="0"/>
              <a:t>eleconference</a:t>
            </a:r>
            <a:r>
              <a:rPr lang="fr-BE" sz="2400" dirty="0" smtClean="0"/>
              <a:t> phone service</a:t>
            </a:r>
          </a:p>
          <a:p>
            <a:pPr marL="914400" lvl="1" indent="-457200">
              <a:buFont typeface="Wingdings" panose="05000000000000000000" pitchFamily="2" charset="2"/>
              <a:buChar char="ü"/>
            </a:pPr>
            <a:r>
              <a:rPr lang="fr-BE" sz="2400" dirty="0" smtClean="0"/>
              <a:t>BATC </a:t>
            </a:r>
            <a:r>
              <a:rPr lang="fr-BE" sz="2400" dirty="0"/>
              <a:t>server (British Amateur </a:t>
            </a:r>
            <a:r>
              <a:rPr lang="fr-BE" sz="2400" dirty="0" err="1"/>
              <a:t>Television</a:t>
            </a:r>
            <a:r>
              <a:rPr lang="fr-BE" sz="2400" dirty="0"/>
              <a:t> Club)</a:t>
            </a:r>
          </a:p>
          <a:p>
            <a:pPr marL="914400" lvl="1" indent="-457200">
              <a:buFont typeface="Wingdings" panose="05000000000000000000" pitchFamily="2" charset="2"/>
              <a:buChar char="ü"/>
            </a:pPr>
            <a:r>
              <a:rPr lang="fr-BE" sz="2400" dirty="0" err="1"/>
              <a:t>m</a:t>
            </a:r>
            <a:r>
              <a:rPr lang="fr-BE" sz="2400" dirty="0" err="1" smtClean="0"/>
              <a:t>ultiscreen</a:t>
            </a:r>
            <a:r>
              <a:rPr lang="fr-BE" sz="2400" dirty="0" smtClean="0"/>
              <a:t> </a:t>
            </a:r>
            <a:r>
              <a:rPr lang="fr-BE" sz="2400" dirty="0" err="1" smtClean="0"/>
              <a:t>viewer</a:t>
            </a:r>
            <a:r>
              <a:rPr lang="fr-BE" sz="2400" dirty="0" smtClean="0"/>
              <a:t> (5 </a:t>
            </a:r>
            <a:r>
              <a:rPr lang="fr-BE" sz="2400" dirty="0" err="1" smtClean="0"/>
              <a:t>screens</a:t>
            </a:r>
            <a:r>
              <a:rPr lang="fr-BE" sz="2400" dirty="0" smtClean="0"/>
              <a:t>)</a:t>
            </a:r>
          </a:p>
          <a:p>
            <a:pPr marL="914400" lvl="1" indent="-457200">
              <a:buFont typeface="Wingdings" panose="05000000000000000000" pitchFamily="2" charset="2"/>
              <a:buChar char="ü"/>
            </a:pPr>
            <a:r>
              <a:rPr lang="fr-BE" sz="2400" dirty="0" err="1"/>
              <a:t>a</a:t>
            </a:r>
            <a:r>
              <a:rPr lang="fr-BE" sz="2400" dirty="0" err="1" smtClean="0"/>
              <a:t>utomatic</a:t>
            </a:r>
            <a:r>
              <a:rPr lang="fr-BE" sz="2400" dirty="0" smtClean="0"/>
              <a:t> </a:t>
            </a:r>
            <a:r>
              <a:rPr lang="fr-BE" sz="2400" dirty="0" err="1" smtClean="0"/>
              <a:t>screen</a:t>
            </a:r>
            <a:r>
              <a:rPr lang="fr-BE" sz="2400" dirty="0" smtClean="0"/>
              <a:t> and audio </a:t>
            </a:r>
            <a:r>
              <a:rPr lang="fr-BE" sz="2400" dirty="0" err="1" smtClean="0"/>
              <a:t>selection</a:t>
            </a:r>
            <a:endParaRPr lang="fr-BE" sz="2400" dirty="0" smtClean="0"/>
          </a:p>
          <a:p>
            <a:pPr marL="457200" indent="-457200">
              <a:buFont typeface="Wingdings" panose="05000000000000000000" pitchFamily="2" charset="2"/>
              <a:buChar char="ü"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20333378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430" y="185959"/>
            <a:ext cx="2206943" cy="2152075"/>
          </a:xfrm>
          <a:prstGeom prst="rect">
            <a:avLst/>
          </a:prstGeom>
        </p:spPr>
      </p:pic>
      <p:sp>
        <p:nvSpPr>
          <p:cNvPr id="4" name="ZoneTexte 3"/>
          <p:cNvSpPr txBox="1"/>
          <p:nvPr/>
        </p:nvSpPr>
        <p:spPr>
          <a:xfrm>
            <a:off x="2780777" y="2137618"/>
            <a:ext cx="7665929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BE" sz="3200" dirty="0" smtClean="0"/>
              <a:t>Content</a:t>
            </a:r>
          </a:p>
          <a:p>
            <a:pPr marL="800100" lvl="1" indent="-342900">
              <a:buFont typeface="Wingdings" panose="05000000000000000000" pitchFamily="2" charset="2"/>
              <a:buChar char="ü"/>
            </a:pPr>
            <a:r>
              <a:rPr lang="fr-BE" sz="2400" dirty="0" smtClean="0"/>
              <a:t>questions and </a:t>
            </a:r>
            <a:r>
              <a:rPr lang="fr-BE" sz="2400" dirty="0" err="1" smtClean="0"/>
              <a:t>answers</a:t>
            </a:r>
            <a:endParaRPr lang="fr-BE" sz="2400" dirty="0" smtClean="0"/>
          </a:p>
          <a:p>
            <a:pPr marL="800100" lvl="1" indent="-342900">
              <a:buFont typeface="Wingdings" panose="05000000000000000000" pitchFamily="2" charset="2"/>
              <a:buChar char="ü"/>
            </a:pPr>
            <a:r>
              <a:rPr lang="fr-BE" sz="2400" dirty="0" err="1" smtClean="0"/>
              <a:t>microgravity</a:t>
            </a:r>
            <a:r>
              <a:rPr lang="fr-BE" sz="2400" dirty="0" smtClean="0"/>
              <a:t> </a:t>
            </a:r>
            <a:r>
              <a:rPr lang="fr-BE" sz="2400" dirty="0" err="1" smtClean="0"/>
              <a:t>experiments</a:t>
            </a:r>
            <a:endParaRPr lang="fr-BE" sz="2400" dirty="0" smtClean="0"/>
          </a:p>
          <a:p>
            <a:pPr marL="800100" lvl="1" indent="-342900">
              <a:buFont typeface="Wingdings" panose="05000000000000000000" pitchFamily="2" charset="2"/>
              <a:buChar char="ü"/>
            </a:pPr>
            <a:r>
              <a:rPr lang="fr-BE" sz="2400" dirty="0" err="1" smtClean="0"/>
              <a:t>imagined</a:t>
            </a:r>
            <a:r>
              <a:rPr lang="fr-BE" sz="2400" dirty="0" smtClean="0"/>
              <a:t> and </a:t>
            </a:r>
            <a:r>
              <a:rPr lang="fr-BE" sz="2400" dirty="0" err="1" smtClean="0"/>
              <a:t>proposed</a:t>
            </a:r>
            <a:r>
              <a:rPr lang="fr-BE" sz="2400" dirty="0" smtClean="0"/>
              <a:t> by </a:t>
            </a:r>
            <a:r>
              <a:rPr lang="fr-BE" sz="2400" dirty="0" err="1" smtClean="0"/>
              <a:t>students</a:t>
            </a:r>
            <a:endParaRPr lang="fr-BE" sz="2400" dirty="0" smtClean="0"/>
          </a:p>
          <a:p>
            <a:pPr marL="800100" lvl="1" indent="-342900">
              <a:buFont typeface="Wingdings" panose="05000000000000000000" pitchFamily="2" charset="2"/>
              <a:buChar char="ü"/>
            </a:pPr>
            <a:r>
              <a:rPr lang="fr-BE" sz="2400" dirty="0" err="1" smtClean="0"/>
              <a:t>submitted</a:t>
            </a:r>
            <a:r>
              <a:rPr lang="fr-BE" sz="2400" dirty="0" smtClean="0"/>
              <a:t> to ARISS / </a:t>
            </a:r>
            <a:r>
              <a:rPr lang="fr-BE" sz="2400" dirty="0" err="1" smtClean="0"/>
              <a:t>Expedition</a:t>
            </a:r>
            <a:r>
              <a:rPr lang="fr-BE" sz="2400" dirty="0" smtClean="0"/>
              <a:t> management</a:t>
            </a:r>
          </a:p>
          <a:p>
            <a:pPr marL="800100" lvl="1" indent="-342900">
              <a:buFont typeface="Wingdings" panose="05000000000000000000" pitchFamily="2" charset="2"/>
              <a:buChar char="ü"/>
            </a:pPr>
            <a:endParaRPr lang="fr-BE" sz="2400" dirty="0"/>
          </a:p>
          <a:p>
            <a:pPr marL="800100" lvl="1" indent="-342900">
              <a:buFont typeface="Wingdings" panose="05000000000000000000" pitchFamily="2" charset="2"/>
              <a:buChar char="ü"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425943783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007" y="160907"/>
            <a:ext cx="2206943" cy="2152075"/>
          </a:xfrm>
          <a:prstGeom prst="rect">
            <a:avLst/>
          </a:prstGeom>
        </p:spPr>
      </p:pic>
      <p:sp>
        <p:nvSpPr>
          <p:cNvPr id="3" name="ZoneTexte 2"/>
          <p:cNvSpPr txBox="1"/>
          <p:nvPr/>
        </p:nvSpPr>
        <p:spPr>
          <a:xfrm>
            <a:off x="2805831" y="2141951"/>
            <a:ext cx="6425851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BE" sz="3200" dirty="0" err="1" smtClean="0"/>
              <a:t>Scheduling</a:t>
            </a:r>
            <a:endParaRPr lang="fr-BE" sz="3200" dirty="0" smtClean="0"/>
          </a:p>
          <a:p>
            <a:pPr marL="800100" lvl="1" indent="-342900">
              <a:buFont typeface="Wingdings" panose="05000000000000000000" pitchFamily="2" charset="2"/>
              <a:buChar char="ü"/>
            </a:pPr>
            <a:r>
              <a:rPr lang="fr-BE" sz="2400" dirty="0" err="1"/>
              <a:t>w</a:t>
            </a:r>
            <a:r>
              <a:rPr lang="fr-BE" sz="2400" dirty="0" err="1" smtClean="0"/>
              <a:t>aiting</a:t>
            </a:r>
            <a:r>
              <a:rPr lang="fr-BE" sz="2400" dirty="0" smtClean="0"/>
              <a:t> </a:t>
            </a:r>
            <a:r>
              <a:rPr lang="fr-BE" sz="2400" dirty="0" err="1" smtClean="0"/>
              <a:t>list</a:t>
            </a:r>
            <a:r>
              <a:rPr lang="fr-BE" sz="2400" dirty="0" smtClean="0"/>
              <a:t> of candidate </a:t>
            </a:r>
            <a:r>
              <a:rPr lang="fr-BE" sz="2400" dirty="0" err="1" smtClean="0"/>
              <a:t>schools</a:t>
            </a:r>
            <a:r>
              <a:rPr lang="fr-BE" sz="2400" dirty="0" smtClean="0"/>
              <a:t> for Ham TV contacts (</a:t>
            </a:r>
            <a:r>
              <a:rPr lang="fr-BE" sz="2400" dirty="0" err="1" smtClean="0"/>
              <a:t>requirements</a:t>
            </a:r>
            <a:r>
              <a:rPr lang="fr-BE" sz="2400" dirty="0" smtClean="0"/>
              <a:t>)</a:t>
            </a:r>
          </a:p>
          <a:p>
            <a:pPr marL="800100" lvl="1" indent="-342900">
              <a:buFont typeface="Wingdings" panose="05000000000000000000" pitchFamily="2" charset="2"/>
              <a:buChar char="ü"/>
            </a:pPr>
            <a:r>
              <a:rPr lang="fr-BE" sz="2400" dirty="0" smtClean="0"/>
              <a:t>mentor</a:t>
            </a:r>
          </a:p>
          <a:p>
            <a:pPr marL="800100" lvl="1" indent="-342900">
              <a:buFont typeface="Wingdings" panose="05000000000000000000" pitchFamily="2" charset="2"/>
              <a:buChar char="ü"/>
            </a:pPr>
            <a:r>
              <a:rPr lang="fr-BE" sz="2400" dirty="0" err="1"/>
              <a:t>p</a:t>
            </a:r>
            <a:r>
              <a:rPr lang="fr-BE" sz="2400" dirty="0" err="1" smtClean="0"/>
              <a:t>ass</a:t>
            </a:r>
            <a:r>
              <a:rPr lang="fr-BE" sz="2400" dirty="0" smtClean="0"/>
              <a:t> </a:t>
            </a:r>
            <a:r>
              <a:rPr lang="fr-BE" sz="2400" dirty="0" err="1" smtClean="0"/>
              <a:t>predicts</a:t>
            </a:r>
            <a:r>
              <a:rPr lang="fr-BE" sz="2400" dirty="0" smtClean="0"/>
              <a:t> for </a:t>
            </a:r>
            <a:r>
              <a:rPr lang="fr-BE" sz="2400" dirty="0" err="1" smtClean="0"/>
              <a:t>chained</a:t>
            </a:r>
            <a:r>
              <a:rPr lang="fr-BE" sz="2400" dirty="0" smtClean="0"/>
              <a:t> stations</a:t>
            </a:r>
          </a:p>
          <a:p>
            <a:pPr marL="800100" lvl="1" indent="-342900">
              <a:buFont typeface="Wingdings" panose="05000000000000000000" pitchFamily="2" charset="2"/>
              <a:buChar char="ü"/>
            </a:pPr>
            <a:endParaRPr lang="fr-BE" sz="2400" dirty="0" smtClean="0"/>
          </a:p>
          <a:p>
            <a:pPr marL="800100" lvl="1" indent="-342900">
              <a:buFont typeface="Wingdings" panose="05000000000000000000" pitchFamily="2" charset="2"/>
              <a:buChar char="ü"/>
            </a:pPr>
            <a:endParaRPr lang="fr-BE" sz="2400" dirty="0" smtClean="0"/>
          </a:p>
          <a:p>
            <a:pPr marL="800100" lvl="1" indent="-342900">
              <a:buFont typeface="Wingdings" panose="05000000000000000000" pitchFamily="2" charset="2"/>
              <a:buChar char="ü"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42774889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008" y="173434"/>
            <a:ext cx="2206943" cy="2152075"/>
          </a:xfrm>
          <a:prstGeom prst="rect">
            <a:avLst/>
          </a:prstGeom>
        </p:spPr>
      </p:pic>
      <p:sp>
        <p:nvSpPr>
          <p:cNvPr id="3" name="ZoneTexte 2"/>
          <p:cNvSpPr txBox="1"/>
          <p:nvPr/>
        </p:nvSpPr>
        <p:spPr>
          <a:xfrm>
            <a:off x="2843406" y="2175197"/>
            <a:ext cx="7853821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BE" sz="3200" dirty="0" smtClean="0"/>
              <a:t>Ham TV contacts</a:t>
            </a:r>
          </a:p>
          <a:p>
            <a:pPr marL="800100" lvl="1" indent="-342900">
              <a:buFont typeface="Wingdings" panose="05000000000000000000" pitchFamily="2" charset="2"/>
              <a:buChar char="ü"/>
            </a:pPr>
            <a:r>
              <a:rPr lang="fr-BE" sz="2400" dirty="0" err="1"/>
              <a:t>t</a:t>
            </a:r>
            <a:r>
              <a:rPr lang="fr-BE" sz="2400" dirty="0" err="1" smtClean="0"/>
              <a:t>echnical</a:t>
            </a:r>
            <a:r>
              <a:rPr lang="fr-BE" sz="2400" dirty="0" smtClean="0"/>
              <a:t> set up by </a:t>
            </a:r>
            <a:r>
              <a:rPr lang="fr-BE" sz="2400" dirty="0" err="1" smtClean="0"/>
              <a:t>qualified</a:t>
            </a:r>
            <a:r>
              <a:rPr lang="fr-BE" sz="2400" dirty="0" smtClean="0"/>
              <a:t> </a:t>
            </a:r>
            <a:r>
              <a:rPr lang="fr-BE" sz="2400" dirty="0" err="1" smtClean="0"/>
              <a:t>ham</a:t>
            </a:r>
            <a:r>
              <a:rPr lang="fr-BE" sz="2400" dirty="0" smtClean="0"/>
              <a:t> </a:t>
            </a:r>
            <a:r>
              <a:rPr lang="fr-BE" sz="2400" dirty="0" err="1" smtClean="0"/>
              <a:t>operator</a:t>
            </a:r>
            <a:endParaRPr lang="fr-BE" sz="2400" dirty="0" smtClean="0"/>
          </a:p>
          <a:p>
            <a:pPr marL="800100" lvl="1" indent="-342900">
              <a:buFont typeface="Wingdings" panose="05000000000000000000" pitchFamily="2" charset="2"/>
              <a:buChar char="ü"/>
            </a:pPr>
            <a:r>
              <a:rPr lang="fr-BE" sz="2400" dirty="0" err="1"/>
              <a:t>s</a:t>
            </a:r>
            <a:r>
              <a:rPr lang="fr-BE" sz="2400" dirty="0" err="1" smtClean="0"/>
              <a:t>tandardized</a:t>
            </a:r>
            <a:r>
              <a:rPr lang="fr-BE" sz="2400" dirty="0" smtClean="0"/>
              <a:t> introduction</a:t>
            </a:r>
          </a:p>
          <a:p>
            <a:pPr marL="800100" lvl="1" indent="-342900">
              <a:buFont typeface="Wingdings" panose="05000000000000000000" pitchFamily="2" charset="2"/>
              <a:buChar char="ü"/>
            </a:pPr>
            <a:r>
              <a:rPr lang="fr-BE" sz="2400" dirty="0" err="1"/>
              <a:t>p</a:t>
            </a:r>
            <a:r>
              <a:rPr lang="fr-BE" sz="2400" dirty="0" err="1" smtClean="0"/>
              <a:t>resentation</a:t>
            </a:r>
            <a:r>
              <a:rPr lang="fr-BE" sz="2400" dirty="0" smtClean="0"/>
              <a:t> </a:t>
            </a:r>
            <a:r>
              <a:rPr lang="fr-BE" sz="2400" dirty="0" err="1" smtClean="0"/>
              <a:t>can</a:t>
            </a:r>
            <a:r>
              <a:rPr lang="fr-BE" sz="2400" dirty="0" smtClean="0"/>
              <a:t> </a:t>
            </a:r>
            <a:r>
              <a:rPr lang="fr-BE" sz="2400" dirty="0" err="1" smtClean="0"/>
              <a:t>be</a:t>
            </a:r>
            <a:r>
              <a:rPr lang="fr-BE" sz="2400" dirty="0" smtClean="0"/>
              <a:t> </a:t>
            </a:r>
            <a:r>
              <a:rPr lang="fr-BE" sz="2400" dirty="0" err="1" smtClean="0"/>
              <a:t>streamed</a:t>
            </a:r>
            <a:r>
              <a:rPr lang="fr-BE" sz="2400" dirty="0" smtClean="0"/>
              <a:t> on BATC server (camera)</a:t>
            </a:r>
          </a:p>
          <a:p>
            <a:pPr marL="800100" lvl="1" indent="-342900">
              <a:buFont typeface="Wingdings" panose="05000000000000000000" pitchFamily="2" charset="2"/>
              <a:buChar char="ü"/>
            </a:pPr>
            <a:r>
              <a:rPr lang="fr-BE" sz="2400" dirty="0" err="1"/>
              <a:t>v</a:t>
            </a:r>
            <a:r>
              <a:rPr lang="fr-BE" sz="2400" dirty="0" err="1" smtClean="0"/>
              <a:t>ideo</a:t>
            </a:r>
            <a:r>
              <a:rPr lang="fr-BE" sz="2400" dirty="0" smtClean="0"/>
              <a:t> </a:t>
            </a:r>
            <a:r>
              <a:rPr lang="fr-BE" sz="2400" dirty="0" err="1" smtClean="0"/>
              <a:t>recording</a:t>
            </a:r>
            <a:r>
              <a:rPr lang="fr-BE" sz="2400" dirty="0" smtClean="0"/>
              <a:t> (</a:t>
            </a:r>
            <a:r>
              <a:rPr lang="fr-BE" sz="2400" dirty="0" err="1" smtClean="0"/>
              <a:t>school</a:t>
            </a:r>
            <a:r>
              <a:rPr lang="fr-BE" sz="2400" dirty="0" smtClean="0"/>
              <a:t> and ARISS archive)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51745812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008" y="135856"/>
            <a:ext cx="2206943" cy="2152075"/>
          </a:xfrm>
          <a:prstGeom prst="rect">
            <a:avLst/>
          </a:prstGeom>
        </p:spPr>
      </p:pic>
      <p:sp>
        <p:nvSpPr>
          <p:cNvPr id="3" name="ZoneTexte 2"/>
          <p:cNvSpPr txBox="1"/>
          <p:nvPr/>
        </p:nvSpPr>
        <p:spPr>
          <a:xfrm>
            <a:off x="4860099" y="2976863"/>
            <a:ext cx="23047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BE" sz="3200" dirty="0" err="1" smtClean="0"/>
              <a:t>Thank</a:t>
            </a:r>
            <a:r>
              <a:rPr lang="fr-BE" sz="3200" dirty="0" smtClean="0"/>
              <a:t> </a:t>
            </a:r>
            <a:r>
              <a:rPr lang="fr-BE" sz="3200" dirty="0" err="1" smtClean="0"/>
              <a:t>you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61322388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éleste">
  <a:themeElements>
    <a:clrScheme name="Celestial">
      <a:dk1>
        <a:sysClr val="windowText" lastClr="000000"/>
      </a:dk1>
      <a:lt1>
        <a:sysClr val="window" lastClr="FFFFFF"/>
      </a:lt1>
      <a:dk2>
        <a:srgbClr val="3F296A"/>
      </a:dk2>
      <a:lt2>
        <a:srgbClr val="EBEBEB"/>
      </a:lt2>
      <a:accent1>
        <a:srgbClr val="E84574"/>
      </a:accent1>
      <a:accent2>
        <a:srgbClr val="798FF2"/>
      </a:accent2>
      <a:accent3>
        <a:srgbClr val="95C369"/>
      </a:accent3>
      <a:accent4>
        <a:srgbClr val="EE875A"/>
      </a:accent4>
      <a:accent5>
        <a:srgbClr val="C363E8"/>
      </a:accent5>
      <a:accent6>
        <a:srgbClr val="6AADC8"/>
      </a:accent6>
      <a:hlink>
        <a:srgbClr val="FE80C7"/>
      </a:hlink>
      <a:folHlink>
        <a:srgbClr val="FBA3EC"/>
      </a:folHlink>
    </a:clrScheme>
    <a:fontScheme name="Celestial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elestial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82000"/>
                <a:alpha val="7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00000"/>
              </a:schemeClr>
            </a:gs>
            <a:gs pos="100000">
              <a:schemeClr val="phClr">
                <a:shade val="88000"/>
                <a:lumMod val="88000"/>
              </a:schemeClr>
            </a:gs>
          </a:gsLst>
          <a:lin ang="5400000" scaled="1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381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shade val="96000"/>
                <a:hueMod val="100000"/>
                <a:satMod val="180000"/>
                <a:lumMod val="110000"/>
              </a:schemeClr>
            </a:gs>
            <a:gs pos="100000">
              <a:schemeClr val="phClr">
                <a:shade val="96000"/>
                <a:satMod val="160000"/>
                <a:lumMod val="100000"/>
              </a:schemeClr>
            </a:gs>
          </a:gsLst>
          <a:lin ang="4740000" scaled="1"/>
        </a:gradFill>
        <a:blipFill>
          <a:blip xmlns:r="http://schemas.openxmlformats.org/officeDocument/2006/relationships" r:embed="rId1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Celestial" id="{C4BB2A3D-0E93-4C5F-B0D2-9D3FCE089CC5}" vid="{61DDDE80-2DFA-4F2A-B66F-72059846BDA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TC103457452[[fn=Ciel]]</Template>
  <TotalTime>145</TotalTime>
  <Words>200</Words>
  <Application>Microsoft Macintosh PowerPoint</Application>
  <PresentationFormat>Custom</PresentationFormat>
  <Paragraphs>42</Paragraphs>
  <Slides>8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Céleste</vt:lpstr>
      <vt:lpstr>How  to set up Ham TV school contacts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How  to set up Ham TV school contacts </dc:title>
  <dc:creator>Gaston Bertels</dc:creator>
  <cp:lastModifiedBy>Mark Steiner</cp:lastModifiedBy>
  <cp:revision>42</cp:revision>
  <dcterms:created xsi:type="dcterms:W3CDTF">2014-03-25T08:46:12Z</dcterms:created>
  <dcterms:modified xsi:type="dcterms:W3CDTF">2014-04-05T13:48:04Z</dcterms:modified>
</cp:coreProperties>
</file>