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r:id="rId1"/>
    <p:sldMasterId r:id="rId2"/>
  </p:sldMasterIdLst>
  <p:notesMasterIdLst>
    <p:notesMasterId r:id="rId14"/>
  </p:notesMasterIdLst>
  <p:handoutMasterIdLst>
    <p:handoutMasterId r:id="rId15"/>
  </p:handoutMasterIdLst>
  <p:sldIdLst>
    <p:sldId id="346" r:id="rId3"/>
    <p:sldId id="355" r:id="rId4"/>
    <p:sldId id="356" r:id="rId5"/>
    <p:sldId id="358" r:id="rId6"/>
    <p:sldId id="360" r:id="rId7"/>
    <p:sldId id="361" r:id="rId8"/>
    <p:sldId id="362" r:id="rId9"/>
    <p:sldId id="365" r:id="rId10"/>
    <p:sldId id="363" r:id="rId11"/>
    <p:sldId id="364" r:id="rId12"/>
    <p:sldId id="357" r:id="rId1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b="1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prstClr val="red"/>
    </p:penClr>
    <p:extLst>
      <p:ext uri="{EC167BDD-8182-4AB7-AECC-EB403E3ABB37}">
        <p14:laserClr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  </p:ext>
    </p:extLst>
  </p:showPr>
  <p:clrMru>
    <a:srgbClr val="FABE90"/>
    <a:srgbClr val="FFFF95"/>
    <a:srgbClr val="33CC33"/>
    <a:srgbClr val="000059"/>
    <a:srgbClr val="00006D"/>
    <a:srgbClr val="00004F"/>
    <a:srgbClr val="800000"/>
    <a:srgbClr val="CC0099"/>
    <a:srgbClr val="FF0000"/>
    <a:srgbClr val="3333CC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23019" autoAdjust="0"/>
    <p:restoredTop sz="94542" autoAdjust="0"/>
  </p:normalViewPr>
  <p:slideViewPr>
    <p:cSldViewPr>
      <p:cViewPr>
        <p:scale>
          <a:sx n="114" d="100"/>
          <a:sy n="114" d="100"/>
        </p:scale>
        <p:origin x="-36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9" d="100"/>
        <a:sy n="21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defTabSz="94773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 b="0"/>
            </a:lvl1pPr>
          </a:lstStyle>
          <a:p>
            <a:fld id="{4541FD81-CED3-3F49-90B3-A2D835D709B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07006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1"/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defRPr sz="1200" b="0"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defRPr sz="1200" b="0"/>
            </a:lvl1pPr>
          </a:lstStyle>
          <a:p>
            <a:fld id="{F975DDD3-1642-C741-A507-22527098065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408832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66788"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299B594-5A7F-8F4F-8ED8-70A68D304E00}" type="slidenum">
              <a:rPr lang="en-US" b="0"/>
              <a:pPr eaLnBrk="1" hangingPunct="1"/>
              <a:t>1</a:t>
            </a:fld>
            <a:endParaRPr lang="en-US" b="0" dirty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15963"/>
            <a:ext cx="4783138" cy="3587750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7900" y="4541838"/>
            <a:ext cx="5359400" cy="4305300"/>
          </a:xfrm>
          <a:noFill/>
          <a:extLs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lIns="94909" tIns="47454" rIns="94909" bIns="47454"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March 11,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EC84B-2B5B-FA45-8440-9C7461637D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3544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solidFill>
                  <a:srgbClr val="FFFFFF"/>
                </a:solidFill>
              </a:defRPr>
            </a:lvl1pPr>
            <a:lvl2pPr>
              <a:defRPr sz="2400">
                <a:solidFill>
                  <a:srgbClr val="FFFFFF"/>
                </a:solidFill>
              </a:defRPr>
            </a:lvl2pPr>
            <a:lvl3pPr>
              <a:defRPr sz="2000">
                <a:solidFill>
                  <a:srgbClr val="FFFFFF"/>
                </a:solidFill>
              </a:defRPr>
            </a:lvl3pPr>
            <a:lvl4pPr>
              <a:defRPr sz="1800">
                <a:solidFill>
                  <a:srgbClr val="FFFFFF"/>
                </a:solidFill>
              </a:defRPr>
            </a:lvl4pPr>
            <a:lvl5pPr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March 11,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8817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Dual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4114800" cy="5257800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March 11,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0" y="1066800"/>
            <a:ext cx="4114800" cy="5257800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  <a:lvl2pPr>
              <a:defRPr sz="2000">
                <a:solidFill>
                  <a:srgbClr val="FFFFFF"/>
                </a:solidFill>
              </a:defRPr>
            </a:lvl2pPr>
            <a:lvl3pPr>
              <a:defRPr sz="1800">
                <a:solidFill>
                  <a:srgbClr val="FFFFFF"/>
                </a:solidFill>
              </a:defRPr>
            </a:lvl3pPr>
            <a:lvl4pPr>
              <a:defRPr sz="1600">
                <a:solidFill>
                  <a:srgbClr val="FFFFFF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01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Qua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March 11,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6"/>
          </p:nvPr>
        </p:nvSpPr>
        <p:spPr>
          <a:xfrm>
            <a:off x="381000" y="1143000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4572000" y="1143000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381000" y="3762375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572000" y="3762375"/>
            <a:ext cx="4191000" cy="2620963"/>
          </a:xfrm>
          <a:prstGeom prst="rect">
            <a:avLst/>
          </a:prstGeom>
          <a:ln w="3175" cmpd="sng">
            <a:solidFill>
              <a:srgbClr val="FFFF00"/>
            </a:solidFill>
          </a:ln>
        </p:spPr>
        <p:txBody>
          <a:bodyPr/>
          <a:lstStyle>
            <a:lvl1pPr marL="285750" indent="-285750">
              <a:buFont typeface="Arial"/>
              <a:buChar char="•"/>
              <a:defRPr sz="1800">
                <a:solidFill>
                  <a:srgbClr val="FFFFFF"/>
                </a:solidFill>
              </a:defRPr>
            </a:lvl1pPr>
            <a:lvl2pPr>
              <a:defRPr sz="1600">
                <a:solidFill>
                  <a:srgbClr val="FFFFFF"/>
                </a:solidFill>
              </a:defRPr>
            </a:lvl2pPr>
            <a:lvl3pPr>
              <a:defRPr sz="1400">
                <a:solidFill>
                  <a:srgbClr val="FFFFFF"/>
                </a:solidFill>
              </a:defRPr>
            </a:lvl3pPr>
            <a:lvl4pPr>
              <a:defRPr sz="1200">
                <a:solidFill>
                  <a:srgbClr val="FFFFFF"/>
                </a:solidFill>
              </a:defRPr>
            </a:lvl4pPr>
            <a:lvl5pPr>
              <a:defRPr sz="12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1444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4" name="Picture 13" descr="newlogo_ariss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92143" cy="77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 userDrawn="1"/>
        </p:nvSpPr>
        <p:spPr>
          <a:xfrm>
            <a:off x="1066800" y="914400"/>
            <a:ext cx="7620000" cy="45719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gradFill flip="none" rotWithShape="1">
          <a:gsLst>
            <a:gs pos="0">
              <a:schemeClr val="tx1"/>
            </a:gs>
            <a:gs pos="100000">
              <a:srgbClr val="00005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325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March 11,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325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ISS Ham Equipment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325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FFF00"/>
                </a:solidFill>
              </a:defRPr>
            </a:lvl1pPr>
          </a:lstStyle>
          <a:p>
            <a:fld id="{4A6EC84B-2B5B-FA45-8440-9C7461637D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1261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3200" kern="1200">
          <a:solidFill>
            <a:srgbClr val="FFFF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FFFF00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FFFF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FFFF00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FFFF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rgbClr val="FFFF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://www.ariss.org" TargetMode="External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>
                <a:latin typeface="Arial" charset="0"/>
              </a:rPr>
              <a:t>Amateur Radio on the International Space Station (ARISS)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124200"/>
            <a:ext cx="3810000" cy="16002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charset="0"/>
              </a:rPr>
              <a:t>ARISS Funding 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04800" y="3593068"/>
            <a:ext cx="2198038" cy="2475131"/>
            <a:chOff x="304800" y="3429000"/>
            <a:chExt cx="2198038" cy="2475131"/>
          </a:xfrm>
        </p:grpSpPr>
        <p:pic>
          <p:nvPicPr>
            <p:cNvPr id="2052" name="Picture 4" descr="newlogo_ariss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429000"/>
              <a:ext cx="1833562" cy="1792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4800" y="5257800"/>
              <a:ext cx="21980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 eaLnBrk="0" hangingPunct="0"/>
              <a:r>
                <a:rPr lang="en-US" dirty="0" smtClean="0">
                  <a:solidFill>
                    <a:schemeClr val="bg1"/>
                  </a:solidFill>
                  <a:latin typeface="Times New Roman" charset="0"/>
                  <a:hlinkClick r:id="rId4"/>
                </a:rPr>
                <a:t>http://www.ariss.org</a:t>
              </a:r>
              <a:endParaRPr lang="en-US" dirty="0">
                <a:solidFill>
                  <a:schemeClr val="bg1"/>
                </a:solidFill>
                <a:latin typeface="Times New Roman" charset="0"/>
              </a:endParaRPr>
            </a:p>
            <a:p>
              <a:pPr marL="342900" indent="-342900" eaLnBrk="0" hangingPunct="0"/>
              <a:endParaRPr lang="en-US" dirty="0" smtClean="0">
                <a:solidFill>
                  <a:schemeClr val="bg1"/>
                </a:solidFill>
                <a:latin typeface="Times New Roman" charset="0"/>
              </a:endParaRPr>
            </a:p>
          </p:txBody>
        </p:sp>
      </p:grpSp>
      <p:pic>
        <p:nvPicPr>
          <p:cNvPr id="6" name="Picture 10" descr="Japan Contact"/>
          <p:cNvPicPr>
            <a:picLocks noChangeAspect="1" noChangeArrowheads="1"/>
          </p:cNvPicPr>
          <p:nvPr/>
        </p:nvPicPr>
        <p:blipFill>
          <a:blip r:embed="rId5" cstate="email">
            <a:lum contrast="20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495801"/>
            <a:ext cx="1929630" cy="14478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d Lu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7410" y="3194050"/>
            <a:ext cx="1494004" cy="1295400"/>
          </a:xfrm>
          <a:prstGeom prst="rect">
            <a:avLst/>
          </a:prstGeom>
          <a:noFill/>
          <a:ln w="635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665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 – near term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Identify potential conflicts of interest.</a:t>
            </a:r>
          </a:p>
          <a:p>
            <a:pPr lvl="0"/>
            <a:r>
              <a:rPr lang="en-US" dirty="0" smtClean="0"/>
              <a:t>Coordinate fundraising with respective AMSATS.   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381000" y="6248400"/>
            <a:ext cx="2133600" cy="381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352800" y="6324600"/>
            <a:ext cx="2895600" cy="3810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dirty="0" smtClean="0"/>
              <a:t>ARISS Funding</a:t>
            </a:r>
          </a:p>
          <a:p>
            <a:endParaRPr lang="en-US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6EC84B-2B5B-FA45-8440-9C7461637DA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811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Need direction from ARISS-</a:t>
            </a:r>
            <a:r>
              <a:rPr lang="en-US" dirty="0" smtClean="0"/>
              <a:t>I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Use AMSAT-NA ARISS account as a fully transparent</a:t>
            </a:r>
            <a:r>
              <a:rPr lang="en-US" smtClean="0"/>
              <a:t>, central donation </a:t>
            </a:r>
            <a:r>
              <a:rPr lang="en-US" dirty="0" smtClean="0"/>
              <a:t>source.</a:t>
            </a:r>
          </a:p>
          <a:p>
            <a:pPr lvl="0">
              <a:buNone/>
            </a:pP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Something to </a:t>
            </a:r>
            <a:r>
              <a:rPr lang="en-US" dirty="0" smtClean="0"/>
              <a:t>consider…</a:t>
            </a:r>
            <a:r>
              <a:rPr lang="en-US" dirty="0" smtClean="0"/>
              <a:t>Is there a need to research </a:t>
            </a:r>
            <a:r>
              <a:rPr lang="en-US" dirty="0" smtClean="0"/>
              <a:t>possibility of an independent ARISS-International </a:t>
            </a:r>
            <a:r>
              <a:rPr lang="en-US" dirty="0" smtClean="0"/>
              <a:t>organization?</a:t>
            </a:r>
          </a:p>
          <a:p>
            <a:pPr lvl="2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0480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11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9867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Overview of current funding situation.</a:t>
            </a:r>
          </a:p>
          <a:p>
            <a:r>
              <a:rPr lang="en-US" dirty="0" smtClean="0"/>
              <a:t>Needs </a:t>
            </a:r>
          </a:p>
          <a:p>
            <a:r>
              <a:rPr lang="en-US" dirty="0" smtClean="0"/>
              <a:t>Potential solutions</a:t>
            </a:r>
          </a:p>
          <a:p>
            <a:r>
              <a:rPr lang="en-US" dirty="0" smtClean="0"/>
              <a:t>Discussion</a:t>
            </a:r>
          </a:p>
          <a:p>
            <a:r>
              <a:rPr lang="en-US" dirty="0" smtClean="0"/>
              <a:t>Receive direction from ARISS-I delegates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28956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2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3107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Funding Situation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Budget cuts</a:t>
            </a:r>
          </a:p>
          <a:p>
            <a:pPr lvl="1"/>
            <a:r>
              <a:rPr lang="en-US" dirty="0" smtClean="0"/>
              <a:t>Critical NASA Education funding cuts. </a:t>
            </a:r>
          </a:p>
          <a:p>
            <a:pPr lvl="1"/>
            <a:r>
              <a:rPr lang="en-US" dirty="0" smtClean="0"/>
              <a:t>Funding cuts in other Space Agencies   </a:t>
            </a:r>
          </a:p>
          <a:p>
            <a:pPr lvl="1"/>
            <a:r>
              <a:rPr lang="en-US" dirty="0" smtClean="0"/>
              <a:t>Obama Administration direction for STEM activity funding conflicts with NASA Educational funding. </a:t>
            </a:r>
          </a:p>
          <a:p>
            <a:r>
              <a:rPr lang="en-US" dirty="0" smtClean="0"/>
              <a:t>Loss of paid administrative, safety, &amp; operations support.  </a:t>
            </a:r>
          </a:p>
          <a:p>
            <a:pPr lvl="1"/>
            <a:r>
              <a:rPr lang="en-US" dirty="0" smtClean="0"/>
              <a:t>Carol Jackson, Steve Ponder, </a:t>
            </a:r>
            <a:r>
              <a:rPr lang="en-US" dirty="0" smtClean="0"/>
              <a:t>Claire </a:t>
            </a:r>
            <a:r>
              <a:rPr lang="en-US" dirty="0" err="1" smtClean="0"/>
              <a:t>Freudland</a:t>
            </a:r>
            <a:r>
              <a:rPr lang="en-US" dirty="0" smtClean="0"/>
              <a:t>     </a:t>
            </a:r>
            <a:r>
              <a:rPr lang="en-US" dirty="0" smtClean="0"/>
              <a:t>     </a:t>
            </a:r>
            <a:endParaRPr lang="en-US" dirty="0" smtClean="0"/>
          </a:p>
          <a:p>
            <a:r>
              <a:rPr lang="en-US" dirty="0" smtClean="0"/>
              <a:t>Increased costs for pre-launch requirements.     </a:t>
            </a:r>
          </a:p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1242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874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Funding </a:t>
            </a:r>
            <a:r>
              <a:rPr lang="en-US" dirty="0" smtClean="0"/>
              <a:t>Needs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Number 1 priority is to improve radio systems in Columbus module.   </a:t>
            </a:r>
          </a:p>
          <a:p>
            <a:r>
              <a:rPr lang="en-US" dirty="0" smtClean="0"/>
              <a:t>Restore administrative, safety and support positions.</a:t>
            </a:r>
          </a:p>
          <a:p>
            <a:r>
              <a:rPr lang="en-US" dirty="0" smtClean="0"/>
              <a:t>Travel and conference support.  ARISS-I needs to meet more frequently.  </a:t>
            </a:r>
          </a:p>
          <a:p>
            <a:r>
              <a:rPr lang="en-US" dirty="0" smtClean="0"/>
              <a:t>Hardware certification – $50k-$100k (USD)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4 &amp; 5,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1242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97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Past &amp; Present Funding Sources	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Appeals to Amateur Radio communities.</a:t>
            </a:r>
          </a:p>
          <a:p>
            <a:pPr lvl="1"/>
            <a:r>
              <a:rPr lang="en-US" dirty="0" smtClean="0"/>
              <a:t>AO-40 &amp; Fox Campaigns</a:t>
            </a:r>
          </a:p>
          <a:p>
            <a:pPr lvl="1"/>
            <a:r>
              <a:rPr lang="en-US" dirty="0" smtClean="0"/>
              <a:t>Focused, directly affected source with a limited population and a history of limited success.</a:t>
            </a:r>
          </a:p>
          <a:p>
            <a:r>
              <a:rPr lang="en-US" dirty="0" smtClean="0"/>
              <a:t>In kind logistics &amp; transportation</a:t>
            </a:r>
          </a:p>
          <a:p>
            <a:pPr lvl="1"/>
            <a:r>
              <a:rPr lang="en-US" dirty="0" smtClean="0"/>
              <a:t> Airline support for Canadian ARISS contacts</a:t>
            </a:r>
          </a:p>
          <a:p>
            <a:r>
              <a:rPr lang="en-US" dirty="0" smtClean="0"/>
              <a:t>Donations from ham radio estates </a:t>
            </a:r>
          </a:p>
          <a:p>
            <a:pPr lvl="1"/>
            <a:r>
              <a:rPr lang="en-US" dirty="0" err="1" smtClean="0"/>
              <a:t>FunCube</a:t>
            </a:r>
            <a:r>
              <a:rPr lang="en-US" dirty="0" smtClean="0"/>
              <a:t> is a recent example.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4 &amp; 5,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1242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fld id="{4A6EC84B-2B5B-FA45-8440-9C7461637DA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3225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Solutions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Fund raising brochure(s)</a:t>
            </a:r>
          </a:p>
          <a:p>
            <a:r>
              <a:rPr lang="en-US" dirty="0" smtClean="0"/>
              <a:t>Develop “in kind” donations. </a:t>
            </a:r>
          </a:p>
          <a:p>
            <a:r>
              <a:rPr lang="en-US" dirty="0" smtClean="0"/>
              <a:t>Copy the CubeSat model. </a:t>
            </a:r>
          </a:p>
          <a:p>
            <a:pPr lvl="1"/>
            <a:r>
              <a:rPr lang="en-US" dirty="0" smtClean="0"/>
              <a:t>Alliances with universities and industries.</a:t>
            </a:r>
          </a:p>
          <a:p>
            <a:r>
              <a:rPr lang="en-US" dirty="0" smtClean="0"/>
              <a:t>STEM education foundations &amp; grants.</a:t>
            </a:r>
          </a:p>
          <a:p>
            <a:r>
              <a:rPr lang="en-US" dirty="0" smtClean="0"/>
              <a:t>Direct mailings.</a:t>
            </a:r>
          </a:p>
          <a:p>
            <a:r>
              <a:rPr lang="en-US" dirty="0" smtClean="0"/>
              <a:t>Simplify and promote donation process.   </a:t>
            </a:r>
          </a:p>
          <a:p>
            <a:pPr lvl="1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4 &amp; 5,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2004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fld id="{4A6EC84B-2B5B-FA45-8440-9C7461637DA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431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Moving forward – near term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Autofit/>
          </a:bodyPr>
          <a:lstStyle/>
          <a:p>
            <a:r>
              <a:rPr lang="en-US" sz="2800" dirty="0" smtClean="0"/>
              <a:t>Finance basics:</a:t>
            </a:r>
            <a:r>
              <a:rPr lang="en-US" sz="2000" dirty="0" smtClean="0"/>
              <a:t> </a:t>
            </a:r>
          </a:p>
          <a:p>
            <a:pPr lvl="1"/>
            <a:r>
              <a:rPr lang="en-US" sz="2400" dirty="0" smtClean="0"/>
              <a:t>Research current ARRIS-I funding to document available resources.</a:t>
            </a:r>
          </a:p>
          <a:p>
            <a:pPr lvl="1"/>
            <a:r>
              <a:rPr lang="en-US" sz="2400" dirty="0" smtClean="0"/>
              <a:t>Identify and prioritize ARISS-I needs.</a:t>
            </a:r>
          </a:p>
          <a:p>
            <a:pPr lvl="1"/>
            <a:r>
              <a:rPr lang="en-US" sz="2400" dirty="0" smtClean="0"/>
              <a:t>Develop operating and capital budgets.</a:t>
            </a:r>
          </a:p>
          <a:p>
            <a:pPr lvl="2"/>
            <a:r>
              <a:rPr lang="en-US" dirty="0" smtClean="0"/>
              <a:t>Critical for ARISS-I planning &amp; coordination.</a:t>
            </a:r>
          </a:p>
          <a:p>
            <a:pPr lvl="2"/>
            <a:r>
              <a:rPr lang="en-US" dirty="0" smtClean="0"/>
              <a:t>Critical to support fundraising activities – especially grants.</a:t>
            </a:r>
          </a:p>
          <a:p>
            <a:pPr lvl="1"/>
            <a:r>
              <a:rPr lang="en-US" sz="2400" dirty="0" smtClean="0"/>
              <a:t>Develop integrated fund raising strategy</a:t>
            </a:r>
          </a:p>
          <a:p>
            <a:pPr lvl="0"/>
            <a:endParaRPr lang="en-US" sz="200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0480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748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Moving forward – near term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Autofit/>
          </a:bodyPr>
          <a:lstStyle/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800" dirty="0" smtClean="0"/>
              <a:t>Recruit long term and project specific fundraisers.</a:t>
            </a:r>
          </a:p>
          <a:p>
            <a:pPr lvl="0"/>
            <a:r>
              <a:rPr lang="en-US" sz="2800" dirty="0" smtClean="0"/>
              <a:t>Individuals who help us avoid costs are fundraisers! </a:t>
            </a:r>
          </a:p>
          <a:p>
            <a:pPr lvl="0">
              <a:buNone/>
            </a:pPr>
            <a:endParaRPr lang="en-US" sz="2800" dirty="0" smtClean="0"/>
          </a:p>
          <a:p>
            <a:pPr lvl="0"/>
            <a:r>
              <a:rPr lang="en-US" sz="2800" dirty="0" smtClean="0"/>
              <a:t> “Post Contact” ARISS donation brochure or email campaign for student/parents etc.</a:t>
            </a:r>
          </a:p>
          <a:p>
            <a:pPr lvl="1"/>
            <a:r>
              <a:rPr lang="en-US" sz="2400" dirty="0" smtClean="0"/>
              <a:t>Seek donation of brochure design and printing services?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0480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748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 – near term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47800"/>
            <a:ext cx="8229600" cy="4800600"/>
          </a:xfrm>
        </p:spPr>
        <p:txBody>
          <a:bodyPr/>
          <a:lstStyle/>
          <a:p>
            <a:pPr lvl="0"/>
            <a:r>
              <a:rPr lang="en-US" dirty="0" smtClean="0"/>
              <a:t>Identify potential funding sources/donors:</a:t>
            </a:r>
          </a:p>
          <a:p>
            <a:pPr lvl="1"/>
            <a:r>
              <a:rPr lang="en-US" dirty="0" smtClean="0"/>
              <a:t>Space related companies (include in-kind services)</a:t>
            </a:r>
          </a:p>
          <a:p>
            <a:pPr lvl="1"/>
            <a:r>
              <a:rPr lang="en-US" dirty="0" smtClean="0"/>
              <a:t>Former space participants.</a:t>
            </a:r>
          </a:p>
          <a:p>
            <a:pPr lvl="1"/>
            <a:r>
              <a:rPr lang="en-US" dirty="0" smtClean="0"/>
              <a:t>Key personnel in companies providing other services like travel/logistics support. </a:t>
            </a:r>
          </a:p>
          <a:p>
            <a:pPr lvl="1"/>
            <a:r>
              <a:rPr lang="en-US" dirty="0" smtClean="0"/>
              <a:t>Education/STEM support by government agencies.</a:t>
            </a:r>
          </a:p>
          <a:p>
            <a:pPr lvl="1"/>
            <a:r>
              <a:rPr lang="en-US" dirty="0" smtClean="0"/>
              <a:t>Grants &amp; Foundations. </a:t>
            </a:r>
          </a:p>
          <a:p>
            <a:pPr lvl="0">
              <a:buNone/>
            </a:pPr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6432550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April 3 &amp; 4, 2014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124200" y="6400800"/>
            <a:ext cx="28956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ARISS Funding</a:t>
            </a:r>
            <a:endParaRPr lang="en-US" dirty="0"/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>
          <a:xfrm>
            <a:off x="7010400" y="6432550"/>
            <a:ext cx="2133600" cy="2730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6EC84B-2B5B-FA45-8440-9C7461637DA6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952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A6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9679</TotalTime>
  <Words>546</Words>
  <Application>Microsoft Macintosh PowerPoint</Application>
  <PresentationFormat>On-screen Show (4:3)</PresentationFormat>
  <Paragraphs>106</Paragraphs>
  <Slides>11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Custom Design</vt:lpstr>
      <vt:lpstr>Office Theme</vt:lpstr>
      <vt:lpstr>Amateur Radio on the International Space Station (ARISS)</vt:lpstr>
      <vt:lpstr>Outline </vt:lpstr>
      <vt:lpstr>Current Funding Situation</vt:lpstr>
      <vt:lpstr>Funding Needs</vt:lpstr>
      <vt:lpstr>      Past &amp; Present Funding Sources  </vt:lpstr>
      <vt:lpstr>Potential Solutions </vt:lpstr>
      <vt:lpstr>Moving forward – near term</vt:lpstr>
      <vt:lpstr>Moving forward – near term</vt:lpstr>
      <vt:lpstr>Moving forward – near term</vt:lpstr>
      <vt:lpstr>Moving forward – near term</vt:lpstr>
      <vt:lpstr>Moving forward</vt:lpstr>
    </vt:vector>
  </TitlesOfParts>
  <Company>ODIN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evick</dc:creator>
  <cp:lastModifiedBy>Tim Bosma</cp:lastModifiedBy>
  <cp:revision>495</cp:revision>
  <dcterms:created xsi:type="dcterms:W3CDTF">2014-04-04T08:10:39Z</dcterms:created>
  <dcterms:modified xsi:type="dcterms:W3CDTF">2014-04-04T08:25:42Z</dcterms:modified>
</cp:coreProperties>
</file>