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JPG" ContentType="image/jpeg"/>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9" r:id="rId4"/>
    <p:sldId id="260" r:id="rId5"/>
    <p:sldId id="261" r:id="rId6"/>
    <p:sldId id="262" r:id="rId7"/>
    <p:sldId id="266" r:id="rId8"/>
    <p:sldId id="267" r:id="rId9"/>
    <p:sldId id="268" r:id="rId10"/>
    <p:sldId id="263" r:id="rId11"/>
    <p:sldId id="264" r:id="rId12"/>
    <p:sldId id="265" r:id="rId13"/>
    <p:sldId id="269" r:id="rId14"/>
    <p:sldId id="270" r:id="rId15"/>
    <p:sldId id="271" r:id="rId16"/>
    <p:sldId id="272"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100" d="100"/>
          <a:sy n="100" d="100"/>
        </p:scale>
        <p:origin x="-464" y="-44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viewProps" Target="viewProps.xml"/><Relationship Id="rId21" Type="http://schemas.openxmlformats.org/officeDocument/2006/relationships/theme" Target="theme/theme1.xml"/><Relationship Id="rId2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printerSettings" Target="printerSettings/printerSettings1.bin"/><Relationship Id="rId19" Type="http://schemas.openxmlformats.org/officeDocument/2006/relationships/presProps" Target="pres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F60381D-DB64-044E-89E3-026F911173B0}" type="datetimeFigureOut">
              <a:rPr lang="en-US" smtClean="0"/>
              <a:t>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39D19C-0B2D-A841-9D17-395B1E2A4663}" type="slidenum">
              <a:rPr lang="en-US" smtClean="0"/>
              <a:t>‹#›</a:t>
            </a:fld>
            <a:endParaRPr lang="en-US"/>
          </a:p>
        </p:txBody>
      </p:sp>
    </p:spTree>
    <p:extLst>
      <p:ext uri="{BB962C8B-B14F-4D97-AF65-F5344CB8AC3E}">
        <p14:creationId xmlns:p14="http://schemas.microsoft.com/office/powerpoint/2010/main" val="4772142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60381D-DB64-044E-89E3-026F911173B0}" type="datetimeFigureOut">
              <a:rPr lang="en-US" smtClean="0"/>
              <a:t>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39D19C-0B2D-A841-9D17-395B1E2A4663}" type="slidenum">
              <a:rPr lang="en-US" smtClean="0"/>
              <a:t>‹#›</a:t>
            </a:fld>
            <a:endParaRPr lang="en-US"/>
          </a:p>
        </p:txBody>
      </p:sp>
    </p:spTree>
    <p:extLst>
      <p:ext uri="{BB962C8B-B14F-4D97-AF65-F5344CB8AC3E}">
        <p14:creationId xmlns:p14="http://schemas.microsoft.com/office/powerpoint/2010/main" val="38654361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60381D-DB64-044E-89E3-026F911173B0}" type="datetimeFigureOut">
              <a:rPr lang="en-US" smtClean="0"/>
              <a:t>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39D19C-0B2D-A841-9D17-395B1E2A4663}" type="slidenum">
              <a:rPr lang="en-US" smtClean="0"/>
              <a:t>‹#›</a:t>
            </a:fld>
            <a:endParaRPr lang="en-US"/>
          </a:p>
        </p:txBody>
      </p:sp>
    </p:spTree>
    <p:extLst>
      <p:ext uri="{BB962C8B-B14F-4D97-AF65-F5344CB8AC3E}">
        <p14:creationId xmlns:p14="http://schemas.microsoft.com/office/powerpoint/2010/main" val="31394364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60381D-DB64-044E-89E3-026F911173B0}" type="datetimeFigureOut">
              <a:rPr lang="en-US" smtClean="0"/>
              <a:t>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39D19C-0B2D-A841-9D17-395B1E2A4663}" type="slidenum">
              <a:rPr lang="en-US" smtClean="0"/>
              <a:t>‹#›</a:t>
            </a:fld>
            <a:endParaRPr lang="en-US"/>
          </a:p>
        </p:txBody>
      </p:sp>
    </p:spTree>
    <p:extLst>
      <p:ext uri="{BB962C8B-B14F-4D97-AF65-F5344CB8AC3E}">
        <p14:creationId xmlns:p14="http://schemas.microsoft.com/office/powerpoint/2010/main" val="38790601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F60381D-DB64-044E-89E3-026F911173B0}" type="datetimeFigureOut">
              <a:rPr lang="en-US" smtClean="0"/>
              <a:t>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39D19C-0B2D-A841-9D17-395B1E2A4663}" type="slidenum">
              <a:rPr lang="en-US" smtClean="0"/>
              <a:t>‹#›</a:t>
            </a:fld>
            <a:endParaRPr lang="en-US"/>
          </a:p>
        </p:txBody>
      </p:sp>
    </p:spTree>
    <p:extLst>
      <p:ext uri="{BB962C8B-B14F-4D97-AF65-F5344CB8AC3E}">
        <p14:creationId xmlns:p14="http://schemas.microsoft.com/office/powerpoint/2010/main" val="41993425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F60381D-DB64-044E-89E3-026F911173B0}" type="datetimeFigureOut">
              <a:rPr lang="en-US" smtClean="0"/>
              <a:t>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539D19C-0B2D-A841-9D17-395B1E2A4663}" type="slidenum">
              <a:rPr lang="en-US" smtClean="0"/>
              <a:t>‹#›</a:t>
            </a:fld>
            <a:endParaRPr lang="en-US"/>
          </a:p>
        </p:txBody>
      </p:sp>
    </p:spTree>
    <p:extLst>
      <p:ext uri="{BB962C8B-B14F-4D97-AF65-F5344CB8AC3E}">
        <p14:creationId xmlns:p14="http://schemas.microsoft.com/office/powerpoint/2010/main" val="8157883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F60381D-DB64-044E-89E3-026F911173B0}" type="datetimeFigureOut">
              <a:rPr lang="en-US" smtClean="0"/>
              <a:t>3/20/14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539D19C-0B2D-A841-9D17-395B1E2A4663}" type="slidenum">
              <a:rPr lang="en-US" smtClean="0"/>
              <a:t>‹#›</a:t>
            </a:fld>
            <a:endParaRPr lang="en-US"/>
          </a:p>
        </p:txBody>
      </p:sp>
    </p:spTree>
    <p:extLst>
      <p:ext uri="{BB962C8B-B14F-4D97-AF65-F5344CB8AC3E}">
        <p14:creationId xmlns:p14="http://schemas.microsoft.com/office/powerpoint/2010/main" val="16013253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F60381D-DB64-044E-89E3-026F911173B0}" type="datetimeFigureOut">
              <a:rPr lang="en-US" smtClean="0"/>
              <a:t>3/20/14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539D19C-0B2D-A841-9D17-395B1E2A4663}" type="slidenum">
              <a:rPr lang="en-US" smtClean="0"/>
              <a:t>‹#›</a:t>
            </a:fld>
            <a:endParaRPr lang="en-US"/>
          </a:p>
        </p:txBody>
      </p:sp>
    </p:spTree>
    <p:extLst>
      <p:ext uri="{BB962C8B-B14F-4D97-AF65-F5344CB8AC3E}">
        <p14:creationId xmlns:p14="http://schemas.microsoft.com/office/powerpoint/2010/main" val="14049046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60381D-DB64-044E-89E3-026F911173B0}" type="datetimeFigureOut">
              <a:rPr lang="en-US" smtClean="0"/>
              <a:t>3/20/14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539D19C-0B2D-A841-9D17-395B1E2A4663}" type="slidenum">
              <a:rPr lang="en-US" smtClean="0"/>
              <a:t>‹#›</a:t>
            </a:fld>
            <a:endParaRPr lang="en-US"/>
          </a:p>
        </p:txBody>
      </p:sp>
    </p:spTree>
    <p:extLst>
      <p:ext uri="{BB962C8B-B14F-4D97-AF65-F5344CB8AC3E}">
        <p14:creationId xmlns:p14="http://schemas.microsoft.com/office/powerpoint/2010/main" val="2521538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60381D-DB64-044E-89E3-026F911173B0}" type="datetimeFigureOut">
              <a:rPr lang="en-US" smtClean="0"/>
              <a:t>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539D19C-0B2D-A841-9D17-395B1E2A4663}" type="slidenum">
              <a:rPr lang="en-US" smtClean="0"/>
              <a:t>‹#›</a:t>
            </a:fld>
            <a:endParaRPr lang="en-US"/>
          </a:p>
        </p:txBody>
      </p:sp>
    </p:spTree>
    <p:extLst>
      <p:ext uri="{BB962C8B-B14F-4D97-AF65-F5344CB8AC3E}">
        <p14:creationId xmlns:p14="http://schemas.microsoft.com/office/powerpoint/2010/main" val="39426075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60381D-DB64-044E-89E3-026F911173B0}" type="datetimeFigureOut">
              <a:rPr lang="en-US" smtClean="0"/>
              <a:t>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539D19C-0B2D-A841-9D17-395B1E2A4663}" type="slidenum">
              <a:rPr lang="en-US" smtClean="0"/>
              <a:t>‹#›</a:t>
            </a:fld>
            <a:endParaRPr lang="en-US"/>
          </a:p>
        </p:txBody>
      </p:sp>
    </p:spTree>
    <p:extLst>
      <p:ext uri="{BB962C8B-B14F-4D97-AF65-F5344CB8AC3E}">
        <p14:creationId xmlns:p14="http://schemas.microsoft.com/office/powerpoint/2010/main" val="273581492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60381D-DB64-044E-89E3-026F911173B0}" type="datetimeFigureOut">
              <a:rPr lang="en-US" smtClean="0"/>
              <a:t>3/20/14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539D19C-0B2D-A841-9D17-395B1E2A4663}" type="slidenum">
              <a:rPr lang="en-US" smtClean="0"/>
              <a:t>‹#›</a:t>
            </a:fld>
            <a:endParaRPr lang="en-US"/>
          </a:p>
        </p:txBody>
      </p:sp>
    </p:spTree>
    <p:extLst>
      <p:ext uri="{BB962C8B-B14F-4D97-AF65-F5344CB8AC3E}">
        <p14:creationId xmlns:p14="http://schemas.microsoft.com/office/powerpoint/2010/main" val="18747412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The ARISS S Band Beacon/Transponder Project</a:t>
            </a:r>
            <a:endParaRPr lang="en-US" dirty="0"/>
          </a:p>
        </p:txBody>
      </p:sp>
    </p:spTree>
    <p:extLst>
      <p:ext uri="{BB962C8B-B14F-4D97-AF65-F5344CB8AC3E}">
        <p14:creationId xmlns:p14="http://schemas.microsoft.com/office/powerpoint/2010/main" val="41880894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Block </a:t>
            </a:r>
            <a:r>
              <a:rPr lang="en-US" sz="4000" dirty="0"/>
              <a:t>diagram</a:t>
            </a:r>
            <a:r>
              <a:rPr lang="en-US" dirty="0"/>
              <a:t> of the S Band Beacon/Transponder</a:t>
            </a:r>
            <a:r>
              <a:rPr lang="en-US" dirty="0" smtClean="0">
                <a:effectLst/>
              </a:rPr>
              <a:t> </a:t>
            </a:r>
            <a:endParaRPr lang="en-US" dirty="0"/>
          </a:p>
        </p:txBody>
      </p:sp>
      <p:pic>
        <p:nvPicPr>
          <p:cNvPr id="10" name="Picture 9"/>
          <p:cNvPicPr/>
          <p:nvPr/>
        </p:nvPicPr>
        <p:blipFill>
          <a:blip r:embed="rId2">
            <a:extLst>
              <a:ext uri="{28A0092B-C50C-407E-A947-70E740481C1C}">
                <a14:useLocalDpi xmlns:a14="http://schemas.microsoft.com/office/drawing/2010/main" val="0"/>
              </a:ext>
            </a:extLst>
          </a:blip>
          <a:stretch>
            <a:fillRect/>
          </a:stretch>
        </p:blipFill>
        <p:spPr>
          <a:xfrm>
            <a:off x="1227667" y="1417638"/>
            <a:ext cx="6762750" cy="5038195"/>
          </a:xfrm>
          <a:prstGeom prst="rect">
            <a:avLst/>
          </a:prstGeom>
        </p:spPr>
      </p:pic>
    </p:spTree>
    <p:extLst>
      <p:ext uri="{BB962C8B-B14F-4D97-AF65-F5344CB8AC3E}">
        <p14:creationId xmlns:p14="http://schemas.microsoft.com/office/powerpoint/2010/main" val="26997190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Components</a:t>
            </a:r>
            <a:endParaRPr lang="en-US" dirty="0"/>
          </a:p>
        </p:txBody>
      </p:sp>
      <p:sp>
        <p:nvSpPr>
          <p:cNvPr id="3" name="Content Placeholder 2"/>
          <p:cNvSpPr>
            <a:spLocks noGrp="1"/>
          </p:cNvSpPr>
          <p:nvPr>
            <p:ph idx="1"/>
          </p:nvPr>
        </p:nvSpPr>
        <p:spPr/>
        <p:txBody>
          <a:bodyPr/>
          <a:lstStyle/>
          <a:p>
            <a:r>
              <a:rPr lang="en-US" dirty="0"/>
              <a:t>The S Band beacon and transponder consists of several components. </a:t>
            </a:r>
          </a:p>
          <a:p>
            <a:r>
              <a:rPr lang="en-US" dirty="0"/>
              <a:t>The L/S Band Duplexer, The L Band receiver, </a:t>
            </a:r>
            <a:r>
              <a:rPr lang="en-US" dirty="0" smtClean="0"/>
              <a:t>and the </a:t>
            </a:r>
            <a:r>
              <a:rPr lang="en-US" dirty="0"/>
              <a:t>Multifunction module</a:t>
            </a:r>
            <a:r>
              <a:rPr lang="en-US" dirty="0" smtClean="0"/>
              <a:t>.</a:t>
            </a:r>
          </a:p>
          <a:p>
            <a:r>
              <a:rPr lang="en-US" dirty="0"/>
              <a:t>The </a:t>
            </a:r>
            <a:r>
              <a:rPr lang="en-US" dirty="0" smtClean="0"/>
              <a:t>Multifunction </a:t>
            </a:r>
            <a:r>
              <a:rPr lang="en-US" dirty="0"/>
              <a:t>module will be built by Kaiser Italia under contract to ESA.		</a:t>
            </a:r>
          </a:p>
          <a:p>
            <a:endParaRPr lang="en-US" dirty="0"/>
          </a:p>
        </p:txBody>
      </p:sp>
    </p:spTree>
    <p:extLst>
      <p:ext uri="{BB962C8B-B14F-4D97-AF65-F5344CB8AC3E}">
        <p14:creationId xmlns:p14="http://schemas.microsoft.com/office/powerpoint/2010/main" val="11455909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err="1" smtClean="0"/>
              <a:t>Multufunction</a:t>
            </a:r>
            <a:r>
              <a:rPr lang="en-US" dirty="0" smtClean="0"/>
              <a:t> Module</a:t>
            </a:r>
            <a:endParaRPr lang="en-US" dirty="0"/>
          </a:p>
        </p:txBody>
      </p:sp>
      <p:sp>
        <p:nvSpPr>
          <p:cNvPr id="3" name="Content Placeholder 2"/>
          <p:cNvSpPr>
            <a:spLocks noGrp="1"/>
          </p:cNvSpPr>
          <p:nvPr>
            <p:ph idx="1"/>
          </p:nvPr>
        </p:nvSpPr>
        <p:spPr/>
        <p:txBody>
          <a:bodyPr/>
          <a:lstStyle/>
          <a:p>
            <a:r>
              <a:rPr lang="en-US" dirty="0"/>
              <a:t>The Multifunction module provides several services .</a:t>
            </a:r>
          </a:p>
          <a:p>
            <a:r>
              <a:rPr lang="en-US" dirty="0"/>
              <a:t>The S Band transmitter</a:t>
            </a:r>
          </a:p>
          <a:p>
            <a:r>
              <a:rPr lang="en-US" dirty="0"/>
              <a:t>The   13.6 VDC  power supply, and the 6.0 VDC power supply.</a:t>
            </a:r>
          </a:p>
          <a:p>
            <a:r>
              <a:rPr lang="en-US" dirty="0"/>
              <a:t>The NTSC Video generator, the CW and telemetry encoder And the Audio processor and multi-Power outlets</a:t>
            </a:r>
          </a:p>
          <a:p>
            <a:endParaRPr lang="en-US" dirty="0"/>
          </a:p>
        </p:txBody>
      </p:sp>
    </p:spTree>
    <p:extLst>
      <p:ext uri="{BB962C8B-B14F-4D97-AF65-F5344CB8AC3E}">
        <p14:creationId xmlns:p14="http://schemas.microsoft.com/office/powerpoint/2010/main" val="33515214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Modes of Operation</a:t>
            </a:r>
            <a:endParaRPr lang="en-US" dirty="0"/>
          </a:p>
        </p:txBody>
      </p:sp>
      <p:sp>
        <p:nvSpPr>
          <p:cNvPr id="3" name="Content Placeholder 2"/>
          <p:cNvSpPr>
            <a:spLocks noGrp="1"/>
          </p:cNvSpPr>
          <p:nvPr>
            <p:ph idx="1"/>
          </p:nvPr>
        </p:nvSpPr>
        <p:spPr/>
        <p:txBody>
          <a:bodyPr>
            <a:normAutofit fontScale="85000" lnSpcReduction="10000"/>
          </a:bodyPr>
          <a:lstStyle/>
          <a:p>
            <a:r>
              <a:rPr lang="en-US" dirty="0"/>
              <a:t>Current plans call for the system to have several modes of operation.</a:t>
            </a:r>
          </a:p>
          <a:p>
            <a:r>
              <a:rPr lang="en-US" dirty="0"/>
              <a:t>The default mode when powered up will be the CW Beacon mode. In that mode the system will continuously transmit a CW beacon that will include the station call sign and some telemetry such as temperature or pressure</a:t>
            </a:r>
            <a:r>
              <a:rPr lang="en-US" dirty="0" smtClean="0"/>
              <a:t>.</a:t>
            </a:r>
            <a:r>
              <a:rPr lang="en-US" dirty="0"/>
              <a:t> </a:t>
            </a:r>
          </a:p>
          <a:p>
            <a:r>
              <a:rPr lang="en-US" dirty="0"/>
              <a:t>The Second mode will consist of an FM transponder mode. In this mode the system will send out an S band FM modulated signal with one of any of three audio sources selected by the ISS crew.</a:t>
            </a:r>
          </a:p>
          <a:p>
            <a:endParaRPr lang="en-US" dirty="0"/>
          </a:p>
        </p:txBody>
      </p:sp>
    </p:spTree>
    <p:extLst>
      <p:ext uri="{BB962C8B-B14F-4D97-AF65-F5344CB8AC3E}">
        <p14:creationId xmlns:p14="http://schemas.microsoft.com/office/powerpoint/2010/main" val="22438525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Preliminary Specifications</a:t>
            </a:r>
            <a:endParaRPr lang="en-US" dirty="0"/>
          </a:p>
        </p:txBody>
      </p:sp>
      <p:sp>
        <p:nvSpPr>
          <p:cNvPr id="3" name="Content Placeholder 2"/>
          <p:cNvSpPr>
            <a:spLocks noGrp="1"/>
          </p:cNvSpPr>
          <p:nvPr>
            <p:ph idx="1"/>
          </p:nvPr>
        </p:nvSpPr>
        <p:spPr/>
        <p:txBody>
          <a:bodyPr>
            <a:normAutofit/>
          </a:bodyPr>
          <a:lstStyle/>
          <a:p>
            <a:r>
              <a:rPr lang="en-US" dirty="0"/>
              <a:t>Frequencies:  S Band down 2.40015 GHz</a:t>
            </a:r>
          </a:p>
          <a:p>
            <a:r>
              <a:rPr lang="en-US" dirty="0"/>
              <a:t>			L band up 1.2634 GHZ</a:t>
            </a:r>
          </a:p>
          <a:p>
            <a:r>
              <a:rPr lang="en-US" dirty="0"/>
              <a:t>			UHF and VHF uplink depends on the receiver frequency setting.</a:t>
            </a:r>
          </a:p>
          <a:p>
            <a:r>
              <a:rPr lang="en-US" dirty="0"/>
              <a:t>	Power output</a:t>
            </a:r>
          </a:p>
          <a:p>
            <a:r>
              <a:rPr lang="en-US" dirty="0"/>
              <a:t>		CW Beacon mode 100mw.</a:t>
            </a:r>
          </a:p>
          <a:p>
            <a:r>
              <a:rPr lang="en-US" dirty="0"/>
              <a:t>		FM Transponder mode 3 </a:t>
            </a:r>
            <a:r>
              <a:rPr lang="en-US" dirty="0" smtClean="0"/>
              <a:t>w </a:t>
            </a:r>
            <a:r>
              <a:rPr lang="en-US" dirty="0"/>
              <a:t>.</a:t>
            </a:r>
          </a:p>
          <a:p>
            <a:endParaRPr lang="en-US" dirty="0"/>
          </a:p>
        </p:txBody>
      </p:sp>
    </p:spTree>
    <p:extLst>
      <p:ext uri="{BB962C8B-B14F-4D97-AF65-F5344CB8AC3E}">
        <p14:creationId xmlns:p14="http://schemas.microsoft.com/office/powerpoint/2010/main" val="7916070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Overall Columbus Module Ham Station diagram</a:t>
            </a:r>
            <a:endParaRPr lang="en-US" sz="3200" dirty="0"/>
          </a:p>
        </p:txBody>
      </p:sp>
      <p:pic>
        <p:nvPicPr>
          <p:cNvPr id="6" name="Content Placeholder 5" descr="Lou's Macbook:Users:apple:Documents:Starbase X Documents:ARISS &amp; AMSAT files:ARISS:ISS/SAREX Hardware:Columbus Module:Columbus Ham station:S Band Beacon:Columbus Module Ham sta wi beacon.pdf"/>
          <p:cNvPicPr>
            <a:picLocks noGrp="1"/>
          </p:cNvPicPr>
          <p:nvPr>
            <p:ph idx="1"/>
          </p:nvPr>
        </p:nvPicPr>
        <p:blipFill>
          <a:blip r:embed="rId2">
            <a:extLst>
              <a:ext uri="{28A0092B-C50C-407E-A947-70E740481C1C}">
                <a14:useLocalDpi xmlns:a14="http://schemas.microsoft.com/office/drawing/2010/main" val="0"/>
              </a:ext>
            </a:extLst>
          </a:blip>
          <a:srcRect l="-24813" r="-24813"/>
          <a:stretch>
            <a:fillRect/>
          </a:stretch>
        </p:blipFill>
        <p:spPr bwMode="auto">
          <a:xfrm>
            <a:off x="275167" y="1058333"/>
            <a:ext cx="9651999" cy="5725584"/>
          </a:xfrm>
          <a:prstGeom prst="rect">
            <a:avLst/>
          </a:prstGeom>
          <a:noFill/>
          <a:ln>
            <a:noFill/>
          </a:ln>
        </p:spPr>
      </p:pic>
    </p:spTree>
    <p:extLst>
      <p:ext uri="{BB962C8B-B14F-4D97-AF65-F5344CB8AC3E}">
        <p14:creationId xmlns:p14="http://schemas.microsoft.com/office/powerpoint/2010/main" val="19400726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it means for the future </a:t>
            </a:r>
            <a:endParaRPr lang="en-US" dirty="0"/>
          </a:p>
        </p:txBody>
      </p:sp>
      <p:sp>
        <p:nvSpPr>
          <p:cNvPr id="3" name="Content Placeholder 2"/>
          <p:cNvSpPr>
            <a:spLocks noGrp="1"/>
          </p:cNvSpPr>
          <p:nvPr>
            <p:ph idx="1"/>
          </p:nvPr>
        </p:nvSpPr>
        <p:spPr/>
        <p:txBody>
          <a:bodyPr>
            <a:normAutofit fontScale="77500" lnSpcReduction="20000"/>
          </a:bodyPr>
          <a:lstStyle/>
          <a:p>
            <a:r>
              <a:rPr lang="en-US" dirty="0"/>
              <a:t>W</a:t>
            </a:r>
            <a:r>
              <a:rPr lang="en-US" dirty="0" smtClean="0"/>
              <a:t>e </a:t>
            </a:r>
            <a:r>
              <a:rPr lang="en-US" dirty="0"/>
              <a:t>will have a ham signal on S band coming down from the </a:t>
            </a:r>
            <a:r>
              <a:rPr lang="en-US" dirty="0" smtClean="0"/>
              <a:t>ISS.</a:t>
            </a:r>
          </a:p>
          <a:p>
            <a:r>
              <a:rPr lang="en-US" dirty="0" smtClean="0"/>
              <a:t>This </a:t>
            </a:r>
            <a:r>
              <a:rPr lang="en-US" dirty="0"/>
              <a:t>will provide a capability to conduct educational and ham activities on a mostly continuous basis.  </a:t>
            </a:r>
            <a:endParaRPr lang="en-US" dirty="0" smtClean="0"/>
          </a:p>
          <a:p>
            <a:r>
              <a:rPr lang="en-US" dirty="0" smtClean="0"/>
              <a:t>The S Band Beacon/Transponder can be </a:t>
            </a:r>
            <a:r>
              <a:rPr lang="en-US" dirty="0"/>
              <a:t>configured </a:t>
            </a:r>
            <a:r>
              <a:rPr lang="en-US" dirty="0" smtClean="0"/>
              <a:t>in several ways.</a:t>
            </a:r>
          </a:p>
          <a:p>
            <a:pPr marL="0" indent="0">
              <a:buNone/>
            </a:pPr>
            <a:r>
              <a:rPr lang="en-US" dirty="0"/>
              <a:t>	</a:t>
            </a:r>
            <a:r>
              <a:rPr lang="en-US" dirty="0" smtClean="0"/>
              <a:t>  	VHF </a:t>
            </a:r>
            <a:r>
              <a:rPr lang="en-US" dirty="0"/>
              <a:t>up S Band down, </a:t>
            </a:r>
            <a:endParaRPr lang="en-US" dirty="0" smtClean="0"/>
          </a:p>
          <a:p>
            <a:pPr marL="0" indent="0">
              <a:buNone/>
            </a:pPr>
            <a:r>
              <a:rPr lang="en-US" dirty="0"/>
              <a:t>	</a:t>
            </a:r>
            <a:r>
              <a:rPr lang="en-US" dirty="0" smtClean="0"/>
              <a:t>	UHF </a:t>
            </a:r>
            <a:r>
              <a:rPr lang="en-US" dirty="0"/>
              <a:t>up and S band down or </a:t>
            </a:r>
            <a:endParaRPr lang="en-US" dirty="0" smtClean="0"/>
          </a:p>
          <a:p>
            <a:pPr marL="0" indent="0">
              <a:buNone/>
            </a:pPr>
            <a:r>
              <a:rPr lang="en-US" dirty="0"/>
              <a:t>	</a:t>
            </a:r>
            <a:r>
              <a:rPr lang="en-US" dirty="0" smtClean="0"/>
              <a:t>	L </a:t>
            </a:r>
            <a:r>
              <a:rPr lang="en-US" dirty="0"/>
              <a:t>Band up and S Band down. </a:t>
            </a:r>
            <a:endParaRPr lang="en-US" dirty="0" smtClean="0"/>
          </a:p>
          <a:p>
            <a:pPr marL="0" indent="0">
              <a:buNone/>
            </a:pPr>
            <a:endParaRPr lang="en-US" dirty="0"/>
          </a:p>
          <a:p>
            <a:pPr marL="0" indent="0">
              <a:buNone/>
            </a:pPr>
            <a:r>
              <a:rPr lang="en-US" dirty="0" smtClean="0"/>
              <a:t>This </a:t>
            </a:r>
            <a:r>
              <a:rPr lang="en-US" dirty="0"/>
              <a:t>can be very exciting for both the Ham and the Educational community.</a:t>
            </a:r>
          </a:p>
          <a:p>
            <a:endParaRPr lang="en-US" dirty="0"/>
          </a:p>
        </p:txBody>
      </p:sp>
      <p:sp>
        <p:nvSpPr>
          <p:cNvPr id="4" name="TextBox 3"/>
          <p:cNvSpPr txBox="1"/>
          <p:nvPr/>
        </p:nvSpPr>
        <p:spPr>
          <a:xfrm>
            <a:off x="-1068917" y="1640417"/>
            <a:ext cx="184666"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11819863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 Band Beacon</a:t>
            </a:r>
            <a:endParaRPr lang="en-US" dirty="0"/>
          </a:p>
        </p:txBody>
      </p:sp>
      <p:sp>
        <p:nvSpPr>
          <p:cNvPr id="3" name="Content Placeholder 2"/>
          <p:cNvSpPr>
            <a:spLocks noGrp="1"/>
          </p:cNvSpPr>
          <p:nvPr>
            <p:ph idx="1"/>
          </p:nvPr>
        </p:nvSpPr>
        <p:spPr/>
        <p:txBody>
          <a:bodyPr/>
          <a:lstStyle/>
          <a:p>
            <a:r>
              <a:rPr lang="en-US" dirty="0"/>
              <a:t>There is a new S Band beacon and transponder being planned for the ISS-Ham station. This device is intended to serve as a beacon for the Ham TV Digital Ham TV system and also provide the capability of serving as an FM transponder. This unit will be capable of serving as an L Band to S band repeater as well </a:t>
            </a:r>
            <a:r>
              <a:rPr lang="en-US" dirty="0" smtClean="0"/>
              <a:t>as allowing </a:t>
            </a:r>
            <a:r>
              <a:rPr lang="en-US" dirty="0"/>
              <a:t>re transmitting of  audio from other sources onboard the ISS. </a:t>
            </a:r>
          </a:p>
        </p:txBody>
      </p:sp>
    </p:spTree>
    <p:extLst>
      <p:ext uri="{BB962C8B-B14F-4D97-AF65-F5344CB8AC3E}">
        <p14:creationId xmlns:p14="http://schemas.microsoft.com/office/powerpoint/2010/main" val="13955677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Do we need this system?</a:t>
            </a:r>
            <a:endParaRPr lang="en-US" dirty="0"/>
          </a:p>
        </p:txBody>
      </p:sp>
      <p:sp>
        <p:nvSpPr>
          <p:cNvPr id="3" name="Content Placeholder 2"/>
          <p:cNvSpPr>
            <a:spLocks noGrp="1"/>
          </p:cNvSpPr>
          <p:nvPr>
            <p:ph idx="1"/>
          </p:nvPr>
        </p:nvSpPr>
        <p:spPr/>
        <p:txBody>
          <a:bodyPr>
            <a:normAutofit fontScale="92500" lnSpcReduction="20000"/>
          </a:bodyPr>
          <a:lstStyle/>
          <a:p>
            <a:pPr lvl="0"/>
            <a:r>
              <a:rPr lang="en-US" dirty="0"/>
              <a:t>We need to eventually replace the Ericsson system with a newer and more powerful transmitter. The Ericsson only puts out about 5 w power and that has made the ISS Ham school contacts more difficult and relegated to the more sophisticated ground stations. Current plans are to replace it with a Kenwood D710 mobile transceiver. This radio needs 13.8 VDC at about 12 amps. The only power supply capable of providing that power that is currently onboard ISS is in the Russian module and is not available in the Columbus module.</a:t>
            </a:r>
          </a:p>
          <a:p>
            <a:endParaRPr lang="en-US" dirty="0"/>
          </a:p>
        </p:txBody>
      </p:sp>
    </p:spTree>
    <p:extLst>
      <p:ext uri="{BB962C8B-B14F-4D97-AF65-F5344CB8AC3E}">
        <p14:creationId xmlns:p14="http://schemas.microsoft.com/office/powerpoint/2010/main" val="4070488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Why Do we need this system? Cont.</a:t>
            </a:r>
            <a:endParaRPr lang="en-US" dirty="0"/>
          </a:p>
        </p:txBody>
      </p:sp>
      <p:sp>
        <p:nvSpPr>
          <p:cNvPr id="3" name="Content Placeholder 2"/>
          <p:cNvSpPr>
            <a:spLocks noGrp="1"/>
          </p:cNvSpPr>
          <p:nvPr>
            <p:ph idx="1"/>
          </p:nvPr>
        </p:nvSpPr>
        <p:spPr/>
        <p:txBody>
          <a:bodyPr>
            <a:normAutofit fontScale="85000" lnSpcReduction="10000"/>
          </a:bodyPr>
          <a:lstStyle/>
          <a:p>
            <a:pPr lvl="0"/>
            <a:r>
              <a:rPr lang="en-US" dirty="0"/>
              <a:t>The DATV system that was delivered to the ISS in August 2013 transmits on 2.4 GHz only when the DATV system is active. When it is running it is transmitting a digital signal which can only be received with a DVBS satellite receiver. That signal is difficult to track. </a:t>
            </a:r>
            <a:endParaRPr lang="en-US" dirty="0" smtClean="0"/>
          </a:p>
          <a:p>
            <a:pPr lvl="0"/>
            <a:r>
              <a:rPr lang="en-US" dirty="0" smtClean="0"/>
              <a:t>With </a:t>
            </a:r>
            <a:r>
              <a:rPr lang="en-US" dirty="0"/>
              <a:t>the S Band beacon transmitting at the same time on a different antenna at 2.40015 GHz with a CW signal, a separate simple receiver can receive the signal and easily aid in verifying that the ground antenna systems is tracking the ISS. This will greatly enhance the probability of success of the DATV project.</a:t>
            </a:r>
          </a:p>
          <a:p>
            <a:endParaRPr lang="en-US" dirty="0"/>
          </a:p>
        </p:txBody>
      </p:sp>
    </p:spTree>
    <p:extLst>
      <p:ext uri="{BB962C8B-B14F-4D97-AF65-F5344CB8AC3E}">
        <p14:creationId xmlns:p14="http://schemas.microsoft.com/office/powerpoint/2010/main" val="4899328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Why Do we need this system? Cont.</a:t>
            </a:r>
            <a:endParaRPr lang="en-US" dirty="0"/>
          </a:p>
        </p:txBody>
      </p:sp>
      <p:sp>
        <p:nvSpPr>
          <p:cNvPr id="3" name="Content Placeholder 2"/>
          <p:cNvSpPr>
            <a:spLocks noGrp="1"/>
          </p:cNvSpPr>
          <p:nvPr>
            <p:ph idx="1"/>
          </p:nvPr>
        </p:nvSpPr>
        <p:spPr/>
        <p:txBody>
          <a:bodyPr/>
          <a:lstStyle/>
          <a:p>
            <a:pPr lvl="0"/>
            <a:r>
              <a:rPr lang="en-US" dirty="0"/>
              <a:t>The S Band Beacon /Transponder presents the opportunity to add the capability to include the ability to transmit the audio signals from other sources. There are several sources envisioned for this transmission. The audio signal from another receiver such as the Ericsson transceiver, the VC-H1 SSTV system that is already onboard, or even an L Band receiver.</a:t>
            </a:r>
          </a:p>
          <a:p>
            <a:endParaRPr lang="en-US" dirty="0"/>
          </a:p>
        </p:txBody>
      </p:sp>
    </p:spTree>
    <p:extLst>
      <p:ext uri="{BB962C8B-B14F-4D97-AF65-F5344CB8AC3E}">
        <p14:creationId xmlns:p14="http://schemas.microsoft.com/office/powerpoint/2010/main" val="2467623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Why Do we need this system? Cont.</a:t>
            </a:r>
            <a:endParaRPr lang="en-US" dirty="0"/>
          </a:p>
        </p:txBody>
      </p:sp>
      <p:sp>
        <p:nvSpPr>
          <p:cNvPr id="3" name="Content Placeholder 2"/>
          <p:cNvSpPr>
            <a:spLocks noGrp="1"/>
          </p:cNvSpPr>
          <p:nvPr>
            <p:ph idx="1"/>
          </p:nvPr>
        </p:nvSpPr>
        <p:spPr/>
        <p:txBody>
          <a:bodyPr>
            <a:normAutofit lnSpcReduction="10000"/>
          </a:bodyPr>
          <a:lstStyle/>
          <a:p>
            <a:pPr lvl="0"/>
            <a:r>
              <a:rPr lang="en-US" dirty="0"/>
              <a:t>The antennas that are on board the Columbus module are designed to be dual band. In other words they can be used to both transmit on S Band and receive on L Band simultaneously. We intend to take advantage of that feature by adding an L Band receiver module that will provide an audio signal to the S Band transmitter for re transmitting</a:t>
            </a:r>
            <a:r>
              <a:rPr lang="en-US" dirty="0" smtClean="0"/>
              <a:t>.</a:t>
            </a:r>
          </a:p>
          <a:p>
            <a:pPr lvl="0"/>
            <a:r>
              <a:rPr lang="en-US" dirty="0"/>
              <a:t>That will provide an FM transponder function.</a:t>
            </a:r>
            <a:r>
              <a:rPr lang="en-US" dirty="0" smtClean="0">
                <a:effectLst/>
              </a:rPr>
              <a:t> </a:t>
            </a:r>
            <a:endParaRPr lang="en-US" dirty="0"/>
          </a:p>
          <a:p>
            <a:endParaRPr lang="en-US" dirty="0"/>
          </a:p>
        </p:txBody>
      </p:sp>
    </p:spTree>
    <p:extLst>
      <p:ext uri="{BB962C8B-B14F-4D97-AF65-F5344CB8AC3E}">
        <p14:creationId xmlns:p14="http://schemas.microsoft.com/office/powerpoint/2010/main" val="15900274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What are the tasks that are necessary to accomplish this?</a:t>
            </a:r>
            <a:br>
              <a:rPr lang="en-US" dirty="0"/>
            </a:br>
            <a:endParaRPr lang="en-US" dirty="0"/>
          </a:p>
        </p:txBody>
      </p:sp>
      <p:sp>
        <p:nvSpPr>
          <p:cNvPr id="3" name="Content Placeholder 2"/>
          <p:cNvSpPr>
            <a:spLocks noGrp="1"/>
          </p:cNvSpPr>
          <p:nvPr>
            <p:ph idx="1"/>
          </p:nvPr>
        </p:nvSpPr>
        <p:spPr/>
        <p:txBody>
          <a:bodyPr/>
          <a:lstStyle/>
          <a:p>
            <a:r>
              <a:rPr lang="en-US" dirty="0"/>
              <a:t>The team to develop this system consists </a:t>
            </a:r>
            <a:r>
              <a:rPr lang="en-US" dirty="0" smtClean="0"/>
              <a:t>of the </a:t>
            </a:r>
            <a:r>
              <a:rPr lang="en-US" dirty="0"/>
              <a:t>ARISS team and Kaiser Italia. The ARISS team consists of members (Volunteers) from AMSAT-NA and European ARISS members from Belgium, UK, Germany, AMSAT IT, AMSAT France and others yet to be determined.</a:t>
            </a:r>
          </a:p>
          <a:p>
            <a:endParaRPr lang="en-US" dirty="0"/>
          </a:p>
        </p:txBody>
      </p:sp>
    </p:spTree>
    <p:extLst>
      <p:ext uri="{BB962C8B-B14F-4D97-AF65-F5344CB8AC3E}">
        <p14:creationId xmlns:p14="http://schemas.microsoft.com/office/powerpoint/2010/main" val="39185172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The Duplexer will be built by AMSAT NA by George Presley  K4RSV.</a:t>
            </a:r>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rcRect t="13336" b="13336"/>
          <a:stretch>
            <a:fillRect/>
          </a:stretch>
        </p:blipFill>
        <p:spPr>
          <a:xfrm>
            <a:off x="751416" y="2115080"/>
            <a:ext cx="7226300" cy="3332163"/>
          </a:xfrm>
          <a:prstGeom prst="rect">
            <a:avLst/>
          </a:prstGeom>
        </p:spPr>
      </p:pic>
      <p:sp>
        <p:nvSpPr>
          <p:cNvPr id="5" name="TextBox 4"/>
          <p:cNvSpPr txBox="1"/>
          <p:nvPr/>
        </p:nvSpPr>
        <p:spPr>
          <a:xfrm>
            <a:off x="1195916" y="5766331"/>
            <a:ext cx="6227561" cy="923330"/>
          </a:xfrm>
          <a:prstGeom prst="rect">
            <a:avLst/>
          </a:prstGeom>
          <a:noFill/>
        </p:spPr>
        <p:txBody>
          <a:bodyPr wrap="none" rtlCol="0">
            <a:spAutoFit/>
          </a:bodyPr>
          <a:lstStyle/>
          <a:p>
            <a:r>
              <a:rPr lang="en-US" dirty="0"/>
              <a:t>A proof of concept prototype has been built by George and tests </a:t>
            </a:r>
          </a:p>
          <a:p>
            <a:r>
              <a:rPr lang="en-US" dirty="0"/>
              <a:t>indicate more than 40 dB separation is easily achieved.</a:t>
            </a:r>
          </a:p>
          <a:p>
            <a:endParaRPr lang="en-US" dirty="0"/>
          </a:p>
        </p:txBody>
      </p:sp>
    </p:spTree>
    <p:extLst>
      <p:ext uri="{BB962C8B-B14F-4D97-AF65-F5344CB8AC3E}">
        <p14:creationId xmlns:p14="http://schemas.microsoft.com/office/powerpoint/2010/main" val="32486414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 Band Receiver</a:t>
            </a:r>
            <a:endParaRPr lang="en-US" dirty="0"/>
          </a:p>
        </p:txBody>
      </p:sp>
      <p:pic>
        <p:nvPicPr>
          <p:cNvPr id="5" name="Content Placeholder 4" descr="L-Band RX.jpg"/>
          <p:cNvPicPr>
            <a:picLocks noGrp="1" noChangeAspect="1"/>
          </p:cNvPicPr>
          <p:nvPr>
            <p:ph idx="1"/>
          </p:nvPr>
        </p:nvPicPr>
        <p:blipFill>
          <a:blip r:embed="rId2">
            <a:extLst>
              <a:ext uri="{28A0092B-C50C-407E-A947-70E740481C1C}">
                <a14:useLocalDpi xmlns:a14="http://schemas.microsoft.com/office/drawing/2010/main" val="0"/>
              </a:ext>
            </a:extLst>
          </a:blip>
          <a:srcRect t="9904" b="9904"/>
          <a:stretch>
            <a:fillRect/>
          </a:stretch>
        </p:blipFill>
        <p:spPr>
          <a:xfrm>
            <a:off x="457200" y="1600200"/>
            <a:ext cx="8229600" cy="4040188"/>
          </a:xfrm>
        </p:spPr>
      </p:pic>
      <p:sp>
        <p:nvSpPr>
          <p:cNvPr id="4" name="Rectangle 3"/>
          <p:cNvSpPr/>
          <p:nvPr/>
        </p:nvSpPr>
        <p:spPr>
          <a:xfrm>
            <a:off x="1238250" y="5687084"/>
            <a:ext cx="6244167" cy="646331"/>
          </a:xfrm>
          <a:prstGeom prst="rect">
            <a:avLst/>
          </a:prstGeom>
        </p:spPr>
        <p:txBody>
          <a:bodyPr wrap="square">
            <a:spAutoFit/>
          </a:bodyPr>
          <a:lstStyle/>
          <a:p>
            <a:r>
              <a:rPr lang="en-US" dirty="0"/>
              <a:t>The L Band receiver is being designed by David Bowman G0MRF.</a:t>
            </a:r>
          </a:p>
          <a:p>
            <a:r>
              <a:rPr lang="en-US" dirty="0"/>
              <a:t>Here is the layout he has developed for the L Band receiver.</a:t>
            </a:r>
          </a:p>
        </p:txBody>
      </p:sp>
    </p:spTree>
    <p:extLst>
      <p:ext uri="{BB962C8B-B14F-4D97-AF65-F5344CB8AC3E}">
        <p14:creationId xmlns:p14="http://schemas.microsoft.com/office/powerpoint/2010/main" val="33063090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600</TotalTime>
  <Words>812</Words>
  <Application>Microsoft Macintosh PowerPoint</Application>
  <PresentationFormat>On-screen Show (4:3)</PresentationFormat>
  <Paragraphs>52</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The ARISS S Band Beacon/Transponder Project</vt:lpstr>
      <vt:lpstr>S Band Beacon</vt:lpstr>
      <vt:lpstr>Why Do we need this system?</vt:lpstr>
      <vt:lpstr>Why Do we need this system? Cont.</vt:lpstr>
      <vt:lpstr>Why Do we need this system? Cont.</vt:lpstr>
      <vt:lpstr>Why Do we need this system? Cont.</vt:lpstr>
      <vt:lpstr>What are the tasks that are necessary to accomplish this? </vt:lpstr>
      <vt:lpstr>The Duplexer will be built by AMSAT NA by George Presley  K4RSV.</vt:lpstr>
      <vt:lpstr>L Band Receiver</vt:lpstr>
      <vt:lpstr>Block diagram of the S Band Beacon/Transponder </vt:lpstr>
      <vt:lpstr>Components</vt:lpstr>
      <vt:lpstr>The Multufunction Module</vt:lpstr>
      <vt:lpstr>Modes of Operation</vt:lpstr>
      <vt:lpstr>Preliminary Specifications</vt:lpstr>
      <vt:lpstr>Overall Columbus Module Ham Station diagram</vt:lpstr>
      <vt:lpstr>What it means for the future </vt:lpstr>
    </vt:vector>
  </TitlesOfParts>
  <Company>Self</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 Band Beacon/Transponder Project</dc:title>
  <dc:creator>Lou McFadin</dc:creator>
  <cp:lastModifiedBy>Lou McFadin</cp:lastModifiedBy>
  <cp:revision>10</cp:revision>
  <dcterms:created xsi:type="dcterms:W3CDTF">2013-10-29T17:06:01Z</dcterms:created>
  <dcterms:modified xsi:type="dcterms:W3CDTF">2014-03-20T10:28:37Z</dcterms:modified>
</cp:coreProperties>
</file>