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8" r:id="rId2"/>
    <p:sldId id="276" r:id="rId3"/>
    <p:sldId id="269" r:id="rId4"/>
    <p:sldId id="291" r:id="rId5"/>
    <p:sldId id="292" r:id="rId6"/>
    <p:sldId id="275" r:id="rId7"/>
    <p:sldId id="270" r:id="rId8"/>
    <p:sldId id="271" r:id="rId9"/>
    <p:sldId id="272" r:id="rId10"/>
    <p:sldId id="293" r:id="rId11"/>
    <p:sldId id="294" r:id="rId12"/>
    <p:sldId id="295" r:id="rId13"/>
    <p:sldId id="274" r:id="rId14"/>
    <p:sldId id="273" r:id="rId15"/>
    <p:sldId id="290" r:id="rId16"/>
    <p:sldId id="277" r:id="rId17"/>
    <p:sldId id="285" r:id="rId18"/>
    <p:sldId id="286" r:id="rId19"/>
    <p:sldId id="279" r:id="rId20"/>
    <p:sldId id="280" r:id="rId21"/>
    <p:sldId id="281" r:id="rId22"/>
    <p:sldId id="28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9B80B-7D8B-4252-A0A8-7819EB2E7BAF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53EE3-DD84-47DF-BCD6-38972B4D41F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91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10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11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12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13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14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15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16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17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18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19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2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20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21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22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3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4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5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6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7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8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3253363" indent="-32853313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392113" algn="l"/>
                <a:tab pos="785813" algn="l"/>
                <a:tab pos="1179513" algn="l"/>
                <a:tab pos="1573213" algn="l"/>
                <a:tab pos="1966913" algn="l"/>
                <a:tab pos="2360613" algn="l"/>
                <a:tab pos="2754313" algn="l"/>
                <a:tab pos="3148013" algn="l"/>
                <a:tab pos="3543300" algn="l"/>
                <a:tab pos="3937000" algn="l"/>
                <a:tab pos="4330700" algn="l"/>
                <a:tab pos="4724400" algn="l"/>
                <a:tab pos="5118100" algn="l"/>
                <a:tab pos="5511800" algn="l"/>
                <a:tab pos="5905500" algn="l"/>
                <a:tab pos="6299200" algn="l"/>
                <a:tab pos="6692900" algn="l"/>
                <a:tab pos="7088188" algn="l"/>
                <a:tab pos="7481888" algn="l"/>
                <a:tab pos="7875588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98AC82-CE96-47C4-B4E9-CEF892AD298D}" type="slidenum">
              <a:rPr lang="fr-FR" altLang="it-IT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fr-FR" altLang="it-IT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1438" y="8686800"/>
            <a:ext cx="29702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5000"/>
              </a:lnSpc>
            </a:pPr>
            <a:fld id="{4BA5C1D3-C792-4C57-8B5D-6AE9C504F3BB}" type="slidenum">
              <a:rPr lang="fr-FR" altLang="it-IT" sz="1200">
                <a:solidFill>
                  <a:srgbClr val="000000"/>
                </a:solidFill>
                <a:latin typeface="Times New Roman" pitchFamily="18" charset="0"/>
                <a:ea typeface="Lucida Sans Unicode" pitchFamily="34" charset="0"/>
                <a:cs typeface="Lucida Sans Unicode" pitchFamily="34" charset="0"/>
              </a:rPr>
              <a:pPr algn="r">
                <a:lnSpc>
                  <a:spcPct val="95000"/>
                </a:lnSpc>
              </a:pPr>
              <a:t>9</a:t>
            </a:fld>
            <a:endParaRPr lang="fr-FR" altLang="it-IT" sz="1200">
              <a:solidFill>
                <a:srgbClr val="000000"/>
              </a:solidFill>
              <a:latin typeface="Times New Roman" pitchFamily="18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12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97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913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1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9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412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991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97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35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1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531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DB70B-FFC6-440F-9AF4-53133F6178C2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B9C07-E575-4157-A24D-6CC380734D18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7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9138" y="1268413"/>
            <a:ext cx="7739062" cy="150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marL="285750" indent="-277813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37931725" indent="-37474525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285750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9269413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endParaRPr lang="fr-FR" altLang="it-IT" sz="2000" dirty="0">
              <a:solidFill>
                <a:srgbClr val="000000"/>
              </a:solidFill>
              <a:ea typeface="Lucida Sans Unicode" pitchFamily="34" charset="0"/>
              <a:cs typeface="Lucida Sans Unicode" pitchFamily="34" charset="0"/>
            </a:endParaRPr>
          </a:p>
          <a:p>
            <a:pPr algn="ctr"/>
            <a:r>
              <a:rPr lang="en-US" altLang="it-IT" b="1" dirty="0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rPr>
              <a:t>Ground Segment</a:t>
            </a:r>
          </a:p>
          <a:p>
            <a:pPr algn="ctr"/>
            <a:endParaRPr lang="en-US" altLang="it-IT" b="1" dirty="0">
              <a:solidFill>
                <a:srgbClr val="000000"/>
              </a:solidFill>
              <a:ea typeface="Lucida Sans Unicode" pitchFamily="34" charset="0"/>
              <a:cs typeface="Lucida Sans Unicode" pitchFamily="34" charset="0"/>
            </a:endParaRPr>
          </a:p>
          <a:p>
            <a:pPr algn="just"/>
            <a:endParaRPr lang="en-US" altLang="it-IT" b="1" dirty="0">
              <a:solidFill>
                <a:srgbClr val="000000"/>
              </a:solidFill>
              <a:ea typeface="Lucida Sans Unicode" pitchFamily="34" charset="0"/>
              <a:cs typeface="Lucida Sans Unicode" pitchFamily="34" charset="0"/>
            </a:endParaRPr>
          </a:p>
          <a:p>
            <a:endParaRPr lang="fr-FR" altLang="it-IT" dirty="0">
              <a:solidFill>
                <a:srgbClr val="000000"/>
              </a:solidFill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052" name="CasellaDiTesto 2"/>
          <p:cNvSpPr txBox="1">
            <a:spLocks noChangeArrowheads="1"/>
          </p:cNvSpPr>
          <p:nvPr/>
        </p:nvSpPr>
        <p:spPr bwMode="auto">
          <a:xfrm>
            <a:off x="1190094" y="2276872"/>
            <a:ext cx="6959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it-IT" altLang="en-US" sz="2400" b="1" dirty="0" smtClean="0"/>
              <a:t>Some </a:t>
            </a:r>
            <a:r>
              <a:rPr lang="it-IT" altLang="en-US" sz="2400" b="1" dirty="0" err="1" smtClean="0"/>
              <a:t>considerations</a:t>
            </a:r>
            <a:r>
              <a:rPr lang="it-IT" altLang="en-US" sz="2400" b="1" dirty="0" smtClean="0"/>
              <a:t> </a:t>
            </a:r>
            <a:r>
              <a:rPr lang="it-IT" altLang="en-US" sz="2400" b="1" dirty="0" err="1" smtClean="0"/>
              <a:t>about</a:t>
            </a:r>
            <a:r>
              <a:rPr lang="it-IT" altLang="en-US" sz="2400" b="1" dirty="0" smtClean="0"/>
              <a:t> alternative Ground Station </a:t>
            </a:r>
            <a:r>
              <a:rPr lang="it-IT" altLang="en-US" sz="2400" b="1" dirty="0" err="1" smtClean="0"/>
              <a:t>Antennas</a:t>
            </a:r>
            <a:r>
              <a:rPr lang="it-IT" altLang="en-US" sz="2400" b="1" dirty="0" smtClean="0"/>
              <a:t> and </a:t>
            </a:r>
            <a:r>
              <a:rPr lang="it-IT" altLang="en-US" sz="2400" b="1" dirty="0" err="1" smtClean="0"/>
              <a:t>tracking</a:t>
            </a:r>
            <a:r>
              <a:rPr lang="it-IT" altLang="en-US" sz="2400" b="1" dirty="0" smtClean="0"/>
              <a:t> </a:t>
            </a:r>
            <a:r>
              <a:rPr lang="it-IT" altLang="en-US" sz="2400" b="1" dirty="0" err="1" smtClean="0"/>
              <a:t>system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372291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00" y="1184275"/>
            <a:ext cx="7526310" cy="5644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9181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46" y="1317398"/>
            <a:ext cx="7387470" cy="554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5403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70" y="1322766"/>
            <a:ext cx="7380312" cy="553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5403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85" y="1700808"/>
            <a:ext cx="58197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77008"/>
            <a:ext cx="279082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137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7" name="Picture 2" descr="File:Antennas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516" y="1250715"/>
            <a:ext cx="6841380" cy="513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6692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69" y="2149751"/>
            <a:ext cx="4265953" cy="336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78" y="1556792"/>
            <a:ext cx="4042068" cy="454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4643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CasellaDiTesto 6"/>
          <p:cNvSpPr txBox="1"/>
          <p:nvPr/>
        </p:nvSpPr>
        <p:spPr>
          <a:xfrm>
            <a:off x="899592" y="1860848"/>
            <a:ext cx="72855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</a:t>
            </a:r>
            <a:r>
              <a:rPr lang="it-IT" sz="2400" dirty="0" err="1" smtClean="0"/>
              <a:t>low-cost</a:t>
            </a:r>
            <a:r>
              <a:rPr lang="it-IT" sz="2400" dirty="0" smtClean="0"/>
              <a:t> </a:t>
            </a:r>
            <a:r>
              <a:rPr lang="it-IT" sz="2400" dirty="0" err="1" smtClean="0"/>
              <a:t>tracking</a:t>
            </a:r>
            <a:r>
              <a:rPr lang="it-IT" sz="2400" dirty="0" smtClean="0"/>
              <a:t> </a:t>
            </a:r>
            <a:r>
              <a:rPr lang="it-IT" sz="2400" dirty="0" err="1" smtClean="0"/>
              <a:t>gear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smtClean="0"/>
              <a:t>Medium-gain </a:t>
            </a:r>
            <a:r>
              <a:rPr lang="it-IT" sz="2400" dirty="0" err="1" smtClean="0"/>
              <a:t>alternatives</a:t>
            </a:r>
            <a:r>
              <a:rPr lang="it-IT" sz="2400" dirty="0" smtClean="0"/>
              <a:t> to </a:t>
            </a:r>
            <a:r>
              <a:rPr lang="it-IT" sz="2400" dirty="0" err="1" smtClean="0"/>
              <a:t>dish</a:t>
            </a:r>
            <a:r>
              <a:rPr lang="it-IT" sz="2400" dirty="0" smtClean="0"/>
              <a:t> </a:t>
            </a:r>
            <a:r>
              <a:rPr lang="it-IT" sz="2400" dirty="0" err="1" smtClean="0"/>
              <a:t>reflector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b="1" dirty="0" err="1" smtClean="0"/>
              <a:t>Stationary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antennas</a:t>
            </a:r>
            <a:r>
              <a:rPr lang="it-IT" sz="2400" b="1" dirty="0" smtClean="0"/>
              <a:t>: </a:t>
            </a:r>
            <a:r>
              <a:rPr lang="it-IT" sz="2400" b="1" dirty="0" err="1" smtClean="0"/>
              <a:t>which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is</a:t>
            </a:r>
            <a:r>
              <a:rPr lang="it-IT" sz="2400" b="1" dirty="0" smtClean="0"/>
              <a:t> the best </a:t>
            </a:r>
            <a:r>
              <a:rPr lang="it-IT" sz="2400" b="1" dirty="0" err="1" smtClean="0"/>
              <a:t>choice</a:t>
            </a:r>
            <a:r>
              <a:rPr lang="it-IT" sz="2400" b="1" dirty="0" smtClean="0"/>
              <a:t>?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reception </a:t>
            </a:r>
            <a:r>
              <a:rPr lang="it-IT" sz="2400" dirty="0" err="1" smtClean="0"/>
              <a:t>using</a:t>
            </a:r>
            <a:r>
              <a:rPr lang="it-IT" sz="2400" dirty="0" smtClean="0"/>
              <a:t> a </a:t>
            </a:r>
            <a:r>
              <a:rPr lang="it-IT" sz="2400" dirty="0" err="1" smtClean="0"/>
              <a:t>stationary</a:t>
            </a:r>
            <a:r>
              <a:rPr lang="it-IT" sz="2400" dirty="0" smtClean="0"/>
              <a:t> </a:t>
            </a:r>
            <a:r>
              <a:rPr lang="it-IT" sz="2400" dirty="0" err="1" smtClean="0"/>
              <a:t>helix</a:t>
            </a:r>
            <a:r>
              <a:rPr lang="it-IT" sz="2400" dirty="0" smtClean="0"/>
              <a:t> antenna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37007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25" y="1155657"/>
            <a:ext cx="593407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40146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319" y="1184275"/>
            <a:ext cx="58864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5987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CasellaDiTesto 6"/>
          <p:cNvSpPr txBox="1"/>
          <p:nvPr/>
        </p:nvSpPr>
        <p:spPr>
          <a:xfrm>
            <a:off x="899592" y="1860848"/>
            <a:ext cx="72855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</a:t>
            </a:r>
            <a:r>
              <a:rPr lang="it-IT" sz="2400" dirty="0" err="1" smtClean="0"/>
              <a:t>low-cost</a:t>
            </a:r>
            <a:r>
              <a:rPr lang="it-IT" sz="2400" dirty="0" smtClean="0"/>
              <a:t> </a:t>
            </a:r>
            <a:r>
              <a:rPr lang="it-IT" sz="2400" dirty="0" err="1" smtClean="0"/>
              <a:t>tracking</a:t>
            </a:r>
            <a:r>
              <a:rPr lang="it-IT" sz="2400" dirty="0" smtClean="0"/>
              <a:t> </a:t>
            </a:r>
            <a:r>
              <a:rPr lang="it-IT" sz="2400" dirty="0" err="1" smtClean="0"/>
              <a:t>gear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smtClean="0"/>
              <a:t>Medium-gain </a:t>
            </a:r>
            <a:r>
              <a:rPr lang="it-IT" sz="2400" dirty="0" err="1" smtClean="0"/>
              <a:t>alternatives</a:t>
            </a:r>
            <a:r>
              <a:rPr lang="it-IT" sz="2400" dirty="0" smtClean="0"/>
              <a:t> to </a:t>
            </a:r>
            <a:r>
              <a:rPr lang="it-IT" sz="2400" dirty="0" err="1" smtClean="0"/>
              <a:t>dish</a:t>
            </a:r>
            <a:r>
              <a:rPr lang="it-IT" sz="2400" dirty="0" smtClean="0"/>
              <a:t> </a:t>
            </a:r>
            <a:r>
              <a:rPr lang="it-IT" sz="2400" dirty="0" err="1" smtClean="0"/>
              <a:t>reflector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Stationary</a:t>
            </a:r>
            <a:r>
              <a:rPr lang="it-IT" sz="2400" dirty="0" smtClean="0"/>
              <a:t> </a:t>
            </a:r>
            <a:r>
              <a:rPr lang="it-IT" sz="2400" dirty="0" err="1" smtClean="0"/>
              <a:t>antennas</a:t>
            </a:r>
            <a:r>
              <a:rPr lang="it-IT" sz="2400" dirty="0" smtClean="0"/>
              <a:t>: </a:t>
            </a:r>
            <a:r>
              <a:rPr lang="it-IT" sz="2400" dirty="0" err="1" smtClean="0"/>
              <a:t>which</a:t>
            </a:r>
            <a:r>
              <a:rPr lang="it-IT" sz="2400" dirty="0" smtClean="0"/>
              <a:t> </a:t>
            </a:r>
            <a:r>
              <a:rPr lang="it-IT" sz="2400" dirty="0" err="1" smtClean="0"/>
              <a:t>is</a:t>
            </a:r>
            <a:r>
              <a:rPr lang="it-IT" sz="2400" dirty="0" smtClean="0"/>
              <a:t> the best </a:t>
            </a:r>
            <a:r>
              <a:rPr lang="it-IT" sz="2400" dirty="0" err="1" smtClean="0"/>
              <a:t>choice</a:t>
            </a:r>
            <a:r>
              <a:rPr lang="it-IT" sz="2400" dirty="0" smtClean="0"/>
              <a:t>?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b="1" dirty="0" err="1" smtClean="0"/>
              <a:t>Examples</a:t>
            </a:r>
            <a:r>
              <a:rPr lang="it-IT" sz="2400" b="1" dirty="0" smtClean="0"/>
              <a:t> of reception </a:t>
            </a:r>
            <a:r>
              <a:rPr lang="it-IT" sz="2400" b="1" dirty="0" err="1" smtClean="0"/>
              <a:t>using</a:t>
            </a:r>
            <a:r>
              <a:rPr lang="it-IT" sz="2400" b="1" dirty="0" smtClean="0"/>
              <a:t> a </a:t>
            </a:r>
            <a:r>
              <a:rPr lang="it-IT" sz="2400" b="1" dirty="0" err="1" smtClean="0"/>
              <a:t>stationary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helix</a:t>
            </a:r>
            <a:r>
              <a:rPr lang="it-IT" sz="2400" b="1" dirty="0" smtClean="0"/>
              <a:t> antenna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378690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4" y="1575216"/>
            <a:ext cx="6408712" cy="48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342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60" y="1484784"/>
            <a:ext cx="2278320" cy="422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2812029" cy="422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8269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13" y="2420888"/>
            <a:ext cx="4046041" cy="30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4359567" cy="307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8269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" name="CasellaDiTesto 1"/>
          <p:cNvSpPr txBox="1"/>
          <p:nvPr/>
        </p:nvSpPr>
        <p:spPr>
          <a:xfrm>
            <a:off x="3275856" y="292380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err="1" smtClean="0"/>
              <a:t>Thank</a:t>
            </a:r>
            <a:r>
              <a:rPr lang="it-IT" sz="3600" dirty="0" smtClean="0"/>
              <a:t> </a:t>
            </a:r>
            <a:r>
              <a:rPr lang="it-IT" sz="3600" dirty="0" err="1" smtClean="0"/>
              <a:t>you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688269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2" name="CasellaDiTesto 1"/>
          <p:cNvSpPr txBox="1"/>
          <p:nvPr/>
        </p:nvSpPr>
        <p:spPr>
          <a:xfrm>
            <a:off x="899592" y="1860848"/>
            <a:ext cx="72855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</a:t>
            </a:r>
            <a:r>
              <a:rPr lang="it-IT" sz="2400" dirty="0" err="1" smtClean="0"/>
              <a:t>low-cost</a:t>
            </a:r>
            <a:r>
              <a:rPr lang="it-IT" sz="2400" dirty="0" smtClean="0"/>
              <a:t> </a:t>
            </a:r>
            <a:r>
              <a:rPr lang="it-IT" sz="2400" dirty="0" err="1" smtClean="0"/>
              <a:t>tracking</a:t>
            </a:r>
            <a:r>
              <a:rPr lang="it-IT" sz="2400" dirty="0" smtClean="0"/>
              <a:t> </a:t>
            </a:r>
            <a:r>
              <a:rPr lang="it-IT" sz="2400" dirty="0" err="1" smtClean="0"/>
              <a:t>gear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smtClean="0"/>
              <a:t>Medium-gain </a:t>
            </a:r>
            <a:r>
              <a:rPr lang="it-IT" sz="2400" dirty="0" err="1" smtClean="0"/>
              <a:t>alternatives</a:t>
            </a:r>
            <a:r>
              <a:rPr lang="it-IT" sz="2400" dirty="0" smtClean="0"/>
              <a:t> to </a:t>
            </a:r>
            <a:r>
              <a:rPr lang="it-IT" sz="2400" dirty="0" err="1" smtClean="0"/>
              <a:t>dish</a:t>
            </a:r>
            <a:r>
              <a:rPr lang="it-IT" sz="2400" dirty="0" smtClean="0"/>
              <a:t> </a:t>
            </a:r>
            <a:r>
              <a:rPr lang="it-IT" sz="2400" dirty="0" err="1" smtClean="0"/>
              <a:t>reflector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Stationary</a:t>
            </a:r>
            <a:r>
              <a:rPr lang="it-IT" sz="2400" dirty="0" smtClean="0"/>
              <a:t> </a:t>
            </a:r>
            <a:r>
              <a:rPr lang="it-IT" sz="2400" dirty="0" err="1" smtClean="0"/>
              <a:t>antennas</a:t>
            </a:r>
            <a:r>
              <a:rPr lang="it-IT" sz="2400" dirty="0" smtClean="0"/>
              <a:t>: </a:t>
            </a:r>
            <a:r>
              <a:rPr lang="it-IT" sz="2400" dirty="0" err="1" smtClean="0"/>
              <a:t>which</a:t>
            </a:r>
            <a:r>
              <a:rPr lang="it-IT" sz="2400" dirty="0" smtClean="0"/>
              <a:t> </a:t>
            </a:r>
            <a:r>
              <a:rPr lang="it-IT" sz="2400" dirty="0" err="1" smtClean="0"/>
              <a:t>is</a:t>
            </a:r>
            <a:r>
              <a:rPr lang="it-IT" sz="2400" dirty="0" smtClean="0"/>
              <a:t> the best </a:t>
            </a:r>
            <a:r>
              <a:rPr lang="it-IT" sz="2400" dirty="0" err="1" smtClean="0"/>
              <a:t>choice</a:t>
            </a:r>
            <a:r>
              <a:rPr lang="it-IT" sz="2400" dirty="0" smtClean="0"/>
              <a:t>?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reception </a:t>
            </a:r>
            <a:r>
              <a:rPr lang="it-IT" sz="2400" dirty="0" err="1" smtClean="0"/>
              <a:t>using</a:t>
            </a:r>
            <a:r>
              <a:rPr lang="it-IT" sz="2400" dirty="0" smtClean="0"/>
              <a:t> a </a:t>
            </a:r>
            <a:r>
              <a:rPr lang="it-IT" sz="2400" dirty="0" err="1" smtClean="0"/>
              <a:t>stationary</a:t>
            </a:r>
            <a:r>
              <a:rPr lang="it-IT" sz="2400" dirty="0" smtClean="0"/>
              <a:t> </a:t>
            </a:r>
            <a:r>
              <a:rPr lang="it-IT" sz="2400" dirty="0" err="1" smtClean="0"/>
              <a:t>helix</a:t>
            </a:r>
            <a:r>
              <a:rPr lang="it-IT" sz="2400" dirty="0" smtClean="0"/>
              <a:t> antenna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81307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3" name="Immagin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68" y="1412776"/>
            <a:ext cx="6160532" cy="462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132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14338" name="Picture 2" descr="D:\Users\Piero\Piero_OLD_PC\ham\ATV-FM\MisureG_T\Misure GoverT_Aprile 2013\Antenna_KI\20130423_140642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882" y="1365511"/>
            <a:ext cx="6712235" cy="503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377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73" y="1804824"/>
            <a:ext cx="4143352" cy="45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1914525"/>
            <a:ext cx="394335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6068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25" y="1522602"/>
            <a:ext cx="7307150" cy="485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6152930" y="1600012"/>
            <a:ext cx="1946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00B050"/>
                </a:solidFill>
              </a:rPr>
              <a:t>Courtesy</a:t>
            </a:r>
            <a:r>
              <a:rPr lang="it-IT" b="1" dirty="0" smtClean="0">
                <a:solidFill>
                  <a:srgbClr val="00B050"/>
                </a:solidFill>
              </a:rPr>
              <a:t> of </a:t>
            </a:r>
            <a:r>
              <a:rPr lang="it-IT" b="1" dirty="0" smtClean="0">
                <a:solidFill>
                  <a:srgbClr val="00B050"/>
                </a:solidFill>
                <a:latin typeface="SymbolMono BT" panose="05050103010405020505" pitchFamily="18" charset="2"/>
              </a:rPr>
              <a:t>I</a:t>
            </a:r>
            <a:r>
              <a:rPr lang="it-IT" b="1" dirty="0" smtClean="0">
                <a:solidFill>
                  <a:srgbClr val="00B050"/>
                </a:solidFill>
                <a:latin typeface="Calibri"/>
              </a:rPr>
              <a:t>Ø</a:t>
            </a:r>
            <a:r>
              <a:rPr lang="it-IT" b="1" dirty="0" smtClean="0">
                <a:solidFill>
                  <a:srgbClr val="00B050"/>
                </a:solidFill>
                <a:latin typeface="SymbolMono BT" panose="05050103010405020505" pitchFamily="18" charset="2"/>
              </a:rPr>
              <a:t>MZR</a:t>
            </a:r>
            <a:endParaRPr lang="en-US" b="1" dirty="0">
              <a:solidFill>
                <a:srgbClr val="00B050"/>
              </a:solidFill>
              <a:latin typeface="SymbolMono BT" panose="05050103010405020505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271176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56" y="1940249"/>
            <a:ext cx="4898449" cy="325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24"/>
          <a:stretch/>
        </p:blipFill>
        <p:spPr bwMode="auto">
          <a:xfrm>
            <a:off x="404559" y="1368510"/>
            <a:ext cx="3451161" cy="5042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6793605" y="1945185"/>
            <a:ext cx="1946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00B050"/>
                </a:solidFill>
              </a:rPr>
              <a:t>Courtesy</a:t>
            </a:r>
            <a:r>
              <a:rPr lang="it-IT" b="1" dirty="0" smtClean="0">
                <a:solidFill>
                  <a:srgbClr val="00B050"/>
                </a:solidFill>
              </a:rPr>
              <a:t> of </a:t>
            </a:r>
            <a:r>
              <a:rPr lang="it-IT" b="1" dirty="0" smtClean="0">
                <a:solidFill>
                  <a:srgbClr val="00B050"/>
                </a:solidFill>
                <a:latin typeface="SymbolMono BT" panose="05050103010405020505" pitchFamily="18" charset="2"/>
              </a:rPr>
              <a:t>I</a:t>
            </a:r>
            <a:r>
              <a:rPr lang="it-IT" b="1" dirty="0" smtClean="0">
                <a:solidFill>
                  <a:srgbClr val="00B050"/>
                </a:solidFill>
                <a:latin typeface="Calibri"/>
              </a:rPr>
              <a:t>Ø</a:t>
            </a:r>
            <a:r>
              <a:rPr lang="it-IT" b="1" dirty="0" smtClean="0">
                <a:solidFill>
                  <a:srgbClr val="00B050"/>
                </a:solidFill>
                <a:latin typeface="SymbolMono BT" panose="05050103010405020505" pitchFamily="18" charset="2"/>
              </a:rPr>
              <a:t>MZR</a:t>
            </a:r>
            <a:endParaRPr lang="en-US" b="1" dirty="0">
              <a:solidFill>
                <a:srgbClr val="00B050"/>
              </a:solidFill>
              <a:latin typeface="SymbolMono BT" panose="05050103010405020505" pitchFamily="18" charset="2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04559" y="6012230"/>
            <a:ext cx="1946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 smtClean="0">
                <a:solidFill>
                  <a:srgbClr val="00B050"/>
                </a:solidFill>
              </a:rPr>
              <a:t>Courtesy</a:t>
            </a:r>
            <a:r>
              <a:rPr lang="it-IT" b="1" dirty="0" smtClean="0">
                <a:solidFill>
                  <a:srgbClr val="00B050"/>
                </a:solidFill>
              </a:rPr>
              <a:t> of </a:t>
            </a:r>
            <a:r>
              <a:rPr lang="it-IT" b="1" dirty="0" smtClean="0">
                <a:solidFill>
                  <a:srgbClr val="00B050"/>
                </a:solidFill>
                <a:latin typeface="SymbolMono BT" panose="05050103010405020505" pitchFamily="18" charset="2"/>
              </a:rPr>
              <a:t>I</a:t>
            </a:r>
            <a:r>
              <a:rPr lang="it-IT" b="1" dirty="0" smtClean="0">
                <a:solidFill>
                  <a:srgbClr val="00B050"/>
                </a:solidFill>
                <a:latin typeface="Calibri"/>
              </a:rPr>
              <a:t>Ø</a:t>
            </a:r>
            <a:r>
              <a:rPr lang="it-IT" b="1" dirty="0" smtClean="0">
                <a:solidFill>
                  <a:srgbClr val="00B050"/>
                </a:solidFill>
                <a:latin typeface="SymbolMono BT" panose="05050103010405020505" pitchFamily="18" charset="2"/>
              </a:rPr>
              <a:t>MZR</a:t>
            </a:r>
            <a:endParaRPr lang="en-US" b="1" dirty="0">
              <a:solidFill>
                <a:srgbClr val="00B050"/>
              </a:solidFill>
              <a:latin typeface="SymbolMono BT" panose="05050103010405020505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145586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o 1"/>
          <p:cNvGrpSpPr>
            <a:grpSpLocks/>
          </p:cNvGrpSpPr>
          <p:nvPr/>
        </p:nvGrpSpPr>
        <p:grpSpPr bwMode="auto">
          <a:xfrm>
            <a:off x="377825" y="100013"/>
            <a:ext cx="8347075" cy="6584950"/>
            <a:chOff x="377825" y="100013"/>
            <a:chExt cx="8347075" cy="6584950"/>
          </a:xfrm>
        </p:grpSpPr>
        <p:sp>
          <p:nvSpPr>
            <p:cNvPr id="2053" name="Rectangle 1"/>
            <p:cNvSpPr>
              <a:spLocks noChangeArrowheads="1"/>
            </p:cNvSpPr>
            <p:nvPr/>
          </p:nvSpPr>
          <p:spPr bwMode="auto">
            <a:xfrm>
              <a:off x="685800" y="131763"/>
              <a:ext cx="77724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ARISS meeting ESTEC 2014</a:t>
              </a:r>
              <a:br>
                <a:rPr lang="en-US" altLang="it-IT" sz="24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</a:br>
              <a:r>
                <a:rPr lang="en-US" altLang="it-IT" sz="2000" b="1">
                  <a:solidFill>
                    <a:srgbClr val="000000"/>
                  </a:solidFill>
                  <a:ea typeface="Verdana" pitchFamily="34" charset="0"/>
                  <a:cs typeface="Verdana" pitchFamily="34" charset="0"/>
                </a:rPr>
                <a:t>HAM Video</a:t>
              </a:r>
            </a:p>
          </p:txBody>
        </p:sp>
        <p:sp>
          <p:nvSpPr>
            <p:cNvPr id="2054" name="Rectangle 2"/>
            <p:cNvSpPr>
              <a:spLocks noChangeArrowheads="1"/>
            </p:cNvSpPr>
            <p:nvPr/>
          </p:nvSpPr>
          <p:spPr bwMode="auto">
            <a:xfrm>
              <a:off x="1042988" y="6381750"/>
              <a:ext cx="7056437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5000" rIns="90000" bIns="450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37931725" indent="-37474525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it-IT" sz="1400">
                  <a:solidFill>
                    <a:srgbClr val="000000"/>
                  </a:solidFill>
                  <a:ea typeface="Lucida Sans Unicode" pitchFamily="34" charset="0"/>
                  <a:cs typeface="Lucida Sans Unicode" pitchFamily="34" charset="0"/>
                </a:rPr>
                <a:t>ARISS International Delegates Meeting, April 3 - 5, 2014 – ESA ESTEC </a:t>
              </a:r>
            </a:p>
          </p:txBody>
        </p:sp>
        <p:pic>
          <p:nvPicPr>
            <p:cNvPr id="2055" name="Picture 6" descr="E:\Dati\AMSAT Italia\Doc\Logo\Logo AMSAT Italia ® HR.t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825" y="100013"/>
              <a:ext cx="2312988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400" y="131763"/>
              <a:ext cx="1079500" cy="105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7" name="CasellaDiTesto 6"/>
          <p:cNvSpPr txBox="1"/>
          <p:nvPr/>
        </p:nvSpPr>
        <p:spPr>
          <a:xfrm>
            <a:off x="899592" y="1860848"/>
            <a:ext cx="72855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</a:t>
            </a:r>
            <a:r>
              <a:rPr lang="it-IT" sz="2400" dirty="0" err="1" smtClean="0"/>
              <a:t>low-cost</a:t>
            </a:r>
            <a:r>
              <a:rPr lang="it-IT" sz="2400" dirty="0" smtClean="0"/>
              <a:t> </a:t>
            </a:r>
            <a:r>
              <a:rPr lang="it-IT" sz="2400" dirty="0" err="1" smtClean="0"/>
              <a:t>tracking</a:t>
            </a:r>
            <a:r>
              <a:rPr lang="it-IT" sz="2400" dirty="0" smtClean="0"/>
              <a:t> </a:t>
            </a:r>
            <a:r>
              <a:rPr lang="it-IT" sz="2400" dirty="0" err="1" smtClean="0"/>
              <a:t>gear</a:t>
            </a:r>
            <a:endParaRPr lang="it-IT" sz="24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b="1" dirty="0" smtClean="0"/>
              <a:t>Medium-gain </a:t>
            </a:r>
            <a:r>
              <a:rPr lang="it-IT" sz="2400" b="1" dirty="0" err="1" smtClean="0"/>
              <a:t>alternatives</a:t>
            </a:r>
            <a:r>
              <a:rPr lang="it-IT" sz="2400" b="1" dirty="0" smtClean="0"/>
              <a:t> to </a:t>
            </a:r>
            <a:r>
              <a:rPr lang="it-IT" sz="2400" b="1" dirty="0" err="1" smtClean="0"/>
              <a:t>dish</a:t>
            </a:r>
            <a:r>
              <a:rPr lang="it-IT" sz="2400" b="1" dirty="0" smtClean="0"/>
              <a:t> </a:t>
            </a:r>
            <a:r>
              <a:rPr lang="it-IT" sz="2400" b="1" dirty="0" err="1" smtClean="0"/>
              <a:t>reflector</a:t>
            </a:r>
            <a:endParaRPr lang="it-IT" sz="2400" b="1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Stationary</a:t>
            </a:r>
            <a:r>
              <a:rPr lang="it-IT" sz="2400" dirty="0" smtClean="0"/>
              <a:t> </a:t>
            </a:r>
            <a:r>
              <a:rPr lang="it-IT" sz="2400" dirty="0" err="1" smtClean="0"/>
              <a:t>antennas</a:t>
            </a:r>
            <a:r>
              <a:rPr lang="it-IT" sz="2400" dirty="0" smtClean="0"/>
              <a:t>: </a:t>
            </a:r>
            <a:r>
              <a:rPr lang="it-IT" sz="2400" dirty="0" err="1" smtClean="0"/>
              <a:t>which</a:t>
            </a:r>
            <a:r>
              <a:rPr lang="it-IT" sz="2400" dirty="0" smtClean="0"/>
              <a:t> </a:t>
            </a:r>
            <a:r>
              <a:rPr lang="it-IT" sz="2400" dirty="0" err="1" smtClean="0"/>
              <a:t>is</a:t>
            </a:r>
            <a:r>
              <a:rPr lang="it-IT" sz="2400" dirty="0" smtClean="0"/>
              <a:t> the best </a:t>
            </a:r>
            <a:r>
              <a:rPr lang="it-IT" sz="2400" dirty="0" err="1" smtClean="0"/>
              <a:t>choice</a:t>
            </a:r>
            <a:r>
              <a:rPr lang="it-IT" sz="2400" dirty="0" smtClean="0"/>
              <a:t>?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400" dirty="0" err="1" smtClean="0"/>
              <a:t>Examples</a:t>
            </a:r>
            <a:r>
              <a:rPr lang="it-IT" sz="2400" dirty="0" smtClean="0"/>
              <a:t> of reception </a:t>
            </a:r>
            <a:r>
              <a:rPr lang="it-IT" sz="2400" dirty="0" err="1" smtClean="0"/>
              <a:t>using</a:t>
            </a:r>
            <a:r>
              <a:rPr lang="it-IT" sz="2400" dirty="0" smtClean="0"/>
              <a:t> a </a:t>
            </a:r>
            <a:r>
              <a:rPr lang="it-IT" sz="2400" dirty="0" err="1" smtClean="0"/>
              <a:t>stationary</a:t>
            </a:r>
            <a:r>
              <a:rPr lang="it-IT" sz="2400" dirty="0" smtClean="0"/>
              <a:t> </a:t>
            </a:r>
            <a:r>
              <a:rPr lang="it-IT" sz="2400" dirty="0" err="1" smtClean="0"/>
              <a:t>helix</a:t>
            </a:r>
            <a:r>
              <a:rPr lang="it-IT" sz="2400" dirty="0" smtClean="0"/>
              <a:t> antenna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2610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571</Words>
  <Application>Microsoft Office PowerPoint</Application>
  <PresentationFormat>Presentazione su schermo (4:3)</PresentationFormat>
  <Paragraphs>112</Paragraphs>
  <Slides>22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Piero</dc:creator>
  <cp:lastModifiedBy>Piero</cp:lastModifiedBy>
  <cp:revision>10</cp:revision>
  <dcterms:created xsi:type="dcterms:W3CDTF">2014-04-04T14:22:17Z</dcterms:created>
  <dcterms:modified xsi:type="dcterms:W3CDTF">2014-04-05T07:12:15Z</dcterms:modified>
</cp:coreProperties>
</file>