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48"/>
  </p:notesMasterIdLst>
  <p:handoutMasterIdLst>
    <p:handoutMasterId r:id="rId49"/>
  </p:handoutMasterIdLst>
  <p:sldIdLst>
    <p:sldId id="319" r:id="rId2"/>
    <p:sldId id="318" r:id="rId3"/>
    <p:sldId id="320" r:id="rId4"/>
    <p:sldId id="321" r:id="rId5"/>
    <p:sldId id="323" r:id="rId6"/>
    <p:sldId id="324" r:id="rId7"/>
    <p:sldId id="325" r:id="rId8"/>
    <p:sldId id="326" r:id="rId9"/>
    <p:sldId id="327" r:id="rId10"/>
    <p:sldId id="328" r:id="rId11"/>
    <p:sldId id="329" r:id="rId12"/>
    <p:sldId id="330" r:id="rId13"/>
    <p:sldId id="331" r:id="rId14"/>
    <p:sldId id="332" r:id="rId15"/>
    <p:sldId id="333" r:id="rId16"/>
    <p:sldId id="334" r:id="rId17"/>
    <p:sldId id="312" r:id="rId18"/>
    <p:sldId id="264" r:id="rId19"/>
    <p:sldId id="300" r:id="rId20"/>
    <p:sldId id="301" r:id="rId21"/>
    <p:sldId id="302" r:id="rId22"/>
    <p:sldId id="266" r:id="rId23"/>
    <p:sldId id="269" r:id="rId24"/>
    <p:sldId id="270" r:id="rId25"/>
    <p:sldId id="315" r:id="rId26"/>
    <p:sldId id="271" r:id="rId27"/>
    <p:sldId id="314" r:id="rId28"/>
    <p:sldId id="273" r:id="rId29"/>
    <p:sldId id="303" r:id="rId30"/>
    <p:sldId id="275" r:id="rId31"/>
    <p:sldId id="280" r:id="rId32"/>
    <p:sldId id="304" r:id="rId33"/>
    <p:sldId id="281" r:id="rId34"/>
    <p:sldId id="283" r:id="rId35"/>
    <p:sldId id="305" r:id="rId36"/>
    <p:sldId id="290" r:id="rId37"/>
    <p:sldId id="307" r:id="rId38"/>
    <p:sldId id="308" r:id="rId39"/>
    <p:sldId id="291" r:id="rId40"/>
    <p:sldId id="309" r:id="rId41"/>
    <p:sldId id="335" r:id="rId42"/>
    <p:sldId id="336" r:id="rId43"/>
    <p:sldId id="337" r:id="rId44"/>
    <p:sldId id="338" r:id="rId45"/>
    <p:sldId id="294" r:id="rId46"/>
    <p:sldId id="299" r:id="rId47"/>
  </p:sldIdLst>
  <p:sldSz cx="9144000" cy="6858000" type="screen4x3"/>
  <p:notesSz cx="6858000" cy="9144000"/>
  <p:defaultTextStyle>
    <a:defPPr>
      <a:defRPr lang="fr-FR"/>
    </a:defPPr>
    <a:lvl1pPr algn="l" rtl="0" fontAlgn="base">
      <a:spcBef>
        <a:spcPct val="0"/>
      </a:spcBef>
      <a:spcAft>
        <a:spcPct val="0"/>
      </a:spcAft>
      <a:defRPr sz="2600" kern="1200">
        <a:solidFill>
          <a:schemeClr val="tx1"/>
        </a:solidFill>
        <a:latin typeface="Times New Roman" pitchFamily="18" charset="0"/>
        <a:ea typeface="+mn-ea"/>
        <a:cs typeface="+mn-cs"/>
      </a:defRPr>
    </a:lvl1pPr>
    <a:lvl2pPr marL="457200" algn="l" rtl="0" fontAlgn="base">
      <a:spcBef>
        <a:spcPct val="0"/>
      </a:spcBef>
      <a:spcAft>
        <a:spcPct val="0"/>
      </a:spcAft>
      <a:defRPr sz="2600" kern="1200">
        <a:solidFill>
          <a:schemeClr val="tx1"/>
        </a:solidFill>
        <a:latin typeface="Times New Roman" pitchFamily="18" charset="0"/>
        <a:ea typeface="+mn-ea"/>
        <a:cs typeface="+mn-cs"/>
      </a:defRPr>
    </a:lvl2pPr>
    <a:lvl3pPr marL="914400" algn="l" rtl="0" fontAlgn="base">
      <a:spcBef>
        <a:spcPct val="0"/>
      </a:spcBef>
      <a:spcAft>
        <a:spcPct val="0"/>
      </a:spcAft>
      <a:defRPr sz="2600" kern="1200">
        <a:solidFill>
          <a:schemeClr val="tx1"/>
        </a:solidFill>
        <a:latin typeface="Times New Roman" pitchFamily="18" charset="0"/>
        <a:ea typeface="+mn-ea"/>
        <a:cs typeface="+mn-cs"/>
      </a:defRPr>
    </a:lvl3pPr>
    <a:lvl4pPr marL="1371600" algn="l" rtl="0" fontAlgn="base">
      <a:spcBef>
        <a:spcPct val="0"/>
      </a:spcBef>
      <a:spcAft>
        <a:spcPct val="0"/>
      </a:spcAft>
      <a:defRPr sz="2600" kern="1200">
        <a:solidFill>
          <a:schemeClr val="tx1"/>
        </a:solidFill>
        <a:latin typeface="Times New Roman" pitchFamily="18" charset="0"/>
        <a:ea typeface="+mn-ea"/>
        <a:cs typeface="+mn-cs"/>
      </a:defRPr>
    </a:lvl4pPr>
    <a:lvl5pPr marL="1828800" algn="l" rtl="0" fontAlgn="base">
      <a:spcBef>
        <a:spcPct val="0"/>
      </a:spcBef>
      <a:spcAft>
        <a:spcPct val="0"/>
      </a:spcAft>
      <a:defRPr sz="2600" kern="1200">
        <a:solidFill>
          <a:schemeClr val="tx1"/>
        </a:solidFill>
        <a:latin typeface="Times New Roman" pitchFamily="18" charset="0"/>
        <a:ea typeface="+mn-ea"/>
        <a:cs typeface="+mn-cs"/>
      </a:defRPr>
    </a:lvl5pPr>
    <a:lvl6pPr marL="2286000" algn="l" defTabSz="914400" rtl="0" eaLnBrk="1" latinLnBrk="0" hangingPunct="1">
      <a:defRPr sz="2600" kern="1200">
        <a:solidFill>
          <a:schemeClr val="tx1"/>
        </a:solidFill>
        <a:latin typeface="Times New Roman" pitchFamily="18" charset="0"/>
        <a:ea typeface="+mn-ea"/>
        <a:cs typeface="+mn-cs"/>
      </a:defRPr>
    </a:lvl6pPr>
    <a:lvl7pPr marL="2743200" algn="l" defTabSz="914400" rtl="0" eaLnBrk="1" latinLnBrk="0" hangingPunct="1">
      <a:defRPr sz="2600" kern="1200">
        <a:solidFill>
          <a:schemeClr val="tx1"/>
        </a:solidFill>
        <a:latin typeface="Times New Roman" pitchFamily="18" charset="0"/>
        <a:ea typeface="+mn-ea"/>
        <a:cs typeface="+mn-cs"/>
      </a:defRPr>
    </a:lvl7pPr>
    <a:lvl8pPr marL="3200400" algn="l" defTabSz="914400" rtl="0" eaLnBrk="1" latinLnBrk="0" hangingPunct="1">
      <a:defRPr sz="2600" kern="1200">
        <a:solidFill>
          <a:schemeClr val="tx1"/>
        </a:solidFill>
        <a:latin typeface="Times New Roman" pitchFamily="18" charset="0"/>
        <a:ea typeface="+mn-ea"/>
        <a:cs typeface="+mn-cs"/>
      </a:defRPr>
    </a:lvl8pPr>
    <a:lvl9pPr marL="3657600" algn="l" defTabSz="914400" rtl="0" eaLnBrk="1" latinLnBrk="0" hangingPunct="1">
      <a:defRPr sz="26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101"/>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56" autoAdjust="0"/>
    <p:restoredTop sz="86356" autoAdjust="0"/>
  </p:normalViewPr>
  <p:slideViewPr>
    <p:cSldViewPr>
      <p:cViewPr varScale="1">
        <p:scale>
          <a:sx n="65" d="100"/>
          <a:sy n="65" d="100"/>
        </p:scale>
        <p:origin x="-876" y="-108"/>
      </p:cViewPr>
      <p:guideLst>
        <p:guide orient="horz" pos="2160"/>
        <p:guide pos="2880"/>
      </p:guideLst>
    </p:cSldViewPr>
  </p:slideViewPr>
  <p:outlineViewPr>
    <p:cViewPr>
      <p:scale>
        <a:sx n="33" d="100"/>
        <a:sy n="33" d="100"/>
      </p:scale>
      <p:origin x="0" y="11502"/>
    </p:cViewPr>
    <p:sldLst>
      <p:sld r:id="rId1" collapse="1"/>
      <p:sld r:id="rId2" collapse="1"/>
      <p:sld r:id="rId3" collapse="1"/>
      <p:sld r:id="rId4" collapse="1"/>
      <p:sld r:id="rId5" collapse="1"/>
      <p:sld r:id="rId6" collapse="1"/>
      <p:sld r:id="rId7" collapse="1"/>
      <p:sld r:id="rId8" collapse="1"/>
    </p:sldLst>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08" d="100"/>
          <a:sy n="108" d="100"/>
        </p:scale>
        <p:origin x="-342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s>
</file>

<file path=ppt/_rels/viewProps.xml.rels><?xml version="1.0" encoding="UTF-8" standalone="yes"?>
<Relationships xmlns="http://schemas.openxmlformats.org/package/2006/relationships"><Relationship Id="rId8" Type="http://schemas.openxmlformats.org/officeDocument/2006/relationships/slide" Target="slides/slide39.xml"/><Relationship Id="rId3" Type="http://schemas.openxmlformats.org/officeDocument/2006/relationships/slide" Target="slides/slide27.xml"/><Relationship Id="rId7" Type="http://schemas.openxmlformats.org/officeDocument/2006/relationships/slide" Target="slides/slide36.xml"/><Relationship Id="rId2" Type="http://schemas.openxmlformats.org/officeDocument/2006/relationships/slide" Target="slides/slide26.xml"/><Relationship Id="rId1" Type="http://schemas.openxmlformats.org/officeDocument/2006/relationships/slide" Target="slides/slide23.xml"/><Relationship Id="rId6" Type="http://schemas.openxmlformats.org/officeDocument/2006/relationships/slide" Target="slides/slide32.xml"/><Relationship Id="rId5" Type="http://schemas.openxmlformats.org/officeDocument/2006/relationships/slide" Target="slides/slide30.xml"/><Relationship Id="rId4" Type="http://schemas.openxmlformats.org/officeDocument/2006/relationships/slide" Target="slides/slide2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250" name="Rectangle 1026"/>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fr-FR" altLang="fr-FR"/>
          </a:p>
        </p:txBody>
      </p:sp>
      <p:sp>
        <p:nvSpPr>
          <p:cNvPr id="53251" name="Rectangle 1027"/>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fr-FR" altLang="fr-FR"/>
          </a:p>
        </p:txBody>
      </p:sp>
      <p:sp>
        <p:nvSpPr>
          <p:cNvPr id="53252" name="Rectangle 1028"/>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fr-FR" altLang="fr-FR"/>
          </a:p>
        </p:txBody>
      </p:sp>
      <p:sp>
        <p:nvSpPr>
          <p:cNvPr id="53253" name="Rectangle 1029"/>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19F46CAE-103C-4832-8420-083EC2E514FB}" type="slidenum">
              <a:rPr lang="fr-FR" altLang="fr-FR"/>
              <a:pPr/>
              <a:t>‹N°›</a:t>
            </a:fld>
            <a:endParaRPr lang="fr-FR" altLang="fr-FR"/>
          </a:p>
        </p:txBody>
      </p:sp>
    </p:spTree>
    <p:extLst>
      <p:ext uri="{BB962C8B-B14F-4D97-AF65-F5344CB8AC3E}">
        <p14:creationId xmlns:p14="http://schemas.microsoft.com/office/powerpoint/2010/main" val="6888260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154" name="Rectangle 1026"/>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fr-FR" altLang="fr-FR"/>
          </a:p>
        </p:txBody>
      </p:sp>
      <p:sp>
        <p:nvSpPr>
          <p:cNvPr id="49155" name="Rectangle 1027"/>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fr-FR" altLang="fr-FR"/>
          </a:p>
        </p:txBody>
      </p:sp>
      <p:sp>
        <p:nvSpPr>
          <p:cNvPr id="49156" name="Rectangle 1028"/>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9157" name="Rectangle 1029"/>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r-FR" altLang="fr-FR" smtClean="0"/>
              <a:t>Cliquez pour modifier les styles du texte du masque</a:t>
            </a:r>
          </a:p>
          <a:p>
            <a:pPr lvl="1"/>
            <a:r>
              <a:rPr lang="fr-FR" altLang="fr-FR" smtClean="0"/>
              <a:t>Deuxième niveau</a:t>
            </a:r>
          </a:p>
          <a:p>
            <a:pPr lvl="2"/>
            <a:r>
              <a:rPr lang="fr-FR" altLang="fr-FR" smtClean="0"/>
              <a:t>Troisième niveau</a:t>
            </a:r>
          </a:p>
          <a:p>
            <a:pPr lvl="3"/>
            <a:r>
              <a:rPr lang="fr-FR" altLang="fr-FR" smtClean="0"/>
              <a:t>Quatrième niveau</a:t>
            </a:r>
          </a:p>
          <a:p>
            <a:pPr lvl="4"/>
            <a:r>
              <a:rPr lang="fr-FR" altLang="fr-FR" smtClean="0"/>
              <a:t>Cinquième niveau</a:t>
            </a:r>
          </a:p>
        </p:txBody>
      </p:sp>
      <p:sp>
        <p:nvSpPr>
          <p:cNvPr id="49158" name="Rectangle 1030"/>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fr-FR" altLang="fr-FR"/>
          </a:p>
        </p:txBody>
      </p:sp>
      <p:sp>
        <p:nvSpPr>
          <p:cNvPr id="49159" name="Rectangle 1031"/>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B03056CD-07D2-450D-A87D-D0A7BBC02F41}" type="slidenum">
              <a:rPr lang="fr-FR" altLang="fr-FR"/>
              <a:pPr/>
              <a:t>‹N°›</a:t>
            </a:fld>
            <a:endParaRPr lang="fr-FR" altLang="fr-FR"/>
          </a:p>
        </p:txBody>
      </p:sp>
    </p:spTree>
    <p:extLst>
      <p:ext uri="{BB962C8B-B14F-4D97-AF65-F5344CB8AC3E}">
        <p14:creationId xmlns:p14="http://schemas.microsoft.com/office/powerpoint/2010/main" val="198595327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itchFamily="18" charset="0"/>
        <a:ea typeface="+mn-ea"/>
        <a:cs typeface="+mn-cs"/>
      </a:defRPr>
    </a:lvl1pPr>
    <a:lvl2pPr marL="457200" algn="l" rtl="0" fontAlgn="base">
      <a:spcBef>
        <a:spcPct val="30000"/>
      </a:spcBef>
      <a:spcAft>
        <a:spcPct val="0"/>
      </a:spcAft>
      <a:defRPr sz="1200" kern="1200">
        <a:solidFill>
          <a:schemeClr val="tx1"/>
        </a:solidFill>
        <a:latin typeface="Times New Roman" pitchFamily="18" charset="0"/>
        <a:ea typeface="+mn-ea"/>
        <a:cs typeface="+mn-cs"/>
      </a:defRPr>
    </a:lvl2pPr>
    <a:lvl3pPr marL="914400" algn="l" rtl="0" fontAlgn="base">
      <a:spcBef>
        <a:spcPct val="30000"/>
      </a:spcBef>
      <a:spcAft>
        <a:spcPct val="0"/>
      </a:spcAft>
      <a:defRPr sz="1200" kern="1200">
        <a:solidFill>
          <a:schemeClr val="tx1"/>
        </a:solidFill>
        <a:latin typeface="Times New Roman" pitchFamily="18" charset="0"/>
        <a:ea typeface="+mn-ea"/>
        <a:cs typeface="+mn-cs"/>
      </a:defRPr>
    </a:lvl3pPr>
    <a:lvl4pPr marL="1371600" algn="l" rtl="0" fontAlgn="base">
      <a:spcBef>
        <a:spcPct val="30000"/>
      </a:spcBef>
      <a:spcAft>
        <a:spcPct val="0"/>
      </a:spcAft>
      <a:defRPr sz="1200" kern="1200">
        <a:solidFill>
          <a:schemeClr val="tx1"/>
        </a:solidFill>
        <a:latin typeface="Times New Roman" pitchFamily="18" charset="0"/>
        <a:ea typeface="+mn-ea"/>
        <a:cs typeface="+mn-cs"/>
      </a:defRPr>
    </a:lvl4pPr>
    <a:lvl5pPr marL="1828800" algn="l" rtl="0" fontAlgn="base">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99733EE1-59D5-4651-8279-CB612897FDF4}" type="slidenum">
              <a:rPr lang="fr-FR" altLang="fr-FR"/>
              <a:pPr/>
              <a:t>17</a:t>
            </a:fld>
            <a:endParaRPr lang="fr-FR" altLang="fr-FR"/>
          </a:p>
        </p:txBody>
      </p:sp>
      <p:sp>
        <p:nvSpPr>
          <p:cNvPr id="70658" name="Rectangle 2"/>
          <p:cNvSpPr>
            <a:spLocks noGrp="1" noRot="1" noChangeAspect="1" noChangeArrowheads="1" noTextEdit="1"/>
          </p:cNvSpPr>
          <p:nvPr>
            <p:ph type="sldImg"/>
          </p:nvPr>
        </p:nvSpPr>
        <p:spPr>
          <a:ln/>
        </p:spPr>
      </p:sp>
      <p:sp>
        <p:nvSpPr>
          <p:cNvPr id="70659" name="Rectangle 3"/>
          <p:cNvSpPr>
            <a:spLocks noGrp="1" noChangeArrowheads="1"/>
          </p:cNvSpPr>
          <p:nvPr>
            <p:ph type="body" idx="1"/>
          </p:nvPr>
        </p:nvSpPr>
        <p:spPr/>
        <p:txBody>
          <a:bodyPr/>
          <a:lstStyle/>
          <a:p>
            <a:endParaRPr lang="en-GB" altLang="fr-F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20DEC37D-7912-41A0-8C1D-AE3636DC1732}" type="slidenum">
              <a:rPr lang="fr-FR" altLang="fr-FR"/>
              <a:pPr/>
              <a:t>26</a:t>
            </a:fld>
            <a:endParaRPr lang="fr-FR" altLang="fr-FR"/>
          </a:p>
        </p:txBody>
      </p:sp>
      <p:sp>
        <p:nvSpPr>
          <p:cNvPr id="81922" name="Rectangle 2"/>
          <p:cNvSpPr>
            <a:spLocks noGrp="1" noRot="1" noChangeAspect="1" noChangeArrowheads="1" noTextEdit="1"/>
          </p:cNvSpPr>
          <p:nvPr>
            <p:ph type="sldImg"/>
          </p:nvPr>
        </p:nvSpPr>
        <p:spPr>
          <a:ln/>
        </p:spPr>
      </p:sp>
      <p:sp>
        <p:nvSpPr>
          <p:cNvPr id="81923" name="Rectangle 3"/>
          <p:cNvSpPr>
            <a:spLocks noGrp="1" noChangeArrowheads="1"/>
          </p:cNvSpPr>
          <p:nvPr>
            <p:ph type="body" idx="1"/>
          </p:nvPr>
        </p:nvSpPr>
        <p:spPr/>
        <p:txBody>
          <a:bodyPr/>
          <a:lstStyle/>
          <a:p>
            <a:endParaRPr lang="en-GB" altLang="fr-F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E6E20A34-2A6C-4321-8679-11D5CF8B8542}" type="slidenum">
              <a:rPr lang="fr-FR" altLang="fr-FR"/>
              <a:pPr/>
              <a:t>27</a:t>
            </a:fld>
            <a:endParaRPr lang="fr-FR" altLang="fr-FR"/>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en-GB" altLang="fr-F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16D8E7D3-7DDD-4B6B-8008-A2A42DDF70D3}" type="slidenum">
              <a:rPr lang="fr-FR" altLang="fr-FR"/>
              <a:pPr/>
              <a:t>28</a:t>
            </a:fld>
            <a:endParaRPr lang="fr-FR" altLang="fr-FR"/>
          </a:p>
        </p:txBody>
      </p:sp>
      <p:sp>
        <p:nvSpPr>
          <p:cNvPr id="82946" name="Rectangle 2"/>
          <p:cNvSpPr>
            <a:spLocks noGrp="1" noRot="1" noChangeAspect="1" noChangeArrowheads="1" noTextEdit="1"/>
          </p:cNvSpPr>
          <p:nvPr>
            <p:ph type="sldImg"/>
          </p:nvPr>
        </p:nvSpPr>
        <p:spPr>
          <a:ln/>
        </p:spPr>
      </p:sp>
      <p:sp>
        <p:nvSpPr>
          <p:cNvPr id="82947" name="Rectangle 3"/>
          <p:cNvSpPr>
            <a:spLocks noGrp="1" noChangeArrowheads="1"/>
          </p:cNvSpPr>
          <p:nvPr>
            <p:ph type="body" idx="1"/>
          </p:nvPr>
        </p:nvSpPr>
        <p:spPr/>
        <p:txBody>
          <a:bodyPr/>
          <a:lstStyle/>
          <a:p>
            <a:endParaRPr lang="en-GB" altLang="fr-F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C7F4E75D-3525-4EB3-AE93-0DC8827CFF73}" type="slidenum">
              <a:rPr lang="fr-FR" altLang="fr-FR"/>
              <a:pPr/>
              <a:t>29</a:t>
            </a:fld>
            <a:endParaRPr lang="fr-FR" altLang="fr-FR"/>
          </a:p>
        </p:txBody>
      </p:sp>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p:txBody>
          <a:bodyPr/>
          <a:lstStyle/>
          <a:p>
            <a:endParaRPr lang="en-GB" altLang="fr-F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FB0484A0-30CB-4698-84BB-5A71B9BDE169}" type="slidenum">
              <a:rPr lang="fr-FR" altLang="fr-FR"/>
              <a:pPr/>
              <a:t>30</a:t>
            </a:fld>
            <a:endParaRPr lang="fr-FR" altLang="fr-FR"/>
          </a:p>
        </p:txBody>
      </p:sp>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p:txBody>
          <a:bodyPr/>
          <a:lstStyle/>
          <a:p>
            <a:endParaRPr lang="en-GB" altLang="fr-F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BBA1A611-48E4-4426-9121-6CC526FFA7E5}" type="slidenum">
              <a:rPr lang="fr-FR" altLang="fr-FR"/>
              <a:pPr/>
              <a:t>31</a:t>
            </a:fld>
            <a:endParaRPr lang="fr-FR" altLang="fr-FR"/>
          </a:p>
        </p:txBody>
      </p:sp>
      <p:sp>
        <p:nvSpPr>
          <p:cNvPr id="87042" name="Rectangle 2"/>
          <p:cNvSpPr>
            <a:spLocks noGrp="1" noRot="1" noChangeAspect="1" noChangeArrowheads="1" noTextEdit="1"/>
          </p:cNvSpPr>
          <p:nvPr>
            <p:ph type="sldImg"/>
          </p:nvPr>
        </p:nvSpPr>
        <p:spPr>
          <a:ln/>
        </p:spPr>
      </p:sp>
      <p:sp>
        <p:nvSpPr>
          <p:cNvPr id="87043" name="Rectangle 3"/>
          <p:cNvSpPr>
            <a:spLocks noGrp="1" noChangeArrowheads="1"/>
          </p:cNvSpPr>
          <p:nvPr>
            <p:ph type="body" idx="1"/>
          </p:nvPr>
        </p:nvSpPr>
        <p:spPr/>
        <p:txBody>
          <a:bodyPr/>
          <a:lstStyle/>
          <a:p>
            <a:endParaRPr lang="en-GB" altLang="fr-F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6F76E583-B838-4598-89B2-F28B2588290A}" type="slidenum">
              <a:rPr lang="fr-FR" altLang="fr-FR"/>
              <a:pPr/>
              <a:t>32</a:t>
            </a:fld>
            <a:endParaRPr lang="fr-FR" altLang="fr-FR"/>
          </a:p>
        </p:txBody>
      </p:sp>
      <p:sp>
        <p:nvSpPr>
          <p:cNvPr id="88066" name="Rectangle 2"/>
          <p:cNvSpPr>
            <a:spLocks noGrp="1" noRot="1" noChangeAspect="1" noChangeArrowheads="1" noTextEdit="1"/>
          </p:cNvSpPr>
          <p:nvPr>
            <p:ph type="sldImg"/>
          </p:nvPr>
        </p:nvSpPr>
        <p:spPr>
          <a:ln/>
        </p:spPr>
      </p:sp>
      <p:sp>
        <p:nvSpPr>
          <p:cNvPr id="88067" name="Rectangle 3"/>
          <p:cNvSpPr>
            <a:spLocks noGrp="1" noChangeArrowheads="1"/>
          </p:cNvSpPr>
          <p:nvPr>
            <p:ph type="body" idx="1"/>
          </p:nvPr>
        </p:nvSpPr>
        <p:spPr/>
        <p:txBody>
          <a:bodyPr/>
          <a:lstStyle/>
          <a:p>
            <a:endParaRPr lang="en-GB" altLang="fr-F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E17D000B-4002-438F-B3AA-6FBE7C134CC0}" type="slidenum">
              <a:rPr lang="fr-FR" altLang="fr-FR"/>
              <a:pPr/>
              <a:t>33</a:t>
            </a:fld>
            <a:endParaRPr lang="fr-FR" altLang="fr-FR"/>
          </a:p>
        </p:txBody>
      </p:sp>
      <p:sp>
        <p:nvSpPr>
          <p:cNvPr id="89090" name="Rectangle 2"/>
          <p:cNvSpPr>
            <a:spLocks noGrp="1" noRot="1" noChangeAspect="1" noChangeArrowheads="1" noTextEdit="1"/>
          </p:cNvSpPr>
          <p:nvPr>
            <p:ph type="sldImg"/>
          </p:nvPr>
        </p:nvSpPr>
        <p:spPr>
          <a:ln/>
        </p:spPr>
      </p:sp>
      <p:sp>
        <p:nvSpPr>
          <p:cNvPr id="89091" name="Rectangle 3"/>
          <p:cNvSpPr>
            <a:spLocks noGrp="1" noChangeArrowheads="1"/>
          </p:cNvSpPr>
          <p:nvPr>
            <p:ph type="body" idx="1"/>
          </p:nvPr>
        </p:nvSpPr>
        <p:spPr/>
        <p:txBody>
          <a:bodyPr/>
          <a:lstStyle/>
          <a:p>
            <a:endParaRPr lang="en-GB" altLang="fr-F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5F543AD8-2C62-48FB-BD13-03BF07214E83}" type="slidenum">
              <a:rPr lang="fr-FR" altLang="fr-FR"/>
              <a:pPr/>
              <a:t>34</a:t>
            </a:fld>
            <a:endParaRPr lang="fr-FR" altLang="fr-FR"/>
          </a:p>
        </p:txBody>
      </p:sp>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p:txBody>
          <a:bodyPr/>
          <a:lstStyle/>
          <a:p>
            <a:endParaRPr lang="en-GB" altLang="fr-F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2E367D3C-0F61-44A5-9FFD-56B79D7EC961}" type="slidenum">
              <a:rPr lang="fr-FR" altLang="fr-FR"/>
              <a:pPr/>
              <a:t>35</a:t>
            </a:fld>
            <a:endParaRPr lang="fr-FR" altLang="fr-FR"/>
          </a:p>
        </p:txBody>
      </p:sp>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p:txBody>
          <a:bodyPr/>
          <a:lstStyle/>
          <a:p>
            <a:endParaRPr lang="en-GB" alt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82BEFEA9-BC90-4048-979E-E0EB3EDA6FF3}" type="slidenum">
              <a:rPr lang="fr-FR" altLang="fr-FR"/>
              <a:pPr/>
              <a:t>18</a:t>
            </a:fld>
            <a:endParaRPr lang="fr-FR" altLang="fr-FR"/>
          </a:p>
        </p:txBody>
      </p:sp>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p:txBody>
          <a:bodyPr/>
          <a:lstStyle/>
          <a:p>
            <a:endParaRPr lang="en-GB" altLang="fr-F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1B08D9C2-40A4-4DF0-9214-7D8F5BC3210D}" type="slidenum">
              <a:rPr lang="fr-FR" altLang="fr-FR"/>
              <a:pPr/>
              <a:t>36</a:t>
            </a:fld>
            <a:endParaRPr lang="fr-FR" altLang="fr-FR"/>
          </a:p>
        </p:txBody>
      </p:sp>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p:txBody>
          <a:bodyPr/>
          <a:lstStyle/>
          <a:p>
            <a:endParaRPr lang="en-GB" altLang="fr-F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A268EDBC-F5C0-49DF-9C1B-2DD347F87DBD}" type="slidenum">
              <a:rPr lang="fr-FR" altLang="fr-FR"/>
              <a:pPr/>
              <a:t>37</a:t>
            </a:fld>
            <a:endParaRPr lang="fr-FR" altLang="fr-FR"/>
          </a:p>
        </p:txBody>
      </p:sp>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p:txBody>
          <a:bodyPr/>
          <a:lstStyle/>
          <a:p>
            <a:endParaRPr lang="en-GB" altLang="fr-F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DBAF260D-18DF-4031-9D98-9976569DF55F}" type="slidenum">
              <a:rPr lang="fr-FR" altLang="fr-FR"/>
              <a:pPr/>
              <a:t>38</a:t>
            </a:fld>
            <a:endParaRPr lang="fr-FR" altLang="fr-FR"/>
          </a:p>
        </p:txBody>
      </p:sp>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p:txBody>
          <a:bodyPr/>
          <a:lstStyle/>
          <a:p>
            <a:endParaRPr lang="en-GB" altLang="fr-F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37B3A9AA-29C8-4D8F-8C6A-FD95D20CB993}" type="slidenum">
              <a:rPr lang="fr-FR" altLang="fr-FR"/>
              <a:pPr/>
              <a:t>39</a:t>
            </a:fld>
            <a:endParaRPr lang="fr-FR" altLang="fr-FR"/>
          </a:p>
        </p:txBody>
      </p:sp>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p:txBody>
          <a:bodyPr/>
          <a:lstStyle/>
          <a:p>
            <a:endParaRPr lang="en-GB" altLang="fr-F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1A84C034-82D8-432C-8221-0970AAD348AF}" type="slidenum">
              <a:rPr lang="fr-FR" altLang="fr-FR"/>
              <a:pPr/>
              <a:t>40</a:t>
            </a:fld>
            <a:endParaRPr lang="fr-FR" altLang="fr-FR"/>
          </a:p>
        </p:txBody>
      </p:sp>
      <p:sp>
        <p:nvSpPr>
          <p:cNvPr id="101378" name="Rectangle 2"/>
          <p:cNvSpPr>
            <a:spLocks noGrp="1" noRot="1" noChangeAspect="1" noChangeArrowheads="1" noTextEdit="1"/>
          </p:cNvSpPr>
          <p:nvPr>
            <p:ph type="sldImg"/>
          </p:nvPr>
        </p:nvSpPr>
        <p:spPr>
          <a:ln/>
        </p:spPr>
      </p:sp>
      <p:sp>
        <p:nvSpPr>
          <p:cNvPr id="101379" name="Rectangle 3"/>
          <p:cNvSpPr>
            <a:spLocks noGrp="1" noChangeArrowheads="1"/>
          </p:cNvSpPr>
          <p:nvPr>
            <p:ph type="body" idx="1"/>
          </p:nvPr>
        </p:nvSpPr>
        <p:spPr/>
        <p:txBody>
          <a:bodyPr/>
          <a:lstStyle/>
          <a:p>
            <a:endParaRPr lang="en-GB" altLang="fr-F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98C247F2-B69D-4F5B-A477-2A566AF8F131}" type="slidenum">
              <a:rPr lang="fr-FR" altLang="fr-FR"/>
              <a:pPr/>
              <a:t>45</a:t>
            </a:fld>
            <a:endParaRPr lang="fr-FR" altLang="fr-FR"/>
          </a:p>
        </p:txBody>
      </p:sp>
      <p:sp>
        <p:nvSpPr>
          <p:cNvPr id="103426" name="Rectangle 2"/>
          <p:cNvSpPr>
            <a:spLocks noGrp="1" noRot="1" noChangeAspect="1" noChangeArrowheads="1" noTextEdit="1"/>
          </p:cNvSpPr>
          <p:nvPr>
            <p:ph type="sldImg"/>
          </p:nvPr>
        </p:nvSpPr>
        <p:spPr>
          <a:ln/>
        </p:spPr>
      </p:sp>
      <p:sp>
        <p:nvSpPr>
          <p:cNvPr id="103427" name="Rectangle 3"/>
          <p:cNvSpPr>
            <a:spLocks noGrp="1" noChangeArrowheads="1"/>
          </p:cNvSpPr>
          <p:nvPr>
            <p:ph type="body" idx="1"/>
          </p:nvPr>
        </p:nvSpPr>
        <p:spPr/>
        <p:txBody>
          <a:bodyPr/>
          <a:lstStyle/>
          <a:p>
            <a:endParaRPr lang="en-GB" altLang="fr-F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F5823132-A5C2-48E3-8050-4C1E14142797}" type="slidenum">
              <a:rPr lang="fr-FR" altLang="fr-FR"/>
              <a:pPr/>
              <a:t>46</a:t>
            </a:fld>
            <a:endParaRPr lang="fr-FR" altLang="fr-FR"/>
          </a:p>
        </p:txBody>
      </p:sp>
      <p:sp>
        <p:nvSpPr>
          <p:cNvPr id="108546" name="Rectangle 2"/>
          <p:cNvSpPr>
            <a:spLocks noGrp="1" noRot="1" noChangeAspect="1" noChangeArrowheads="1" noTextEdit="1"/>
          </p:cNvSpPr>
          <p:nvPr>
            <p:ph type="sldImg"/>
          </p:nvPr>
        </p:nvSpPr>
        <p:spPr>
          <a:ln/>
        </p:spPr>
      </p:sp>
      <p:sp>
        <p:nvSpPr>
          <p:cNvPr id="108547" name="Rectangle 3"/>
          <p:cNvSpPr>
            <a:spLocks noGrp="1" noChangeArrowheads="1"/>
          </p:cNvSpPr>
          <p:nvPr>
            <p:ph type="body" idx="1"/>
          </p:nvPr>
        </p:nvSpPr>
        <p:spPr/>
        <p:txBody>
          <a:bodyPr/>
          <a:lstStyle/>
          <a:p>
            <a:endParaRPr lang="en-GB" alt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4A608758-6470-4661-B18F-F78FF9BA9C59}" type="slidenum">
              <a:rPr lang="fr-FR" altLang="fr-FR"/>
              <a:pPr/>
              <a:t>19</a:t>
            </a:fld>
            <a:endParaRPr lang="fr-FR" altLang="fr-FR"/>
          </a:p>
        </p:txBody>
      </p:sp>
      <p:sp>
        <p:nvSpPr>
          <p:cNvPr id="74754" name="Rectangle 2"/>
          <p:cNvSpPr>
            <a:spLocks noGrp="1" noRot="1" noChangeAspect="1" noChangeArrowheads="1" noTextEdit="1"/>
          </p:cNvSpPr>
          <p:nvPr>
            <p:ph type="sldImg"/>
          </p:nvPr>
        </p:nvSpPr>
        <p:spPr>
          <a:ln/>
        </p:spPr>
      </p:sp>
      <p:sp>
        <p:nvSpPr>
          <p:cNvPr id="74755" name="Rectangle 3"/>
          <p:cNvSpPr>
            <a:spLocks noGrp="1" noChangeArrowheads="1"/>
          </p:cNvSpPr>
          <p:nvPr>
            <p:ph type="body" idx="1"/>
          </p:nvPr>
        </p:nvSpPr>
        <p:spPr/>
        <p:txBody>
          <a:bodyPr/>
          <a:lstStyle/>
          <a:p>
            <a:endParaRPr lang="en-GB" alt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420882AB-8A55-470E-B3F5-56B434AF9CAE}" type="slidenum">
              <a:rPr lang="fr-FR" altLang="fr-FR"/>
              <a:pPr/>
              <a:t>20</a:t>
            </a:fld>
            <a:endParaRPr lang="fr-FR" altLang="fr-FR"/>
          </a:p>
        </p:txBody>
      </p:sp>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p:txBody>
          <a:bodyPr/>
          <a:lstStyle/>
          <a:p>
            <a:endParaRPr lang="en-GB" altLang="fr-F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5CE332D2-F401-49C8-8DCC-4AD97C63B963}" type="slidenum">
              <a:rPr lang="fr-FR" altLang="fr-FR"/>
              <a:pPr/>
              <a:t>21</a:t>
            </a:fld>
            <a:endParaRPr lang="fr-FR" altLang="fr-FR"/>
          </a:p>
        </p:txBody>
      </p:sp>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p:txBody>
          <a:bodyPr/>
          <a:lstStyle/>
          <a:p>
            <a:endParaRPr lang="en-GB" altLang="fr-F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7B149BA9-3A90-4D0C-A364-9E66724B4465}" type="slidenum">
              <a:rPr lang="fr-FR" altLang="fr-FR"/>
              <a:pPr/>
              <a:t>22</a:t>
            </a:fld>
            <a:endParaRPr lang="fr-FR" altLang="fr-FR"/>
          </a:p>
        </p:txBody>
      </p:sp>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p:txBody>
          <a:bodyPr/>
          <a:lstStyle/>
          <a:p>
            <a:endParaRPr lang="en-GB" altLang="fr-F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4F89E627-39F8-476A-87C7-C48A963636FE}" type="slidenum">
              <a:rPr lang="fr-FR" altLang="fr-FR"/>
              <a:pPr/>
              <a:t>23</a:t>
            </a:fld>
            <a:endParaRPr lang="fr-FR" altLang="fr-FR"/>
          </a:p>
        </p:txBody>
      </p:sp>
      <p:sp>
        <p:nvSpPr>
          <p:cNvPr id="79874" name="Rectangle 2"/>
          <p:cNvSpPr>
            <a:spLocks noGrp="1" noRot="1" noChangeAspect="1" noChangeArrowheads="1" noTextEdit="1"/>
          </p:cNvSpPr>
          <p:nvPr>
            <p:ph type="sldImg"/>
          </p:nvPr>
        </p:nvSpPr>
        <p:spPr>
          <a:ln/>
        </p:spPr>
      </p:sp>
      <p:sp>
        <p:nvSpPr>
          <p:cNvPr id="79875" name="Rectangle 3"/>
          <p:cNvSpPr>
            <a:spLocks noGrp="1" noChangeArrowheads="1"/>
          </p:cNvSpPr>
          <p:nvPr>
            <p:ph type="body" idx="1"/>
          </p:nvPr>
        </p:nvSpPr>
        <p:spPr/>
        <p:txBody>
          <a:bodyPr/>
          <a:lstStyle/>
          <a:p>
            <a:endParaRPr lang="en-GB" altLang="fr-F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1A5C45FB-FAF9-4F94-9458-3E372E0751E7}" type="slidenum">
              <a:rPr lang="fr-FR" altLang="fr-FR"/>
              <a:pPr/>
              <a:t>24</a:t>
            </a:fld>
            <a:endParaRPr lang="fr-FR" altLang="fr-FR"/>
          </a:p>
        </p:txBody>
      </p:sp>
      <p:sp>
        <p:nvSpPr>
          <p:cNvPr id="80898" name="Rectangle 2"/>
          <p:cNvSpPr>
            <a:spLocks noGrp="1" noRot="1" noChangeAspect="1" noChangeArrowheads="1" noTextEdit="1"/>
          </p:cNvSpPr>
          <p:nvPr>
            <p:ph type="sldImg"/>
          </p:nvPr>
        </p:nvSpPr>
        <p:spPr>
          <a:ln/>
        </p:spPr>
      </p:sp>
      <p:sp>
        <p:nvSpPr>
          <p:cNvPr id="80899" name="Rectangle 3"/>
          <p:cNvSpPr>
            <a:spLocks noGrp="1" noChangeArrowheads="1"/>
          </p:cNvSpPr>
          <p:nvPr>
            <p:ph type="body" idx="1"/>
          </p:nvPr>
        </p:nvSpPr>
        <p:spPr/>
        <p:txBody>
          <a:bodyPr/>
          <a:lstStyle/>
          <a:p>
            <a:endParaRPr lang="en-GB" altLang="fr-F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5715F5D9-4212-4191-874F-B2342CA5033B}" type="slidenum">
              <a:rPr lang="fr-FR" altLang="fr-FR"/>
              <a:pPr/>
              <a:t>25</a:t>
            </a:fld>
            <a:endParaRPr lang="fr-FR" altLang="fr-FR"/>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en-GB" alt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67586" name="Line 2"/>
          <p:cNvSpPr>
            <a:spLocks noChangeShapeType="1"/>
          </p:cNvSpPr>
          <p:nvPr/>
        </p:nvSpPr>
        <p:spPr bwMode="auto">
          <a:xfrm>
            <a:off x="7315200" y="1066800"/>
            <a:ext cx="0" cy="4495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7587" name="Rectangle 3"/>
          <p:cNvSpPr>
            <a:spLocks noGrp="1" noChangeArrowheads="1"/>
          </p:cNvSpPr>
          <p:nvPr>
            <p:ph type="ctrTitle"/>
          </p:nvPr>
        </p:nvSpPr>
        <p:spPr>
          <a:xfrm>
            <a:off x="315913" y="466725"/>
            <a:ext cx="6781800" cy="2133600"/>
          </a:xfrm>
        </p:spPr>
        <p:txBody>
          <a:bodyPr/>
          <a:lstStyle>
            <a:lvl1pPr algn="r">
              <a:defRPr sz="4800"/>
            </a:lvl1pPr>
          </a:lstStyle>
          <a:p>
            <a:pPr lvl="0"/>
            <a:r>
              <a:rPr lang="en-GB" altLang="fr-FR" noProof="0" smtClean="0"/>
              <a:t>Click to edit Master title style</a:t>
            </a:r>
          </a:p>
        </p:txBody>
      </p:sp>
      <p:sp>
        <p:nvSpPr>
          <p:cNvPr id="67588" name="Rectangle 4"/>
          <p:cNvSpPr>
            <a:spLocks noGrp="1" noChangeArrowheads="1"/>
          </p:cNvSpPr>
          <p:nvPr>
            <p:ph type="subTitle" idx="1"/>
          </p:nvPr>
        </p:nvSpPr>
        <p:spPr>
          <a:xfrm>
            <a:off x="849313" y="3049588"/>
            <a:ext cx="6248400" cy="2362200"/>
          </a:xfrm>
        </p:spPr>
        <p:txBody>
          <a:bodyPr/>
          <a:lstStyle>
            <a:lvl1pPr marL="0" indent="0" algn="r">
              <a:buFont typeface="Wingdings" pitchFamily="2" charset="2"/>
              <a:buNone/>
              <a:defRPr sz="3200"/>
            </a:lvl1pPr>
          </a:lstStyle>
          <a:p>
            <a:pPr lvl="0"/>
            <a:r>
              <a:rPr lang="en-GB" altLang="fr-FR" noProof="0" smtClean="0"/>
              <a:t>Click to edit Master subtitle style</a:t>
            </a:r>
          </a:p>
        </p:txBody>
      </p:sp>
      <p:sp>
        <p:nvSpPr>
          <p:cNvPr id="67589" name="Rectangle 5"/>
          <p:cNvSpPr>
            <a:spLocks noGrp="1" noChangeArrowheads="1"/>
          </p:cNvSpPr>
          <p:nvPr>
            <p:ph type="dt" sz="half" idx="2"/>
          </p:nvPr>
        </p:nvSpPr>
        <p:spPr/>
        <p:txBody>
          <a:bodyPr/>
          <a:lstStyle>
            <a:lvl1pPr>
              <a:defRPr/>
            </a:lvl1pPr>
          </a:lstStyle>
          <a:p>
            <a:endParaRPr lang="en-GB" altLang="fr-FR"/>
          </a:p>
        </p:txBody>
      </p:sp>
      <p:sp>
        <p:nvSpPr>
          <p:cNvPr id="67590" name="Rectangle 6"/>
          <p:cNvSpPr>
            <a:spLocks noGrp="1" noChangeArrowheads="1"/>
          </p:cNvSpPr>
          <p:nvPr>
            <p:ph type="ftr" sz="quarter" idx="3"/>
          </p:nvPr>
        </p:nvSpPr>
        <p:spPr/>
        <p:txBody>
          <a:bodyPr/>
          <a:lstStyle>
            <a:lvl1pPr>
              <a:defRPr/>
            </a:lvl1pPr>
          </a:lstStyle>
          <a:p>
            <a:endParaRPr lang="en-GB" altLang="fr-FR"/>
          </a:p>
        </p:txBody>
      </p:sp>
      <p:sp>
        <p:nvSpPr>
          <p:cNvPr id="67591" name="Rectangle 7"/>
          <p:cNvSpPr>
            <a:spLocks noGrp="1" noChangeArrowheads="1"/>
          </p:cNvSpPr>
          <p:nvPr>
            <p:ph type="sldNum" sz="quarter" idx="4"/>
          </p:nvPr>
        </p:nvSpPr>
        <p:spPr/>
        <p:txBody>
          <a:bodyPr/>
          <a:lstStyle>
            <a:lvl1pPr>
              <a:defRPr/>
            </a:lvl1pPr>
          </a:lstStyle>
          <a:p>
            <a:fld id="{BE5E3AF1-9E17-464A-85F2-107E9D63E167}" type="slidenum">
              <a:rPr lang="en-GB" altLang="fr-FR"/>
              <a:pPr/>
              <a:t>‹N°›</a:t>
            </a:fld>
            <a:endParaRPr lang="en-GB" altLang="fr-FR"/>
          </a:p>
        </p:txBody>
      </p:sp>
      <p:grpSp>
        <p:nvGrpSpPr>
          <p:cNvPr id="67592" name="Group 8"/>
          <p:cNvGrpSpPr>
            <a:grpSpLocks/>
          </p:cNvGrpSpPr>
          <p:nvPr/>
        </p:nvGrpSpPr>
        <p:grpSpPr bwMode="auto">
          <a:xfrm>
            <a:off x="7493000" y="2992438"/>
            <a:ext cx="1338263" cy="2189162"/>
            <a:chOff x="4704" y="1885"/>
            <a:chExt cx="843" cy="1379"/>
          </a:xfrm>
        </p:grpSpPr>
        <p:sp>
          <p:nvSpPr>
            <p:cNvPr id="67593" name="Oval 9"/>
            <p:cNvSpPr>
              <a:spLocks noChangeArrowheads="1"/>
            </p:cNvSpPr>
            <p:nvPr/>
          </p:nvSpPr>
          <p:spPr bwMode="auto">
            <a:xfrm>
              <a:off x="4704" y="1885"/>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594" name="Oval 10"/>
            <p:cNvSpPr>
              <a:spLocks noChangeArrowheads="1"/>
            </p:cNvSpPr>
            <p:nvPr/>
          </p:nvSpPr>
          <p:spPr bwMode="auto">
            <a:xfrm>
              <a:off x="4883" y="1885"/>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595" name="Oval 11"/>
            <p:cNvSpPr>
              <a:spLocks noChangeArrowheads="1"/>
            </p:cNvSpPr>
            <p:nvPr/>
          </p:nvSpPr>
          <p:spPr bwMode="auto">
            <a:xfrm>
              <a:off x="5062" y="1885"/>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596" name="Oval 12"/>
            <p:cNvSpPr>
              <a:spLocks noChangeArrowheads="1"/>
            </p:cNvSpPr>
            <p:nvPr/>
          </p:nvSpPr>
          <p:spPr bwMode="auto">
            <a:xfrm>
              <a:off x="4704" y="2064"/>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597" name="Oval 13"/>
            <p:cNvSpPr>
              <a:spLocks noChangeArrowheads="1"/>
            </p:cNvSpPr>
            <p:nvPr/>
          </p:nvSpPr>
          <p:spPr bwMode="auto">
            <a:xfrm>
              <a:off x="4883" y="2064"/>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598" name="Oval 14"/>
            <p:cNvSpPr>
              <a:spLocks noChangeArrowheads="1"/>
            </p:cNvSpPr>
            <p:nvPr/>
          </p:nvSpPr>
          <p:spPr bwMode="auto">
            <a:xfrm>
              <a:off x="5062" y="2064"/>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599" name="Oval 15"/>
            <p:cNvSpPr>
              <a:spLocks noChangeArrowheads="1"/>
            </p:cNvSpPr>
            <p:nvPr/>
          </p:nvSpPr>
          <p:spPr bwMode="auto">
            <a:xfrm>
              <a:off x="5241" y="2064"/>
              <a:ext cx="127" cy="127"/>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00" name="Oval 16"/>
            <p:cNvSpPr>
              <a:spLocks noChangeArrowheads="1"/>
            </p:cNvSpPr>
            <p:nvPr/>
          </p:nvSpPr>
          <p:spPr bwMode="auto">
            <a:xfrm>
              <a:off x="4704" y="2243"/>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01" name="Oval 17"/>
            <p:cNvSpPr>
              <a:spLocks noChangeArrowheads="1"/>
            </p:cNvSpPr>
            <p:nvPr/>
          </p:nvSpPr>
          <p:spPr bwMode="auto">
            <a:xfrm>
              <a:off x="4883" y="2243"/>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02" name="Oval 18"/>
            <p:cNvSpPr>
              <a:spLocks noChangeArrowheads="1"/>
            </p:cNvSpPr>
            <p:nvPr/>
          </p:nvSpPr>
          <p:spPr bwMode="auto">
            <a:xfrm>
              <a:off x="5062" y="2243"/>
              <a:ext cx="127" cy="127"/>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03" name="Oval 19"/>
            <p:cNvSpPr>
              <a:spLocks noChangeArrowheads="1"/>
            </p:cNvSpPr>
            <p:nvPr/>
          </p:nvSpPr>
          <p:spPr bwMode="auto">
            <a:xfrm>
              <a:off x="5241" y="2243"/>
              <a:ext cx="127" cy="127"/>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04" name="Oval 20"/>
            <p:cNvSpPr>
              <a:spLocks noChangeArrowheads="1"/>
            </p:cNvSpPr>
            <p:nvPr/>
          </p:nvSpPr>
          <p:spPr bwMode="auto">
            <a:xfrm>
              <a:off x="5420" y="2243"/>
              <a:ext cx="127" cy="127"/>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05" name="Oval 21"/>
            <p:cNvSpPr>
              <a:spLocks noChangeArrowheads="1"/>
            </p:cNvSpPr>
            <p:nvPr/>
          </p:nvSpPr>
          <p:spPr bwMode="auto">
            <a:xfrm>
              <a:off x="4704" y="2421"/>
              <a:ext cx="127" cy="128"/>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06" name="Oval 22"/>
            <p:cNvSpPr>
              <a:spLocks noChangeArrowheads="1"/>
            </p:cNvSpPr>
            <p:nvPr/>
          </p:nvSpPr>
          <p:spPr bwMode="auto">
            <a:xfrm>
              <a:off x="4883" y="2421"/>
              <a:ext cx="127" cy="128"/>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07" name="Oval 23"/>
            <p:cNvSpPr>
              <a:spLocks noChangeArrowheads="1"/>
            </p:cNvSpPr>
            <p:nvPr/>
          </p:nvSpPr>
          <p:spPr bwMode="auto">
            <a:xfrm>
              <a:off x="5062" y="2421"/>
              <a:ext cx="127" cy="128"/>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08" name="Oval 24"/>
            <p:cNvSpPr>
              <a:spLocks noChangeArrowheads="1"/>
            </p:cNvSpPr>
            <p:nvPr/>
          </p:nvSpPr>
          <p:spPr bwMode="auto">
            <a:xfrm>
              <a:off x="5241" y="2421"/>
              <a:ext cx="127" cy="128"/>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09" name="Oval 25"/>
            <p:cNvSpPr>
              <a:spLocks noChangeArrowheads="1"/>
            </p:cNvSpPr>
            <p:nvPr/>
          </p:nvSpPr>
          <p:spPr bwMode="auto">
            <a:xfrm>
              <a:off x="4704" y="2600"/>
              <a:ext cx="127" cy="128"/>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10" name="Oval 26"/>
            <p:cNvSpPr>
              <a:spLocks noChangeArrowheads="1"/>
            </p:cNvSpPr>
            <p:nvPr/>
          </p:nvSpPr>
          <p:spPr bwMode="auto">
            <a:xfrm>
              <a:off x="4883" y="2600"/>
              <a:ext cx="127" cy="128"/>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11" name="Oval 27"/>
            <p:cNvSpPr>
              <a:spLocks noChangeArrowheads="1"/>
            </p:cNvSpPr>
            <p:nvPr/>
          </p:nvSpPr>
          <p:spPr bwMode="auto">
            <a:xfrm>
              <a:off x="5062" y="2600"/>
              <a:ext cx="127" cy="128"/>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12" name="Oval 28"/>
            <p:cNvSpPr>
              <a:spLocks noChangeArrowheads="1"/>
            </p:cNvSpPr>
            <p:nvPr/>
          </p:nvSpPr>
          <p:spPr bwMode="auto">
            <a:xfrm>
              <a:off x="5241" y="2600"/>
              <a:ext cx="127" cy="128"/>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13" name="Oval 29"/>
            <p:cNvSpPr>
              <a:spLocks noChangeArrowheads="1"/>
            </p:cNvSpPr>
            <p:nvPr/>
          </p:nvSpPr>
          <p:spPr bwMode="auto">
            <a:xfrm>
              <a:off x="5420" y="2600"/>
              <a:ext cx="127" cy="128"/>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14" name="Oval 30"/>
            <p:cNvSpPr>
              <a:spLocks noChangeArrowheads="1"/>
            </p:cNvSpPr>
            <p:nvPr/>
          </p:nvSpPr>
          <p:spPr bwMode="auto">
            <a:xfrm>
              <a:off x="4704" y="2779"/>
              <a:ext cx="127" cy="127"/>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15" name="Oval 31"/>
            <p:cNvSpPr>
              <a:spLocks noChangeArrowheads="1"/>
            </p:cNvSpPr>
            <p:nvPr/>
          </p:nvSpPr>
          <p:spPr bwMode="auto">
            <a:xfrm>
              <a:off x="4883" y="2779"/>
              <a:ext cx="127" cy="127"/>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16" name="Oval 32"/>
            <p:cNvSpPr>
              <a:spLocks noChangeArrowheads="1"/>
            </p:cNvSpPr>
            <p:nvPr/>
          </p:nvSpPr>
          <p:spPr bwMode="auto">
            <a:xfrm>
              <a:off x="5062" y="2779"/>
              <a:ext cx="127" cy="127"/>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17" name="Oval 33"/>
            <p:cNvSpPr>
              <a:spLocks noChangeArrowheads="1"/>
            </p:cNvSpPr>
            <p:nvPr/>
          </p:nvSpPr>
          <p:spPr bwMode="auto">
            <a:xfrm>
              <a:off x="5241" y="2779"/>
              <a:ext cx="127" cy="127"/>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18" name="Oval 34"/>
            <p:cNvSpPr>
              <a:spLocks noChangeArrowheads="1"/>
            </p:cNvSpPr>
            <p:nvPr/>
          </p:nvSpPr>
          <p:spPr bwMode="auto">
            <a:xfrm>
              <a:off x="4704" y="2958"/>
              <a:ext cx="127" cy="127"/>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19" name="Oval 35"/>
            <p:cNvSpPr>
              <a:spLocks noChangeArrowheads="1"/>
            </p:cNvSpPr>
            <p:nvPr/>
          </p:nvSpPr>
          <p:spPr bwMode="auto">
            <a:xfrm>
              <a:off x="4883" y="2958"/>
              <a:ext cx="127" cy="127"/>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20" name="Oval 36"/>
            <p:cNvSpPr>
              <a:spLocks noChangeArrowheads="1"/>
            </p:cNvSpPr>
            <p:nvPr/>
          </p:nvSpPr>
          <p:spPr bwMode="auto">
            <a:xfrm>
              <a:off x="5062" y="2958"/>
              <a:ext cx="127" cy="127"/>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21" name="Oval 37"/>
            <p:cNvSpPr>
              <a:spLocks noChangeArrowheads="1"/>
            </p:cNvSpPr>
            <p:nvPr/>
          </p:nvSpPr>
          <p:spPr bwMode="auto">
            <a:xfrm>
              <a:off x="5241" y="2958"/>
              <a:ext cx="127" cy="127"/>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22" name="Oval 38"/>
            <p:cNvSpPr>
              <a:spLocks noChangeArrowheads="1"/>
            </p:cNvSpPr>
            <p:nvPr/>
          </p:nvSpPr>
          <p:spPr bwMode="auto">
            <a:xfrm>
              <a:off x="4883" y="3137"/>
              <a:ext cx="127" cy="127"/>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7623" name="Oval 39"/>
            <p:cNvSpPr>
              <a:spLocks noChangeArrowheads="1"/>
            </p:cNvSpPr>
            <p:nvPr/>
          </p:nvSpPr>
          <p:spPr bwMode="auto">
            <a:xfrm>
              <a:off x="5241" y="3137"/>
              <a:ext cx="127" cy="127"/>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grpSp>
      <p:sp>
        <p:nvSpPr>
          <p:cNvPr id="67624" name="Line 40"/>
          <p:cNvSpPr>
            <a:spLocks noChangeShapeType="1"/>
          </p:cNvSpPr>
          <p:nvPr/>
        </p:nvSpPr>
        <p:spPr bwMode="auto">
          <a:xfrm>
            <a:off x="304800" y="2819400"/>
            <a:ext cx="8229600" cy="0"/>
          </a:xfrm>
          <a:prstGeom prst="line">
            <a:avLst/>
          </a:prstGeom>
          <a:noFill/>
          <a:ln w="63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endParaRPr lang="en-US" altLang="fr-FR"/>
          </a:p>
        </p:txBody>
      </p:sp>
      <p:sp>
        <p:nvSpPr>
          <p:cNvPr id="5" name="Espace réservé du pied de page 4"/>
          <p:cNvSpPr>
            <a:spLocks noGrp="1"/>
          </p:cNvSpPr>
          <p:nvPr>
            <p:ph type="ftr" sz="quarter" idx="11"/>
          </p:nvPr>
        </p:nvSpPr>
        <p:spPr/>
        <p:txBody>
          <a:bodyPr/>
          <a:lstStyle>
            <a:lvl1pPr>
              <a:defRPr/>
            </a:lvl1pPr>
          </a:lstStyle>
          <a:p>
            <a:endParaRPr lang="en-US" altLang="fr-FR"/>
          </a:p>
        </p:txBody>
      </p:sp>
      <p:sp>
        <p:nvSpPr>
          <p:cNvPr id="6" name="Espace réservé du numéro de diapositive 5"/>
          <p:cNvSpPr>
            <a:spLocks noGrp="1"/>
          </p:cNvSpPr>
          <p:nvPr>
            <p:ph type="sldNum" sz="quarter" idx="12"/>
          </p:nvPr>
        </p:nvSpPr>
        <p:spPr/>
        <p:txBody>
          <a:bodyPr/>
          <a:lstStyle>
            <a:lvl1pPr>
              <a:defRPr/>
            </a:lvl1pPr>
          </a:lstStyle>
          <a:p>
            <a:fld id="{343BE0D8-0F6C-4A0D-B391-4E4BDA6EA062}" type="slidenum">
              <a:rPr lang="en-US" altLang="fr-FR"/>
              <a:pPr/>
              <a:t>‹N°›</a:t>
            </a:fld>
            <a:endParaRPr lang="en-US" altLang="fr-FR"/>
          </a:p>
        </p:txBody>
      </p:sp>
    </p:spTree>
    <p:extLst>
      <p:ext uri="{BB962C8B-B14F-4D97-AF65-F5344CB8AC3E}">
        <p14:creationId xmlns:p14="http://schemas.microsoft.com/office/powerpoint/2010/main" val="35700620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122238"/>
            <a:ext cx="2057400" cy="6008687"/>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122238"/>
            <a:ext cx="6019800" cy="6008687"/>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endParaRPr lang="en-US" altLang="fr-FR"/>
          </a:p>
        </p:txBody>
      </p:sp>
      <p:sp>
        <p:nvSpPr>
          <p:cNvPr id="5" name="Espace réservé du pied de page 4"/>
          <p:cNvSpPr>
            <a:spLocks noGrp="1"/>
          </p:cNvSpPr>
          <p:nvPr>
            <p:ph type="ftr" sz="quarter" idx="11"/>
          </p:nvPr>
        </p:nvSpPr>
        <p:spPr/>
        <p:txBody>
          <a:bodyPr/>
          <a:lstStyle>
            <a:lvl1pPr>
              <a:defRPr/>
            </a:lvl1pPr>
          </a:lstStyle>
          <a:p>
            <a:endParaRPr lang="en-US" altLang="fr-FR"/>
          </a:p>
        </p:txBody>
      </p:sp>
      <p:sp>
        <p:nvSpPr>
          <p:cNvPr id="6" name="Espace réservé du numéro de diapositive 5"/>
          <p:cNvSpPr>
            <a:spLocks noGrp="1"/>
          </p:cNvSpPr>
          <p:nvPr>
            <p:ph type="sldNum" sz="quarter" idx="12"/>
          </p:nvPr>
        </p:nvSpPr>
        <p:spPr/>
        <p:txBody>
          <a:bodyPr/>
          <a:lstStyle>
            <a:lvl1pPr>
              <a:defRPr/>
            </a:lvl1pPr>
          </a:lstStyle>
          <a:p>
            <a:fld id="{C7E54296-28E3-4117-8AC5-811A5377D423}" type="slidenum">
              <a:rPr lang="en-US" altLang="fr-FR"/>
              <a:pPr/>
              <a:t>‹N°›</a:t>
            </a:fld>
            <a:endParaRPr lang="en-US" altLang="fr-FR"/>
          </a:p>
        </p:txBody>
      </p:sp>
    </p:spTree>
    <p:extLst>
      <p:ext uri="{BB962C8B-B14F-4D97-AF65-F5344CB8AC3E}">
        <p14:creationId xmlns:p14="http://schemas.microsoft.com/office/powerpoint/2010/main" val="9785693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endParaRPr lang="en-US" altLang="fr-FR"/>
          </a:p>
        </p:txBody>
      </p:sp>
      <p:sp>
        <p:nvSpPr>
          <p:cNvPr id="5" name="Espace réservé du pied de page 4"/>
          <p:cNvSpPr>
            <a:spLocks noGrp="1"/>
          </p:cNvSpPr>
          <p:nvPr>
            <p:ph type="ftr" sz="quarter" idx="11"/>
          </p:nvPr>
        </p:nvSpPr>
        <p:spPr/>
        <p:txBody>
          <a:bodyPr/>
          <a:lstStyle>
            <a:lvl1pPr>
              <a:defRPr/>
            </a:lvl1pPr>
          </a:lstStyle>
          <a:p>
            <a:endParaRPr lang="en-US" altLang="fr-FR"/>
          </a:p>
        </p:txBody>
      </p:sp>
      <p:sp>
        <p:nvSpPr>
          <p:cNvPr id="6" name="Espace réservé du numéro de diapositive 5"/>
          <p:cNvSpPr>
            <a:spLocks noGrp="1"/>
          </p:cNvSpPr>
          <p:nvPr>
            <p:ph type="sldNum" sz="quarter" idx="12"/>
          </p:nvPr>
        </p:nvSpPr>
        <p:spPr/>
        <p:txBody>
          <a:bodyPr/>
          <a:lstStyle>
            <a:lvl1pPr>
              <a:defRPr/>
            </a:lvl1pPr>
          </a:lstStyle>
          <a:p>
            <a:fld id="{1D05CDBD-998F-473B-B0B7-852765B1EFD2}" type="slidenum">
              <a:rPr lang="en-US" altLang="fr-FR"/>
              <a:pPr/>
              <a:t>‹N°›</a:t>
            </a:fld>
            <a:endParaRPr lang="en-US" altLang="fr-FR"/>
          </a:p>
        </p:txBody>
      </p:sp>
    </p:spTree>
    <p:extLst>
      <p:ext uri="{BB962C8B-B14F-4D97-AF65-F5344CB8AC3E}">
        <p14:creationId xmlns:p14="http://schemas.microsoft.com/office/powerpoint/2010/main" val="28800397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lvl1pPr>
              <a:defRPr/>
            </a:lvl1pPr>
          </a:lstStyle>
          <a:p>
            <a:endParaRPr lang="en-US" altLang="fr-FR"/>
          </a:p>
        </p:txBody>
      </p:sp>
      <p:sp>
        <p:nvSpPr>
          <p:cNvPr id="5" name="Espace réservé du pied de page 4"/>
          <p:cNvSpPr>
            <a:spLocks noGrp="1"/>
          </p:cNvSpPr>
          <p:nvPr>
            <p:ph type="ftr" sz="quarter" idx="11"/>
          </p:nvPr>
        </p:nvSpPr>
        <p:spPr/>
        <p:txBody>
          <a:bodyPr/>
          <a:lstStyle>
            <a:lvl1pPr>
              <a:defRPr/>
            </a:lvl1pPr>
          </a:lstStyle>
          <a:p>
            <a:endParaRPr lang="en-US" altLang="fr-FR"/>
          </a:p>
        </p:txBody>
      </p:sp>
      <p:sp>
        <p:nvSpPr>
          <p:cNvPr id="6" name="Espace réservé du numéro de diapositive 5"/>
          <p:cNvSpPr>
            <a:spLocks noGrp="1"/>
          </p:cNvSpPr>
          <p:nvPr>
            <p:ph type="sldNum" sz="quarter" idx="12"/>
          </p:nvPr>
        </p:nvSpPr>
        <p:spPr/>
        <p:txBody>
          <a:bodyPr/>
          <a:lstStyle>
            <a:lvl1pPr>
              <a:defRPr/>
            </a:lvl1pPr>
          </a:lstStyle>
          <a:p>
            <a:fld id="{439442E3-7CA3-445E-8098-21B7A1378996}" type="slidenum">
              <a:rPr lang="en-US" altLang="fr-FR"/>
              <a:pPr/>
              <a:t>‹N°›</a:t>
            </a:fld>
            <a:endParaRPr lang="en-US" altLang="fr-FR"/>
          </a:p>
        </p:txBody>
      </p:sp>
    </p:spTree>
    <p:extLst>
      <p:ext uri="{BB962C8B-B14F-4D97-AF65-F5344CB8AC3E}">
        <p14:creationId xmlns:p14="http://schemas.microsoft.com/office/powerpoint/2010/main" val="19090116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lvl1pPr>
              <a:defRPr/>
            </a:lvl1pPr>
          </a:lstStyle>
          <a:p>
            <a:endParaRPr lang="en-US" altLang="fr-FR"/>
          </a:p>
        </p:txBody>
      </p:sp>
      <p:sp>
        <p:nvSpPr>
          <p:cNvPr id="6" name="Espace réservé du pied de page 5"/>
          <p:cNvSpPr>
            <a:spLocks noGrp="1"/>
          </p:cNvSpPr>
          <p:nvPr>
            <p:ph type="ftr" sz="quarter" idx="11"/>
          </p:nvPr>
        </p:nvSpPr>
        <p:spPr/>
        <p:txBody>
          <a:bodyPr/>
          <a:lstStyle>
            <a:lvl1pPr>
              <a:defRPr/>
            </a:lvl1pPr>
          </a:lstStyle>
          <a:p>
            <a:endParaRPr lang="en-US" altLang="fr-FR"/>
          </a:p>
        </p:txBody>
      </p:sp>
      <p:sp>
        <p:nvSpPr>
          <p:cNvPr id="7" name="Espace réservé du numéro de diapositive 6"/>
          <p:cNvSpPr>
            <a:spLocks noGrp="1"/>
          </p:cNvSpPr>
          <p:nvPr>
            <p:ph type="sldNum" sz="quarter" idx="12"/>
          </p:nvPr>
        </p:nvSpPr>
        <p:spPr/>
        <p:txBody>
          <a:bodyPr/>
          <a:lstStyle>
            <a:lvl1pPr>
              <a:defRPr/>
            </a:lvl1pPr>
          </a:lstStyle>
          <a:p>
            <a:fld id="{D7010F9D-C825-4C0C-BA2C-78AE888C5DF0}" type="slidenum">
              <a:rPr lang="en-US" altLang="fr-FR"/>
              <a:pPr/>
              <a:t>‹N°›</a:t>
            </a:fld>
            <a:endParaRPr lang="en-US" altLang="fr-FR"/>
          </a:p>
        </p:txBody>
      </p:sp>
    </p:spTree>
    <p:extLst>
      <p:ext uri="{BB962C8B-B14F-4D97-AF65-F5344CB8AC3E}">
        <p14:creationId xmlns:p14="http://schemas.microsoft.com/office/powerpoint/2010/main" val="9084846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lvl1pPr>
              <a:defRPr/>
            </a:lvl1pPr>
          </a:lstStyle>
          <a:p>
            <a:endParaRPr lang="en-US" altLang="fr-FR"/>
          </a:p>
        </p:txBody>
      </p:sp>
      <p:sp>
        <p:nvSpPr>
          <p:cNvPr id="8" name="Espace réservé du pied de page 7"/>
          <p:cNvSpPr>
            <a:spLocks noGrp="1"/>
          </p:cNvSpPr>
          <p:nvPr>
            <p:ph type="ftr" sz="quarter" idx="11"/>
          </p:nvPr>
        </p:nvSpPr>
        <p:spPr/>
        <p:txBody>
          <a:bodyPr/>
          <a:lstStyle>
            <a:lvl1pPr>
              <a:defRPr/>
            </a:lvl1pPr>
          </a:lstStyle>
          <a:p>
            <a:endParaRPr lang="en-US" altLang="fr-FR"/>
          </a:p>
        </p:txBody>
      </p:sp>
      <p:sp>
        <p:nvSpPr>
          <p:cNvPr id="9" name="Espace réservé du numéro de diapositive 8"/>
          <p:cNvSpPr>
            <a:spLocks noGrp="1"/>
          </p:cNvSpPr>
          <p:nvPr>
            <p:ph type="sldNum" sz="quarter" idx="12"/>
          </p:nvPr>
        </p:nvSpPr>
        <p:spPr/>
        <p:txBody>
          <a:bodyPr/>
          <a:lstStyle>
            <a:lvl1pPr>
              <a:defRPr/>
            </a:lvl1pPr>
          </a:lstStyle>
          <a:p>
            <a:fld id="{9D386BCB-C631-442A-AD83-C1CDB76C8F33}" type="slidenum">
              <a:rPr lang="en-US" altLang="fr-FR"/>
              <a:pPr/>
              <a:t>‹N°›</a:t>
            </a:fld>
            <a:endParaRPr lang="en-US" altLang="fr-FR"/>
          </a:p>
        </p:txBody>
      </p:sp>
    </p:spTree>
    <p:extLst>
      <p:ext uri="{BB962C8B-B14F-4D97-AF65-F5344CB8AC3E}">
        <p14:creationId xmlns:p14="http://schemas.microsoft.com/office/powerpoint/2010/main" val="30780763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lvl1pPr>
              <a:defRPr/>
            </a:lvl1pPr>
          </a:lstStyle>
          <a:p>
            <a:endParaRPr lang="en-US" altLang="fr-FR"/>
          </a:p>
        </p:txBody>
      </p:sp>
      <p:sp>
        <p:nvSpPr>
          <p:cNvPr id="4" name="Espace réservé du pied de page 3"/>
          <p:cNvSpPr>
            <a:spLocks noGrp="1"/>
          </p:cNvSpPr>
          <p:nvPr>
            <p:ph type="ftr" sz="quarter" idx="11"/>
          </p:nvPr>
        </p:nvSpPr>
        <p:spPr/>
        <p:txBody>
          <a:bodyPr/>
          <a:lstStyle>
            <a:lvl1pPr>
              <a:defRPr/>
            </a:lvl1pPr>
          </a:lstStyle>
          <a:p>
            <a:endParaRPr lang="en-US" altLang="fr-FR"/>
          </a:p>
        </p:txBody>
      </p:sp>
      <p:sp>
        <p:nvSpPr>
          <p:cNvPr id="5" name="Espace réservé du numéro de diapositive 4"/>
          <p:cNvSpPr>
            <a:spLocks noGrp="1"/>
          </p:cNvSpPr>
          <p:nvPr>
            <p:ph type="sldNum" sz="quarter" idx="12"/>
          </p:nvPr>
        </p:nvSpPr>
        <p:spPr/>
        <p:txBody>
          <a:bodyPr/>
          <a:lstStyle>
            <a:lvl1pPr>
              <a:defRPr/>
            </a:lvl1pPr>
          </a:lstStyle>
          <a:p>
            <a:fld id="{FA24EFAD-1921-4AF3-8948-CD1FEFDA12AC}" type="slidenum">
              <a:rPr lang="en-US" altLang="fr-FR"/>
              <a:pPr/>
              <a:t>‹N°›</a:t>
            </a:fld>
            <a:endParaRPr lang="en-US" altLang="fr-FR"/>
          </a:p>
        </p:txBody>
      </p:sp>
    </p:spTree>
    <p:extLst>
      <p:ext uri="{BB962C8B-B14F-4D97-AF65-F5344CB8AC3E}">
        <p14:creationId xmlns:p14="http://schemas.microsoft.com/office/powerpoint/2010/main" val="11709726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lvl1pPr>
              <a:defRPr/>
            </a:lvl1pPr>
          </a:lstStyle>
          <a:p>
            <a:endParaRPr lang="en-US" altLang="fr-FR"/>
          </a:p>
        </p:txBody>
      </p:sp>
      <p:sp>
        <p:nvSpPr>
          <p:cNvPr id="3" name="Espace réservé du pied de page 2"/>
          <p:cNvSpPr>
            <a:spLocks noGrp="1"/>
          </p:cNvSpPr>
          <p:nvPr>
            <p:ph type="ftr" sz="quarter" idx="11"/>
          </p:nvPr>
        </p:nvSpPr>
        <p:spPr/>
        <p:txBody>
          <a:bodyPr/>
          <a:lstStyle>
            <a:lvl1pPr>
              <a:defRPr/>
            </a:lvl1pPr>
          </a:lstStyle>
          <a:p>
            <a:endParaRPr lang="en-US" altLang="fr-FR"/>
          </a:p>
        </p:txBody>
      </p:sp>
      <p:sp>
        <p:nvSpPr>
          <p:cNvPr id="4" name="Espace réservé du numéro de diapositive 3"/>
          <p:cNvSpPr>
            <a:spLocks noGrp="1"/>
          </p:cNvSpPr>
          <p:nvPr>
            <p:ph type="sldNum" sz="quarter" idx="12"/>
          </p:nvPr>
        </p:nvSpPr>
        <p:spPr/>
        <p:txBody>
          <a:bodyPr/>
          <a:lstStyle>
            <a:lvl1pPr>
              <a:defRPr/>
            </a:lvl1pPr>
          </a:lstStyle>
          <a:p>
            <a:fld id="{3C2E4934-B8AA-49D8-BDA7-4D57EE908C4D}" type="slidenum">
              <a:rPr lang="en-US" altLang="fr-FR"/>
              <a:pPr/>
              <a:t>‹N°›</a:t>
            </a:fld>
            <a:endParaRPr lang="en-US" altLang="fr-FR"/>
          </a:p>
        </p:txBody>
      </p:sp>
    </p:spTree>
    <p:extLst>
      <p:ext uri="{BB962C8B-B14F-4D97-AF65-F5344CB8AC3E}">
        <p14:creationId xmlns:p14="http://schemas.microsoft.com/office/powerpoint/2010/main" val="26311744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lvl1pPr>
              <a:defRPr/>
            </a:lvl1pPr>
          </a:lstStyle>
          <a:p>
            <a:endParaRPr lang="en-US" altLang="fr-FR"/>
          </a:p>
        </p:txBody>
      </p:sp>
      <p:sp>
        <p:nvSpPr>
          <p:cNvPr id="6" name="Espace réservé du pied de page 5"/>
          <p:cNvSpPr>
            <a:spLocks noGrp="1"/>
          </p:cNvSpPr>
          <p:nvPr>
            <p:ph type="ftr" sz="quarter" idx="11"/>
          </p:nvPr>
        </p:nvSpPr>
        <p:spPr/>
        <p:txBody>
          <a:bodyPr/>
          <a:lstStyle>
            <a:lvl1pPr>
              <a:defRPr/>
            </a:lvl1pPr>
          </a:lstStyle>
          <a:p>
            <a:endParaRPr lang="en-US" altLang="fr-FR"/>
          </a:p>
        </p:txBody>
      </p:sp>
      <p:sp>
        <p:nvSpPr>
          <p:cNvPr id="7" name="Espace réservé du numéro de diapositive 6"/>
          <p:cNvSpPr>
            <a:spLocks noGrp="1"/>
          </p:cNvSpPr>
          <p:nvPr>
            <p:ph type="sldNum" sz="quarter" idx="12"/>
          </p:nvPr>
        </p:nvSpPr>
        <p:spPr/>
        <p:txBody>
          <a:bodyPr/>
          <a:lstStyle>
            <a:lvl1pPr>
              <a:defRPr/>
            </a:lvl1pPr>
          </a:lstStyle>
          <a:p>
            <a:fld id="{E2B01B1B-66C9-40AE-96D5-841EEFB3AA61}" type="slidenum">
              <a:rPr lang="en-US" altLang="fr-FR"/>
              <a:pPr/>
              <a:t>‹N°›</a:t>
            </a:fld>
            <a:endParaRPr lang="en-US" altLang="fr-FR"/>
          </a:p>
        </p:txBody>
      </p:sp>
    </p:spTree>
    <p:extLst>
      <p:ext uri="{BB962C8B-B14F-4D97-AF65-F5344CB8AC3E}">
        <p14:creationId xmlns:p14="http://schemas.microsoft.com/office/powerpoint/2010/main" val="30102166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lvl1pPr>
              <a:defRPr/>
            </a:lvl1pPr>
          </a:lstStyle>
          <a:p>
            <a:endParaRPr lang="en-US" altLang="fr-FR"/>
          </a:p>
        </p:txBody>
      </p:sp>
      <p:sp>
        <p:nvSpPr>
          <p:cNvPr id="6" name="Espace réservé du pied de page 5"/>
          <p:cNvSpPr>
            <a:spLocks noGrp="1"/>
          </p:cNvSpPr>
          <p:nvPr>
            <p:ph type="ftr" sz="quarter" idx="11"/>
          </p:nvPr>
        </p:nvSpPr>
        <p:spPr/>
        <p:txBody>
          <a:bodyPr/>
          <a:lstStyle>
            <a:lvl1pPr>
              <a:defRPr/>
            </a:lvl1pPr>
          </a:lstStyle>
          <a:p>
            <a:endParaRPr lang="en-US" altLang="fr-FR"/>
          </a:p>
        </p:txBody>
      </p:sp>
      <p:sp>
        <p:nvSpPr>
          <p:cNvPr id="7" name="Espace réservé du numéro de diapositive 6"/>
          <p:cNvSpPr>
            <a:spLocks noGrp="1"/>
          </p:cNvSpPr>
          <p:nvPr>
            <p:ph type="sldNum" sz="quarter" idx="12"/>
          </p:nvPr>
        </p:nvSpPr>
        <p:spPr/>
        <p:txBody>
          <a:bodyPr/>
          <a:lstStyle>
            <a:lvl1pPr>
              <a:defRPr/>
            </a:lvl1pPr>
          </a:lstStyle>
          <a:p>
            <a:fld id="{4ADD81C3-63E4-4F1B-90D9-4DBD2726B1BC}" type="slidenum">
              <a:rPr lang="en-US" altLang="fr-FR"/>
              <a:pPr/>
              <a:t>‹N°›</a:t>
            </a:fld>
            <a:endParaRPr lang="en-US" altLang="fr-FR"/>
          </a:p>
        </p:txBody>
      </p:sp>
    </p:spTree>
    <p:extLst>
      <p:ext uri="{BB962C8B-B14F-4D97-AF65-F5344CB8AC3E}">
        <p14:creationId xmlns:p14="http://schemas.microsoft.com/office/powerpoint/2010/main" val="29761383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6562" name="Line 2"/>
          <p:cNvSpPr>
            <a:spLocks noChangeShapeType="1"/>
          </p:cNvSpPr>
          <p:nvPr/>
        </p:nvSpPr>
        <p:spPr bwMode="auto">
          <a:xfrm>
            <a:off x="7962900" y="152400"/>
            <a:ext cx="0" cy="15240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6563" name="Rectangle 3"/>
          <p:cNvSpPr>
            <a:spLocks noGrp="1" noChangeArrowheads="1"/>
          </p:cNvSpPr>
          <p:nvPr>
            <p:ph type="title"/>
          </p:nvPr>
        </p:nvSpPr>
        <p:spPr bwMode="auto">
          <a:xfrm>
            <a:off x="457200" y="122238"/>
            <a:ext cx="7543800"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US" altLang="fr-FR" smtClean="0"/>
              <a:t>Click to edit Master title style</a:t>
            </a:r>
          </a:p>
        </p:txBody>
      </p:sp>
      <p:sp>
        <p:nvSpPr>
          <p:cNvPr id="66564" name="Rectangle 4"/>
          <p:cNvSpPr>
            <a:spLocks noGrp="1" noChangeArrowheads="1"/>
          </p:cNvSpPr>
          <p:nvPr>
            <p:ph type="body" idx="1"/>
          </p:nvPr>
        </p:nvSpPr>
        <p:spPr bwMode="auto">
          <a:xfrm>
            <a:off x="457200" y="1719263"/>
            <a:ext cx="8229600" cy="4411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fr-FR" smtClean="0"/>
              <a:t>Click to edit Master text styles</a:t>
            </a:r>
          </a:p>
          <a:p>
            <a:pPr lvl="1"/>
            <a:r>
              <a:rPr lang="en-US" altLang="fr-FR" smtClean="0"/>
              <a:t>Second level</a:t>
            </a:r>
          </a:p>
          <a:p>
            <a:pPr lvl="2"/>
            <a:r>
              <a:rPr lang="en-US" altLang="fr-FR" smtClean="0"/>
              <a:t>Third level</a:t>
            </a:r>
          </a:p>
          <a:p>
            <a:pPr lvl="3"/>
            <a:r>
              <a:rPr lang="en-US" altLang="fr-FR" smtClean="0"/>
              <a:t>Fourth level</a:t>
            </a:r>
          </a:p>
          <a:p>
            <a:pPr lvl="4"/>
            <a:r>
              <a:rPr lang="en-US" altLang="fr-FR" smtClean="0"/>
              <a:t>Fifth level</a:t>
            </a:r>
          </a:p>
        </p:txBody>
      </p:sp>
      <p:sp>
        <p:nvSpPr>
          <p:cNvPr id="66565" name="Rectangle 5"/>
          <p:cNvSpPr>
            <a:spLocks noGrp="1" noChangeArrowheads="1"/>
          </p:cNvSpPr>
          <p:nvPr>
            <p:ph type="dt" sz="half" idx="2"/>
          </p:nvPr>
        </p:nvSpPr>
        <p:spPr bwMode="auto">
          <a:xfrm>
            <a:off x="457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a:latin typeface="+mn-lt"/>
                <a:cs typeface="+mn-cs"/>
              </a:defRPr>
            </a:lvl1pPr>
          </a:lstStyle>
          <a:p>
            <a:endParaRPr lang="en-US" altLang="fr-FR"/>
          </a:p>
        </p:txBody>
      </p:sp>
      <p:sp>
        <p:nvSpPr>
          <p:cNvPr id="66566" name="Rectangle 6"/>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000">
                <a:latin typeface="+mn-lt"/>
                <a:cs typeface="+mn-cs"/>
              </a:defRPr>
            </a:lvl1pPr>
          </a:lstStyle>
          <a:p>
            <a:endParaRPr lang="en-US" altLang="fr-FR"/>
          </a:p>
        </p:txBody>
      </p:sp>
      <p:sp>
        <p:nvSpPr>
          <p:cNvPr id="66567" name="Rectangle 7"/>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latin typeface="+mn-lt"/>
                <a:cs typeface="+mn-cs"/>
              </a:defRPr>
            </a:lvl1pPr>
          </a:lstStyle>
          <a:p>
            <a:fld id="{FAC8AF73-3596-4BA8-8E94-A6DA43E07DF9}" type="slidenum">
              <a:rPr lang="en-US" altLang="fr-FR"/>
              <a:pPr/>
              <a:t>‹N°›</a:t>
            </a:fld>
            <a:endParaRPr lang="en-US" altLang="fr-FR"/>
          </a:p>
        </p:txBody>
      </p:sp>
      <p:grpSp>
        <p:nvGrpSpPr>
          <p:cNvPr id="66568" name="Group 8"/>
          <p:cNvGrpSpPr>
            <a:grpSpLocks/>
          </p:cNvGrpSpPr>
          <p:nvPr/>
        </p:nvGrpSpPr>
        <p:grpSpPr bwMode="auto">
          <a:xfrm>
            <a:off x="8153400" y="152400"/>
            <a:ext cx="792163" cy="1295400"/>
            <a:chOff x="5136" y="960"/>
            <a:chExt cx="528" cy="864"/>
          </a:xfrm>
        </p:grpSpPr>
        <p:sp>
          <p:nvSpPr>
            <p:cNvPr id="66569" name="Oval 9"/>
            <p:cNvSpPr>
              <a:spLocks noChangeArrowheads="1"/>
            </p:cNvSpPr>
            <p:nvPr/>
          </p:nvSpPr>
          <p:spPr bwMode="auto">
            <a:xfrm>
              <a:off x="5136" y="960"/>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70" name="Oval 10"/>
            <p:cNvSpPr>
              <a:spLocks noChangeArrowheads="1"/>
            </p:cNvSpPr>
            <p:nvPr/>
          </p:nvSpPr>
          <p:spPr bwMode="auto">
            <a:xfrm>
              <a:off x="5248" y="960"/>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71" name="Oval 11"/>
            <p:cNvSpPr>
              <a:spLocks noChangeArrowheads="1"/>
            </p:cNvSpPr>
            <p:nvPr/>
          </p:nvSpPr>
          <p:spPr bwMode="auto">
            <a:xfrm>
              <a:off x="5360" y="960"/>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72" name="Oval 12"/>
            <p:cNvSpPr>
              <a:spLocks noChangeArrowheads="1"/>
            </p:cNvSpPr>
            <p:nvPr/>
          </p:nvSpPr>
          <p:spPr bwMode="auto">
            <a:xfrm>
              <a:off x="5136" y="1072"/>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73" name="Oval 13"/>
            <p:cNvSpPr>
              <a:spLocks noChangeArrowheads="1"/>
            </p:cNvSpPr>
            <p:nvPr/>
          </p:nvSpPr>
          <p:spPr bwMode="auto">
            <a:xfrm>
              <a:off x="5248" y="1072"/>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74" name="Oval 14"/>
            <p:cNvSpPr>
              <a:spLocks noChangeArrowheads="1"/>
            </p:cNvSpPr>
            <p:nvPr/>
          </p:nvSpPr>
          <p:spPr bwMode="auto">
            <a:xfrm>
              <a:off x="5360" y="1072"/>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75" name="Oval 15"/>
            <p:cNvSpPr>
              <a:spLocks noChangeArrowheads="1"/>
            </p:cNvSpPr>
            <p:nvPr/>
          </p:nvSpPr>
          <p:spPr bwMode="auto">
            <a:xfrm>
              <a:off x="5472" y="1072"/>
              <a:ext cx="80" cy="8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76" name="Oval 16"/>
            <p:cNvSpPr>
              <a:spLocks noChangeArrowheads="1"/>
            </p:cNvSpPr>
            <p:nvPr/>
          </p:nvSpPr>
          <p:spPr bwMode="auto">
            <a:xfrm>
              <a:off x="5136" y="1184"/>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77" name="Oval 17"/>
            <p:cNvSpPr>
              <a:spLocks noChangeArrowheads="1"/>
            </p:cNvSpPr>
            <p:nvPr/>
          </p:nvSpPr>
          <p:spPr bwMode="auto">
            <a:xfrm>
              <a:off x="5248" y="1184"/>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78" name="Oval 18"/>
            <p:cNvSpPr>
              <a:spLocks noChangeArrowheads="1"/>
            </p:cNvSpPr>
            <p:nvPr/>
          </p:nvSpPr>
          <p:spPr bwMode="auto">
            <a:xfrm>
              <a:off x="5360" y="1184"/>
              <a:ext cx="80" cy="8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79" name="Oval 19"/>
            <p:cNvSpPr>
              <a:spLocks noChangeArrowheads="1"/>
            </p:cNvSpPr>
            <p:nvPr/>
          </p:nvSpPr>
          <p:spPr bwMode="auto">
            <a:xfrm>
              <a:off x="5472" y="1184"/>
              <a:ext cx="80" cy="8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80" name="Oval 20"/>
            <p:cNvSpPr>
              <a:spLocks noChangeArrowheads="1"/>
            </p:cNvSpPr>
            <p:nvPr/>
          </p:nvSpPr>
          <p:spPr bwMode="auto">
            <a:xfrm>
              <a:off x="5584" y="1184"/>
              <a:ext cx="80" cy="80"/>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81" name="Oval 21"/>
            <p:cNvSpPr>
              <a:spLocks noChangeArrowheads="1"/>
            </p:cNvSpPr>
            <p:nvPr/>
          </p:nvSpPr>
          <p:spPr bwMode="auto">
            <a:xfrm>
              <a:off x="5136" y="1296"/>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82" name="Oval 22"/>
            <p:cNvSpPr>
              <a:spLocks noChangeArrowheads="1"/>
            </p:cNvSpPr>
            <p:nvPr/>
          </p:nvSpPr>
          <p:spPr bwMode="auto">
            <a:xfrm>
              <a:off x="5248" y="1296"/>
              <a:ext cx="80" cy="8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83" name="Oval 23"/>
            <p:cNvSpPr>
              <a:spLocks noChangeArrowheads="1"/>
            </p:cNvSpPr>
            <p:nvPr/>
          </p:nvSpPr>
          <p:spPr bwMode="auto">
            <a:xfrm>
              <a:off x="5360" y="1296"/>
              <a:ext cx="80" cy="8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84" name="Oval 24"/>
            <p:cNvSpPr>
              <a:spLocks noChangeArrowheads="1"/>
            </p:cNvSpPr>
            <p:nvPr/>
          </p:nvSpPr>
          <p:spPr bwMode="auto">
            <a:xfrm>
              <a:off x="5472" y="1296"/>
              <a:ext cx="80" cy="80"/>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85" name="Oval 25"/>
            <p:cNvSpPr>
              <a:spLocks noChangeArrowheads="1"/>
            </p:cNvSpPr>
            <p:nvPr/>
          </p:nvSpPr>
          <p:spPr bwMode="auto">
            <a:xfrm>
              <a:off x="5136" y="1408"/>
              <a:ext cx="80" cy="8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86" name="Oval 26"/>
            <p:cNvSpPr>
              <a:spLocks noChangeArrowheads="1"/>
            </p:cNvSpPr>
            <p:nvPr/>
          </p:nvSpPr>
          <p:spPr bwMode="auto">
            <a:xfrm>
              <a:off x="5248" y="1408"/>
              <a:ext cx="80" cy="8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87" name="Oval 27"/>
            <p:cNvSpPr>
              <a:spLocks noChangeArrowheads="1"/>
            </p:cNvSpPr>
            <p:nvPr/>
          </p:nvSpPr>
          <p:spPr bwMode="auto">
            <a:xfrm>
              <a:off x="5360" y="1408"/>
              <a:ext cx="80" cy="80"/>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88" name="Oval 28"/>
            <p:cNvSpPr>
              <a:spLocks noChangeArrowheads="1"/>
            </p:cNvSpPr>
            <p:nvPr/>
          </p:nvSpPr>
          <p:spPr bwMode="auto">
            <a:xfrm>
              <a:off x="5472" y="1408"/>
              <a:ext cx="80" cy="80"/>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89" name="Oval 29"/>
            <p:cNvSpPr>
              <a:spLocks noChangeArrowheads="1"/>
            </p:cNvSpPr>
            <p:nvPr/>
          </p:nvSpPr>
          <p:spPr bwMode="auto">
            <a:xfrm>
              <a:off x="5584" y="1408"/>
              <a:ext cx="80" cy="80"/>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90" name="Oval 30"/>
            <p:cNvSpPr>
              <a:spLocks noChangeArrowheads="1"/>
            </p:cNvSpPr>
            <p:nvPr/>
          </p:nvSpPr>
          <p:spPr bwMode="auto">
            <a:xfrm>
              <a:off x="5136" y="1520"/>
              <a:ext cx="80" cy="8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91" name="Oval 31"/>
            <p:cNvSpPr>
              <a:spLocks noChangeArrowheads="1"/>
            </p:cNvSpPr>
            <p:nvPr/>
          </p:nvSpPr>
          <p:spPr bwMode="auto">
            <a:xfrm>
              <a:off x="5248" y="1520"/>
              <a:ext cx="80" cy="80"/>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92" name="Oval 32"/>
            <p:cNvSpPr>
              <a:spLocks noChangeArrowheads="1"/>
            </p:cNvSpPr>
            <p:nvPr/>
          </p:nvSpPr>
          <p:spPr bwMode="auto">
            <a:xfrm>
              <a:off x="5360" y="1520"/>
              <a:ext cx="80" cy="80"/>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93" name="Oval 33"/>
            <p:cNvSpPr>
              <a:spLocks noChangeArrowheads="1"/>
            </p:cNvSpPr>
            <p:nvPr/>
          </p:nvSpPr>
          <p:spPr bwMode="auto">
            <a:xfrm>
              <a:off x="5472" y="1520"/>
              <a:ext cx="80" cy="80"/>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94" name="Oval 34"/>
            <p:cNvSpPr>
              <a:spLocks noChangeArrowheads="1"/>
            </p:cNvSpPr>
            <p:nvPr/>
          </p:nvSpPr>
          <p:spPr bwMode="auto">
            <a:xfrm>
              <a:off x="5136" y="1632"/>
              <a:ext cx="80" cy="80"/>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95" name="Oval 35"/>
            <p:cNvSpPr>
              <a:spLocks noChangeArrowheads="1"/>
            </p:cNvSpPr>
            <p:nvPr/>
          </p:nvSpPr>
          <p:spPr bwMode="auto">
            <a:xfrm>
              <a:off x="5248" y="1632"/>
              <a:ext cx="80" cy="80"/>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96" name="Oval 36"/>
            <p:cNvSpPr>
              <a:spLocks noChangeArrowheads="1"/>
            </p:cNvSpPr>
            <p:nvPr/>
          </p:nvSpPr>
          <p:spPr bwMode="auto">
            <a:xfrm>
              <a:off x="5360" y="1632"/>
              <a:ext cx="80" cy="80"/>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97" name="Oval 37"/>
            <p:cNvSpPr>
              <a:spLocks noChangeArrowheads="1"/>
            </p:cNvSpPr>
            <p:nvPr/>
          </p:nvSpPr>
          <p:spPr bwMode="auto">
            <a:xfrm>
              <a:off x="5472" y="1632"/>
              <a:ext cx="80" cy="80"/>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98" name="Oval 38"/>
            <p:cNvSpPr>
              <a:spLocks noChangeArrowheads="1"/>
            </p:cNvSpPr>
            <p:nvPr/>
          </p:nvSpPr>
          <p:spPr bwMode="auto">
            <a:xfrm>
              <a:off x="5248" y="1744"/>
              <a:ext cx="80" cy="80"/>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6599" name="Oval 39"/>
            <p:cNvSpPr>
              <a:spLocks noChangeArrowheads="1"/>
            </p:cNvSpPr>
            <p:nvPr/>
          </p:nvSpPr>
          <p:spPr bwMode="auto">
            <a:xfrm>
              <a:off x="5472" y="1744"/>
              <a:ext cx="80" cy="80"/>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grpSp>
    </p:spTree>
  </p:cSld>
  <p:clrMap bg1="dk2" tx1="lt1" bg2="dk1" tx2="lt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iming>
    <p:tnLst>
      <p:par>
        <p:cTn id="1" dur="indefinite" restart="never" nodeType="tmRoot"/>
      </p:par>
    </p:tnLst>
  </p:timing>
  <p:txStyles>
    <p:titleStyle>
      <a:lvl1pPr algn="l" rtl="0" fontAlgn="base">
        <a:spcBef>
          <a:spcPct val="0"/>
        </a:spcBef>
        <a:spcAft>
          <a:spcPct val="0"/>
        </a:spcAft>
        <a:defRPr sz="3900" b="1">
          <a:solidFill>
            <a:schemeClr val="tx2"/>
          </a:solidFill>
          <a:latin typeface="+mj-lt"/>
          <a:ea typeface="+mj-ea"/>
          <a:cs typeface="+mj-cs"/>
        </a:defRPr>
      </a:lvl1pPr>
      <a:lvl2pPr algn="l" rtl="0" fontAlgn="base">
        <a:spcBef>
          <a:spcPct val="0"/>
        </a:spcBef>
        <a:spcAft>
          <a:spcPct val="0"/>
        </a:spcAft>
        <a:defRPr sz="3900" b="1">
          <a:solidFill>
            <a:schemeClr val="tx2"/>
          </a:solidFill>
          <a:latin typeface="Arial" charset="0"/>
          <a:cs typeface="Arial" charset="0"/>
        </a:defRPr>
      </a:lvl2pPr>
      <a:lvl3pPr algn="l" rtl="0" fontAlgn="base">
        <a:spcBef>
          <a:spcPct val="0"/>
        </a:spcBef>
        <a:spcAft>
          <a:spcPct val="0"/>
        </a:spcAft>
        <a:defRPr sz="3900" b="1">
          <a:solidFill>
            <a:schemeClr val="tx2"/>
          </a:solidFill>
          <a:latin typeface="Arial" charset="0"/>
          <a:cs typeface="Arial" charset="0"/>
        </a:defRPr>
      </a:lvl3pPr>
      <a:lvl4pPr algn="l" rtl="0" fontAlgn="base">
        <a:spcBef>
          <a:spcPct val="0"/>
        </a:spcBef>
        <a:spcAft>
          <a:spcPct val="0"/>
        </a:spcAft>
        <a:defRPr sz="3900" b="1">
          <a:solidFill>
            <a:schemeClr val="tx2"/>
          </a:solidFill>
          <a:latin typeface="Arial" charset="0"/>
          <a:cs typeface="Arial" charset="0"/>
        </a:defRPr>
      </a:lvl4pPr>
      <a:lvl5pPr algn="l" rtl="0" fontAlgn="base">
        <a:spcBef>
          <a:spcPct val="0"/>
        </a:spcBef>
        <a:spcAft>
          <a:spcPct val="0"/>
        </a:spcAft>
        <a:defRPr sz="3900" b="1">
          <a:solidFill>
            <a:schemeClr val="tx2"/>
          </a:solidFill>
          <a:latin typeface="Arial" charset="0"/>
          <a:cs typeface="Arial" charset="0"/>
        </a:defRPr>
      </a:lvl5pPr>
      <a:lvl6pPr marL="457200" algn="l" rtl="0" fontAlgn="base">
        <a:spcBef>
          <a:spcPct val="0"/>
        </a:spcBef>
        <a:spcAft>
          <a:spcPct val="0"/>
        </a:spcAft>
        <a:defRPr sz="3900" b="1">
          <a:solidFill>
            <a:schemeClr val="tx2"/>
          </a:solidFill>
          <a:latin typeface="Arial" charset="0"/>
          <a:cs typeface="Arial" charset="0"/>
        </a:defRPr>
      </a:lvl6pPr>
      <a:lvl7pPr marL="914400" algn="l" rtl="0" fontAlgn="base">
        <a:spcBef>
          <a:spcPct val="0"/>
        </a:spcBef>
        <a:spcAft>
          <a:spcPct val="0"/>
        </a:spcAft>
        <a:defRPr sz="3900" b="1">
          <a:solidFill>
            <a:schemeClr val="tx2"/>
          </a:solidFill>
          <a:latin typeface="Arial" charset="0"/>
          <a:cs typeface="Arial" charset="0"/>
        </a:defRPr>
      </a:lvl7pPr>
      <a:lvl8pPr marL="1371600" algn="l" rtl="0" fontAlgn="base">
        <a:spcBef>
          <a:spcPct val="0"/>
        </a:spcBef>
        <a:spcAft>
          <a:spcPct val="0"/>
        </a:spcAft>
        <a:defRPr sz="3900" b="1">
          <a:solidFill>
            <a:schemeClr val="tx2"/>
          </a:solidFill>
          <a:latin typeface="Arial" charset="0"/>
          <a:cs typeface="Arial" charset="0"/>
        </a:defRPr>
      </a:lvl8pPr>
      <a:lvl9pPr marL="1828800" algn="l" rtl="0" fontAlgn="base">
        <a:spcBef>
          <a:spcPct val="0"/>
        </a:spcBef>
        <a:spcAft>
          <a:spcPct val="0"/>
        </a:spcAft>
        <a:defRPr sz="3900" b="1">
          <a:solidFill>
            <a:schemeClr val="tx2"/>
          </a:solidFill>
          <a:latin typeface="Arial" charset="0"/>
          <a:cs typeface="Arial" charset="0"/>
        </a:defRPr>
      </a:lvl9pPr>
    </p:titleStyle>
    <p:bodyStyle>
      <a:lvl1pPr marL="342900" indent="-342900" algn="l" rtl="0" fontAlgn="base">
        <a:spcBef>
          <a:spcPct val="20000"/>
        </a:spcBef>
        <a:spcAft>
          <a:spcPct val="0"/>
        </a:spcAft>
        <a:buClr>
          <a:schemeClr val="tx2"/>
        </a:buClr>
        <a:buSzPct val="70000"/>
        <a:buFont typeface="Wingdings" pitchFamily="2" charset="2"/>
        <a:buChar char="l"/>
        <a:defRPr sz="3000">
          <a:solidFill>
            <a:schemeClr val="tx1"/>
          </a:solidFill>
          <a:latin typeface="+mn-lt"/>
          <a:ea typeface="+mn-ea"/>
          <a:cs typeface="+mn-cs"/>
        </a:defRPr>
      </a:lvl1pPr>
      <a:lvl2pPr marL="692150" indent="-347663" algn="l" rtl="0" fontAlgn="base">
        <a:spcBef>
          <a:spcPct val="20000"/>
        </a:spcBef>
        <a:spcAft>
          <a:spcPct val="0"/>
        </a:spcAft>
        <a:buClr>
          <a:schemeClr val="accent2"/>
        </a:buClr>
        <a:buSzPct val="70000"/>
        <a:buFont typeface="Wingdings" pitchFamily="2" charset="2"/>
        <a:buChar char="l"/>
        <a:defRPr sz="2600">
          <a:solidFill>
            <a:schemeClr val="tx1"/>
          </a:solidFill>
          <a:latin typeface="+mn-lt"/>
          <a:cs typeface="+mn-cs"/>
        </a:defRPr>
      </a:lvl2pPr>
      <a:lvl3pPr marL="987425" indent="-293688" algn="l" rtl="0" fontAlgn="base">
        <a:spcBef>
          <a:spcPct val="20000"/>
        </a:spcBef>
        <a:spcAft>
          <a:spcPct val="0"/>
        </a:spcAft>
        <a:buClr>
          <a:schemeClr val="accent1"/>
        </a:buClr>
        <a:buSzPct val="70000"/>
        <a:buFont typeface="Wingdings" pitchFamily="2" charset="2"/>
        <a:buChar char="l"/>
        <a:defRPr sz="2300">
          <a:solidFill>
            <a:schemeClr val="tx1"/>
          </a:solidFill>
          <a:latin typeface="+mn-lt"/>
          <a:cs typeface="+mn-cs"/>
        </a:defRPr>
      </a:lvl3pPr>
      <a:lvl4pPr marL="1281113" indent="-292100" algn="l" rtl="0" fontAlgn="base">
        <a:spcBef>
          <a:spcPct val="20000"/>
        </a:spcBef>
        <a:spcAft>
          <a:spcPct val="0"/>
        </a:spcAft>
        <a:buClr>
          <a:schemeClr val="tx2"/>
        </a:buClr>
        <a:buSzPct val="75000"/>
        <a:buFont typeface="Wingdings" pitchFamily="2" charset="2"/>
        <a:buChar char="§"/>
        <a:defRPr sz="2000">
          <a:solidFill>
            <a:schemeClr val="tx1"/>
          </a:solidFill>
          <a:latin typeface="+mn-lt"/>
          <a:cs typeface="+mn-cs"/>
        </a:defRPr>
      </a:lvl4pPr>
      <a:lvl5pPr marL="15986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cs typeface="+mn-cs"/>
        </a:defRPr>
      </a:lvl5pPr>
      <a:lvl6pPr marL="20558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cs typeface="+mn-cs"/>
        </a:defRPr>
      </a:lvl6pPr>
      <a:lvl7pPr marL="25130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cs typeface="+mn-cs"/>
        </a:defRPr>
      </a:lvl7pPr>
      <a:lvl8pPr marL="29702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cs typeface="+mn-cs"/>
        </a:defRPr>
      </a:lvl8pPr>
      <a:lvl9pPr marL="34274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23.jpeg"/><Relationship Id="rId7" Type="http://schemas.openxmlformats.org/officeDocument/2006/relationships/image" Target="../media/image27.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2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http://www.vivadatv.org/download/file.php?id=171" TargetMode="External"/><Relationship Id="rId4" Type="http://schemas.openxmlformats.org/officeDocument/2006/relationships/image" Target="../media/image30.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3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3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slideLayout" Target="../slideLayouts/slideLayout6.xml"/><Relationship Id="rId1" Type="http://schemas.openxmlformats.org/officeDocument/2006/relationships/video" Target="file:///C:\Users\F6DZP\Documents\Mes%20Docs\a%20montrer\multiviewer%20video%20flv\HamTV_25_03_2014_5h56UTC_toolbar.swf" TargetMode="External"/></Relationships>
</file>

<file path=ppt/slides/_rels/slide43.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HamTV, a practical approach</a:t>
            </a:r>
            <a:endParaRPr lang="en-US" dirty="0"/>
          </a:p>
        </p:txBody>
      </p:sp>
      <p:sp>
        <p:nvSpPr>
          <p:cNvPr id="3" name="Espace réservé du contenu 2"/>
          <p:cNvSpPr>
            <a:spLocks noGrp="1"/>
          </p:cNvSpPr>
          <p:nvPr>
            <p:ph idx="1"/>
          </p:nvPr>
        </p:nvSpPr>
        <p:spPr>
          <a:xfrm>
            <a:off x="457200" y="5517232"/>
            <a:ext cx="8229600" cy="613692"/>
          </a:xfrm>
        </p:spPr>
        <p:txBody>
          <a:bodyPr/>
          <a:lstStyle/>
          <a:p>
            <a:pPr marL="0" indent="0">
              <a:buNone/>
            </a:pPr>
            <a:r>
              <a:rPr lang="en-US" dirty="0" smtClean="0"/>
              <a:t>ARISS  ESTEC meeting </a:t>
            </a:r>
            <a:r>
              <a:rPr lang="en-US" dirty="0" smtClean="0"/>
              <a:t>3-5 April </a:t>
            </a:r>
            <a:r>
              <a:rPr lang="en-US" dirty="0" smtClean="0"/>
              <a:t>2014</a:t>
            </a:r>
          </a:p>
          <a:p>
            <a:pPr marL="0" indent="0">
              <a:buNone/>
            </a:pPr>
            <a:endParaRPr lang="en-US" dirty="0" smtClean="0"/>
          </a:p>
        </p:txBody>
      </p:sp>
    </p:spTree>
    <p:extLst>
      <p:ext uri="{BB962C8B-B14F-4D97-AF65-F5344CB8AC3E}">
        <p14:creationId xmlns:p14="http://schemas.microsoft.com/office/powerpoint/2010/main" val="29013005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55576" y="1196752"/>
            <a:ext cx="6669852" cy="5430168"/>
          </a:xfrm>
        </p:spPr>
      </p:pic>
      <p:sp>
        <p:nvSpPr>
          <p:cNvPr id="5" name="Titre 1"/>
          <p:cNvSpPr>
            <a:spLocks noGrp="1"/>
          </p:cNvSpPr>
          <p:nvPr>
            <p:ph type="title"/>
          </p:nvPr>
        </p:nvSpPr>
        <p:spPr>
          <a:xfrm>
            <a:off x="457200" y="122238"/>
            <a:ext cx="7543800" cy="858837"/>
          </a:xfrm>
        </p:spPr>
        <p:txBody>
          <a:bodyPr/>
          <a:lstStyle/>
          <a:p>
            <a:r>
              <a:rPr lang="fr-FR" sz="2800" dirty="0" err="1"/>
              <a:t>Scanwidth</a:t>
            </a:r>
            <a:r>
              <a:rPr lang="fr-FR" sz="2800" dirty="0"/>
              <a:t> 65 MHz </a:t>
            </a:r>
            <a:r>
              <a:rPr lang="fr-FR" sz="2800" dirty="0" err="1" smtClean="0"/>
              <a:t>with</a:t>
            </a:r>
            <a:r>
              <a:rPr lang="fr-FR" sz="2800" dirty="0" smtClean="0"/>
              <a:t> </a:t>
            </a:r>
            <a:r>
              <a:rPr lang="fr-FR" sz="2800" dirty="0" err="1" smtClean="0"/>
              <a:t>external</a:t>
            </a:r>
            <a:r>
              <a:rPr lang="fr-FR" sz="2800" dirty="0" smtClean="0"/>
              <a:t> </a:t>
            </a:r>
            <a:r>
              <a:rPr lang="fr-FR" sz="2800" dirty="0" err="1" smtClean="0"/>
              <a:t>dish</a:t>
            </a:r>
            <a:r>
              <a:rPr lang="fr-FR" sz="2800" dirty="0" smtClean="0"/>
              <a:t> +5mn</a:t>
            </a:r>
            <a:endParaRPr lang="en-US" sz="2800" dirty="0"/>
          </a:p>
        </p:txBody>
      </p:sp>
    </p:spTree>
    <p:extLst>
      <p:ext uri="{BB962C8B-B14F-4D97-AF65-F5344CB8AC3E}">
        <p14:creationId xmlns:p14="http://schemas.microsoft.com/office/powerpoint/2010/main" val="35153695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22238"/>
            <a:ext cx="7543800" cy="714474"/>
          </a:xfrm>
        </p:spPr>
        <p:txBody>
          <a:bodyPr/>
          <a:lstStyle/>
          <a:p>
            <a:pPr algn="ctr"/>
            <a:r>
              <a:rPr lang="fr-FR" dirty="0" smtClean="0"/>
              <a:t>2437 MHz !!!</a:t>
            </a:r>
            <a:endParaRPr lang="en-US" dirty="0"/>
          </a:p>
        </p:txBody>
      </p:sp>
      <p:pic>
        <p:nvPicPr>
          <p:cNvPr id="4"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3568" y="980728"/>
            <a:ext cx="6912768" cy="5635310"/>
          </a:xfrm>
        </p:spPr>
      </p:pic>
    </p:spTree>
    <p:extLst>
      <p:ext uri="{BB962C8B-B14F-4D97-AF65-F5344CB8AC3E}">
        <p14:creationId xmlns:p14="http://schemas.microsoft.com/office/powerpoint/2010/main" val="28717853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22238"/>
            <a:ext cx="7543800" cy="858490"/>
          </a:xfrm>
        </p:spPr>
        <p:txBody>
          <a:bodyPr/>
          <a:lstStyle/>
          <a:p>
            <a:pPr algn="ctr"/>
            <a:r>
              <a:rPr lang="fr-FR" dirty="0" smtClean="0"/>
              <a:t>2395 MHz </a:t>
            </a:r>
            <a:r>
              <a:rPr lang="fr-FR" dirty="0" err="1" smtClean="0"/>
              <a:t>after</a:t>
            </a:r>
            <a:r>
              <a:rPr lang="fr-FR" dirty="0" smtClean="0"/>
              <a:t> 5 mn</a:t>
            </a:r>
            <a:endParaRPr lang="en-US" dirty="0"/>
          </a:p>
        </p:txBody>
      </p:sp>
      <p:pic>
        <p:nvPicPr>
          <p:cNvPr id="8" name="Espace réservé du contenu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27584" y="1124744"/>
            <a:ext cx="6801511" cy="5596520"/>
          </a:xfrm>
        </p:spPr>
      </p:pic>
    </p:spTree>
    <p:extLst>
      <p:ext uri="{BB962C8B-B14F-4D97-AF65-F5344CB8AC3E}">
        <p14:creationId xmlns:p14="http://schemas.microsoft.com/office/powerpoint/2010/main" val="22955944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39552" y="260648"/>
            <a:ext cx="7543800" cy="786482"/>
          </a:xfrm>
        </p:spPr>
        <p:txBody>
          <a:bodyPr/>
          <a:lstStyle/>
          <a:p>
            <a:r>
              <a:rPr lang="fr-FR" sz="3200" dirty="0" err="1" smtClean="0"/>
              <a:t>Chinese</a:t>
            </a:r>
            <a:r>
              <a:rPr lang="fr-FR" sz="3200" dirty="0" smtClean="0"/>
              <a:t> down </a:t>
            </a:r>
            <a:r>
              <a:rPr lang="fr-FR" sz="3200" dirty="0" err="1" smtClean="0"/>
              <a:t>converter</a:t>
            </a:r>
            <a:r>
              <a:rPr lang="fr-FR" sz="3200" dirty="0" smtClean="0"/>
              <a:t> 2422 MHz and 24 dB </a:t>
            </a:r>
            <a:r>
              <a:rPr lang="fr-FR" sz="3200" dirty="0" err="1" smtClean="0"/>
              <a:t>attenuation</a:t>
            </a:r>
            <a:endParaRPr lang="en-US" sz="3200" dirty="0"/>
          </a:p>
        </p:txBody>
      </p:sp>
      <p:pic>
        <p:nvPicPr>
          <p:cNvPr id="4"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55576" y="1196752"/>
            <a:ext cx="6696744" cy="5487124"/>
          </a:xfrm>
        </p:spPr>
      </p:pic>
    </p:spTree>
    <p:extLst>
      <p:ext uri="{BB962C8B-B14F-4D97-AF65-F5344CB8AC3E}">
        <p14:creationId xmlns:p14="http://schemas.microsoft.com/office/powerpoint/2010/main" val="26988997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22238"/>
            <a:ext cx="7543800" cy="786482"/>
          </a:xfrm>
        </p:spPr>
        <p:txBody>
          <a:bodyPr/>
          <a:lstStyle/>
          <a:p>
            <a:r>
              <a:rPr lang="fr-FR" sz="2800" dirty="0" err="1" smtClean="0"/>
              <a:t>Chinese</a:t>
            </a:r>
            <a:r>
              <a:rPr lang="fr-FR" sz="2800" dirty="0" smtClean="0"/>
              <a:t> Down </a:t>
            </a:r>
            <a:r>
              <a:rPr lang="fr-FR" sz="2800" dirty="0" err="1" smtClean="0"/>
              <a:t>conv</a:t>
            </a:r>
            <a:r>
              <a:rPr lang="fr-FR" sz="2800" dirty="0" smtClean="0"/>
              <a:t>. </a:t>
            </a:r>
            <a:r>
              <a:rPr lang="fr-FR" sz="2800" dirty="0" err="1" smtClean="0"/>
              <a:t>After</a:t>
            </a:r>
            <a:r>
              <a:rPr lang="fr-FR" sz="2800" dirty="0" smtClean="0"/>
              <a:t> 5 mn</a:t>
            </a:r>
            <a:endParaRPr lang="en-US" sz="2800" dirty="0"/>
          </a:p>
        </p:txBody>
      </p:sp>
      <p:pic>
        <p:nvPicPr>
          <p:cNvPr id="4"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27584" y="1052736"/>
            <a:ext cx="6912768" cy="5633285"/>
          </a:xfrm>
        </p:spPr>
      </p:pic>
    </p:spTree>
    <p:extLst>
      <p:ext uri="{BB962C8B-B14F-4D97-AF65-F5344CB8AC3E}">
        <p14:creationId xmlns:p14="http://schemas.microsoft.com/office/powerpoint/2010/main" val="21862339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22238"/>
            <a:ext cx="7543800" cy="858490"/>
          </a:xfrm>
        </p:spPr>
        <p:txBody>
          <a:bodyPr/>
          <a:lstStyle/>
          <a:p>
            <a:r>
              <a:rPr lang="fr-FR" dirty="0" err="1" smtClean="0"/>
              <a:t>Using</a:t>
            </a:r>
            <a:r>
              <a:rPr lang="fr-FR" dirty="0" smtClean="0"/>
              <a:t> NPM </a:t>
            </a:r>
            <a:r>
              <a:rPr lang="fr-FR" dirty="0" err="1" smtClean="0"/>
              <a:t>tracking</a:t>
            </a:r>
            <a:r>
              <a:rPr lang="fr-FR" dirty="0" smtClean="0"/>
              <a:t> the </a:t>
            </a:r>
            <a:r>
              <a:rPr lang="fr-FR" dirty="0" err="1" smtClean="0"/>
              <a:t>sun</a:t>
            </a:r>
            <a:endParaRPr lang="en-US" dirty="0"/>
          </a:p>
        </p:txBody>
      </p:sp>
      <p:pic>
        <p:nvPicPr>
          <p:cNvPr id="4"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27584" y="929560"/>
            <a:ext cx="7416823" cy="5933459"/>
          </a:xfrm>
        </p:spPr>
      </p:pic>
    </p:spTree>
    <p:extLst>
      <p:ext uri="{BB962C8B-B14F-4D97-AF65-F5344CB8AC3E}">
        <p14:creationId xmlns:p14="http://schemas.microsoft.com/office/powerpoint/2010/main" val="37633742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22238"/>
            <a:ext cx="7543800" cy="642466"/>
          </a:xfrm>
        </p:spPr>
        <p:txBody>
          <a:bodyPr/>
          <a:lstStyle/>
          <a:p>
            <a:r>
              <a:rPr lang="fr-FR" dirty="0" smtClean="0"/>
              <a:t>dBm</a:t>
            </a:r>
            <a:endParaRPr lang="en-US" dirty="0"/>
          </a:p>
        </p:txBody>
      </p:sp>
      <p:pic>
        <p:nvPicPr>
          <p:cNvPr id="4"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1520" y="981958"/>
            <a:ext cx="7560840" cy="5892422"/>
          </a:xfrm>
        </p:spPr>
      </p:pic>
    </p:spTree>
    <p:extLst>
      <p:ext uri="{BB962C8B-B14F-4D97-AF65-F5344CB8AC3E}">
        <p14:creationId xmlns:p14="http://schemas.microsoft.com/office/powerpoint/2010/main" val="6762469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ctrTitle"/>
          </p:nvPr>
        </p:nvSpPr>
        <p:spPr>
          <a:xfrm>
            <a:off x="468313" y="1125538"/>
            <a:ext cx="7772400" cy="1143000"/>
          </a:xfrm>
        </p:spPr>
        <p:txBody>
          <a:bodyPr/>
          <a:lstStyle/>
          <a:p>
            <a:pPr algn="l"/>
            <a:r>
              <a:rPr lang="en-US" altLang="fr-FR" dirty="0" err="1" smtClean="0"/>
              <a:t>Tutioune</a:t>
            </a:r>
            <a:r>
              <a:rPr lang="en-US" altLang="fr-FR" dirty="0" smtClean="0"/>
              <a:t> (“</a:t>
            </a:r>
            <a:r>
              <a:rPr lang="en-US" altLang="fr-FR" i="1" dirty="0" smtClean="0"/>
              <a:t>2-Tune”</a:t>
            </a:r>
            <a:r>
              <a:rPr lang="en-US" altLang="fr-FR" dirty="0" smtClean="0"/>
              <a:t>)</a:t>
            </a:r>
            <a:endParaRPr lang="en-US" altLang="fr-FR" dirty="0"/>
          </a:p>
        </p:txBody>
      </p:sp>
      <p:sp>
        <p:nvSpPr>
          <p:cNvPr id="68611" name="Rectangle 3"/>
          <p:cNvSpPr>
            <a:spLocks noGrp="1" noChangeArrowheads="1"/>
          </p:cNvSpPr>
          <p:nvPr>
            <p:ph type="subTitle" idx="1"/>
          </p:nvPr>
        </p:nvSpPr>
        <p:spPr>
          <a:xfrm>
            <a:off x="539750" y="3068638"/>
            <a:ext cx="6400800" cy="2808287"/>
          </a:xfrm>
        </p:spPr>
        <p:txBody>
          <a:bodyPr/>
          <a:lstStyle/>
          <a:p>
            <a:pPr algn="l">
              <a:lnSpc>
                <a:spcPct val="90000"/>
              </a:lnSpc>
            </a:pPr>
            <a:r>
              <a:rPr lang="en-US" altLang="fr-FR" b="1" dirty="0" smtClean="0">
                <a:cs typeface="Times New Roman" pitchFamily="18" charset="0"/>
              </a:rPr>
              <a:t>RECEIVING AND MEASURING </a:t>
            </a:r>
          </a:p>
          <a:p>
            <a:pPr algn="l">
              <a:lnSpc>
                <a:spcPct val="90000"/>
              </a:lnSpc>
            </a:pPr>
            <a:r>
              <a:rPr lang="en-US" altLang="fr-FR" b="1" dirty="0" smtClean="0">
                <a:cs typeface="Times New Roman" pitchFamily="18" charset="0"/>
              </a:rPr>
              <a:t>DVB-S SIGNALS</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827088" y="620713"/>
            <a:ext cx="7772400" cy="457200"/>
          </a:xfrm>
        </p:spPr>
        <p:txBody>
          <a:bodyPr/>
          <a:lstStyle/>
          <a:p>
            <a:r>
              <a:rPr lang="en-US" altLang="fr-FR" sz="2400" dirty="0" smtClean="0"/>
              <a:t>Commercial Example: PCI Tuner TT S2-3200</a:t>
            </a:r>
            <a:endParaRPr lang="en-US" altLang="fr-FR" sz="2400" dirty="0"/>
          </a:p>
        </p:txBody>
      </p:sp>
      <p:pic>
        <p:nvPicPr>
          <p:cNvPr id="11268" name="Picture 4" descr="TT S2-32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1773238"/>
            <a:ext cx="7043737" cy="47307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4284663" y="765175"/>
            <a:ext cx="4171950" cy="304800"/>
          </a:xfrm>
        </p:spPr>
        <p:txBody>
          <a:bodyPr/>
          <a:lstStyle/>
          <a:p>
            <a:r>
              <a:rPr lang="en-US" altLang="fr-FR" sz="2600" b="0" dirty="0" smtClean="0">
                <a:cs typeface="Times New Roman" pitchFamily="18" charset="0"/>
              </a:rPr>
              <a:t>TT S2-3200 Internals</a:t>
            </a:r>
            <a:r>
              <a:rPr lang="en-US" altLang="fr-FR" sz="1500" b="0" dirty="0" smtClean="0">
                <a:cs typeface="Times New Roman" pitchFamily="18" charset="0"/>
              </a:rPr>
              <a:t/>
            </a:r>
            <a:br>
              <a:rPr lang="en-US" altLang="fr-FR" sz="1500" b="0" dirty="0" smtClean="0">
                <a:cs typeface="Times New Roman" pitchFamily="18" charset="0"/>
              </a:rPr>
            </a:br>
            <a:endParaRPr lang="en-US" altLang="fr-FR" sz="1500" b="0" dirty="0">
              <a:cs typeface="Times New Roman" pitchFamily="18" charset="0"/>
            </a:endParaRPr>
          </a:p>
        </p:txBody>
      </p:sp>
      <p:pic>
        <p:nvPicPr>
          <p:cNvPr id="50180" name="Picture 4" descr="TT S2-3200 synopti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3263" y="260350"/>
            <a:ext cx="3159125" cy="6369050"/>
          </a:xfrm>
          <a:prstGeom prst="rect">
            <a:avLst/>
          </a:prstGeom>
          <a:noFill/>
          <a:extLst>
            <a:ext uri="{909E8E84-426E-40DD-AFC4-6F175D3DCCD1}">
              <a14:hiddenFill xmlns:a14="http://schemas.microsoft.com/office/drawing/2010/main">
                <a:solidFill>
                  <a:srgbClr val="FFFFFF"/>
                </a:solidFill>
              </a14:hiddenFill>
            </a:ext>
          </a:extLst>
        </p:spPr>
      </p:pic>
      <p:sp>
        <p:nvSpPr>
          <p:cNvPr id="50181" name="Rectangle 5"/>
          <p:cNvSpPr>
            <a:spLocks noChangeArrowheads="1"/>
          </p:cNvSpPr>
          <p:nvPr/>
        </p:nvSpPr>
        <p:spPr bwMode="auto">
          <a:xfrm>
            <a:off x="4284663" y="1268413"/>
            <a:ext cx="3810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chemeClr val="tx2"/>
              </a:buClr>
              <a:buSzPct val="70000"/>
              <a:buFont typeface="Wingdings" pitchFamily="2" charset="2"/>
              <a:buChar char="l"/>
              <a:defRPr sz="3000">
                <a:solidFill>
                  <a:schemeClr val="tx1"/>
                </a:solidFill>
                <a:latin typeface="Arial" charset="0"/>
                <a:cs typeface="Arial" charset="0"/>
              </a:defRPr>
            </a:lvl1pPr>
            <a:lvl2pPr marL="692150" indent="-347663">
              <a:spcBef>
                <a:spcPct val="20000"/>
              </a:spcBef>
              <a:buClr>
                <a:schemeClr val="accent2"/>
              </a:buClr>
              <a:buSzPct val="70000"/>
              <a:buFont typeface="Wingdings" pitchFamily="2" charset="2"/>
              <a:buChar char="l"/>
              <a:defRPr sz="2600">
                <a:solidFill>
                  <a:schemeClr val="tx1"/>
                </a:solidFill>
                <a:latin typeface="Arial" charset="0"/>
                <a:cs typeface="Arial" charset="0"/>
              </a:defRPr>
            </a:lvl2pPr>
            <a:lvl3pPr marL="987425" indent="-293688">
              <a:spcBef>
                <a:spcPct val="20000"/>
              </a:spcBef>
              <a:buClr>
                <a:schemeClr val="accent1"/>
              </a:buClr>
              <a:buSzPct val="70000"/>
              <a:buFont typeface="Wingdings" pitchFamily="2" charset="2"/>
              <a:buChar char="l"/>
              <a:defRPr sz="2300">
                <a:solidFill>
                  <a:schemeClr val="tx1"/>
                </a:solidFill>
                <a:latin typeface="Arial" charset="0"/>
                <a:cs typeface="Arial" charset="0"/>
              </a:defRPr>
            </a:lvl3pPr>
            <a:lvl4pPr marL="1281113" indent="-292100">
              <a:spcBef>
                <a:spcPct val="20000"/>
              </a:spcBef>
              <a:buClr>
                <a:schemeClr val="tx2"/>
              </a:buClr>
              <a:buSzPct val="75000"/>
              <a:buFont typeface="Wingdings" pitchFamily="2" charset="2"/>
              <a:buChar char="§"/>
              <a:defRPr sz="2000">
                <a:solidFill>
                  <a:schemeClr val="tx1"/>
                </a:solidFill>
                <a:latin typeface="Arial" charset="0"/>
                <a:cs typeface="Arial" charset="0"/>
              </a:defRPr>
            </a:lvl4pPr>
            <a:lvl5pPr marL="1598613" indent="-315913">
              <a:spcBef>
                <a:spcPct val="20000"/>
              </a:spcBef>
              <a:buClr>
                <a:schemeClr val="folHlink"/>
              </a:buClr>
              <a:buSzPct val="80000"/>
              <a:buFont typeface="Wingdings" pitchFamily="2" charset="2"/>
              <a:buChar char="§"/>
              <a:defRPr sz="2000">
                <a:solidFill>
                  <a:schemeClr val="tx1"/>
                </a:solidFill>
                <a:latin typeface="Arial" charset="0"/>
                <a:cs typeface="Arial" charset="0"/>
              </a:defRPr>
            </a:lvl5pPr>
            <a:lvl6pPr marL="2055813" indent="-315913" fontAlgn="base">
              <a:spcBef>
                <a:spcPct val="20000"/>
              </a:spcBef>
              <a:spcAft>
                <a:spcPct val="0"/>
              </a:spcAft>
              <a:buClr>
                <a:schemeClr val="folHlink"/>
              </a:buClr>
              <a:buSzPct val="80000"/>
              <a:buFont typeface="Wingdings" pitchFamily="2" charset="2"/>
              <a:buChar char="§"/>
              <a:defRPr sz="2000">
                <a:solidFill>
                  <a:schemeClr val="tx1"/>
                </a:solidFill>
                <a:latin typeface="Arial" charset="0"/>
                <a:cs typeface="Arial" charset="0"/>
              </a:defRPr>
            </a:lvl6pPr>
            <a:lvl7pPr marL="2513013" indent="-315913" fontAlgn="base">
              <a:spcBef>
                <a:spcPct val="20000"/>
              </a:spcBef>
              <a:spcAft>
                <a:spcPct val="0"/>
              </a:spcAft>
              <a:buClr>
                <a:schemeClr val="folHlink"/>
              </a:buClr>
              <a:buSzPct val="80000"/>
              <a:buFont typeface="Wingdings" pitchFamily="2" charset="2"/>
              <a:buChar char="§"/>
              <a:defRPr sz="2000">
                <a:solidFill>
                  <a:schemeClr val="tx1"/>
                </a:solidFill>
                <a:latin typeface="Arial" charset="0"/>
                <a:cs typeface="Arial" charset="0"/>
              </a:defRPr>
            </a:lvl7pPr>
            <a:lvl8pPr marL="2970213" indent="-315913" fontAlgn="base">
              <a:spcBef>
                <a:spcPct val="20000"/>
              </a:spcBef>
              <a:spcAft>
                <a:spcPct val="0"/>
              </a:spcAft>
              <a:buClr>
                <a:schemeClr val="folHlink"/>
              </a:buClr>
              <a:buSzPct val="80000"/>
              <a:buFont typeface="Wingdings" pitchFamily="2" charset="2"/>
              <a:buChar char="§"/>
              <a:defRPr sz="2000">
                <a:solidFill>
                  <a:schemeClr val="tx1"/>
                </a:solidFill>
                <a:latin typeface="Arial" charset="0"/>
                <a:cs typeface="Arial" charset="0"/>
              </a:defRPr>
            </a:lvl8pPr>
            <a:lvl9pPr marL="3427413" indent="-315913" fontAlgn="base">
              <a:spcBef>
                <a:spcPct val="20000"/>
              </a:spcBef>
              <a:spcAft>
                <a:spcPct val="0"/>
              </a:spcAft>
              <a:buClr>
                <a:schemeClr val="folHlink"/>
              </a:buClr>
              <a:buSzPct val="80000"/>
              <a:buFont typeface="Wingdings" pitchFamily="2" charset="2"/>
              <a:buChar char="§"/>
              <a:defRPr sz="2000">
                <a:solidFill>
                  <a:schemeClr val="tx1"/>
                </a:solidFill>
                <a:latin typeface="Arial" charset="0"/>
                <a:cs typeface="Arial" charset="0"/>
              </a:defRPr>
            </a:lvl9pPr>
          </a:lstStyle>
          <a:p>
            <a:r>
              <a:rPr lang="en-GB" altLang="fr-FR" sz="1800"/>
              <a:t>L-Band receiver</a:t>
            </a:r>
          </a:p>
          <a:p>
            <a:r>
              <a:rPr lang="en-GB" altLang="fr-FR" sz="1800"/>
              <a:t>Wide band, phase modulated signal</a:t>
            </a:r>
          </a:p>
          <a:p>
            <a:r>
              <a:rPr lang="en-GB" altLang="fr-FR" sz="1800"/>
              <a:t>STB6100 processes RF signal</a:t>
            </a:r>
          </a:p>
          <a:p>
            <a:r>
              <a:rPr lang="en-GB" altLang="fr-FR" sz="1800"/>
              <a:t>Analogue differential I and Q signals </a:t>
            </a:r>
          </a:p>
          <a:p>
            <a:r>
              <a:rPr lang="en-GB" altLang="fr-FR" sz="1800"/>
              <a:t>QPSK demodulator, STB0899, Processes I and Q signals</a:t>
            </a:r>
          </a:p>
          <a:p>
            <a:r>
              <a:rPr lang="en-GB" altLang="fr-FR" sz="1800"/>
              <a:t>Transport Stream is transferred to the PC via the Multimedia processing chip, SAA7146a , connected to the PCI bus of the PC.</a:t>
            </a:r>
          </a:p>
          <a:p>
            <a:r>
              <a:rPr lang="en-GB" altLang="fr-FR" sz="1800"/>
              <a:t>The software sends instructions to setup STB0899 via a I</a:t>
            </a:r>
            <a:r>
              <a:rPr lang="en-GB" altLang="fr-FR" sz="1800" baseline="30000"/>
              <a:t>2</a:t>
            </a:r>
            <a:r>
              <a:rPr lang="en-GB" altLang="fr-FR" sz="1800"/>
              <a:t>C. The instructions are sent to the STB6100 synthesizer via an I</a:t>
            </a:r>
            <a:r>
              <a:rPr lang="en-GB" altLang="fr-FR" sz="1800" baseline="30000"/>
              <a:t>2</a:t>
            </a:r>
            <a:r>
              <a:rPr lang="en-GB" altLang="fr-FR" sz="1800"/>
              <a:t>C repeater.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22238"/>
            <a:ext cx="7543800" cy="858490"/>
          </a:xfrm>
        </p:spPr>
        <p:txBody>
          <a:bodyPr/>
          <a:lstStyle/>
          <a:p>
            <a:r>
              <a:rPr lang="en-US" dirty="0" smtClean="0"/>
              <a:t>HamTV, a new challenge</a:t>
            </a:r>
            <a:endParaRPr lang="en-US" dirty="0"/>
          </a:p>
        </p:txBody>
      </p:sp>
      <p:sp>
        <p:nvSpPr>
          <p:cNvPr id="3" name="Espace réservé du contenu 2"/>
          <p:cNvSpPr>
            <a:spLocks noGrp="1"/>
          </p:cNvSpPr>
          <p:nvPr>
            <p:ph idx="1"/>
          </p:nvPr>
        </p:nvSpPr>
        <p:spPr>
          <a:xfrm>
            <a:off x="457200" y="1196752"/>
            <a:ext cx="8229600" cy="5328592"/>
          </a:xfrm>
        </p:spPr>
        <p:txBody>
          <a:bodyPr/>
          <a:lstStyle/>
          <a:p>
            <a:pPr marL="0" indent="0">
              <a:buNone/>
            </a:pPr>
            <a:r>
              <a:rPr lang="en-US" dirty="0" smtClean="0"/>
              <a:t>HamTV that is now ready for sending video and audio,  give us new possibilities for ARISS school contact but is also a new challenge for </a:t>
            </a:r>
            <a:r>
              <a:rPr lang="en-US" dirty="0" err="1" smtClean="0"/>
              <a:t>HamRadio</a:t>
            </a:r>
            <a:r>
              <a:rPr lang="en-US" dirty="0" smtClean="0"/>
              <a:t> that will have to overcome specific technologies :</a:t>
            </a:r>
          </a:p>
          <a:p>
            <a:pPr lvl="2"/>
            <a:r>
              <a:rPr lang="en-US" dirty="0" smtClean="0"/>
              <a:t>Use of high gain antenna: dish or several helix…</a:t>
            </a:r>
          </a:p>
          <a:p>
            <a:pPr lvl="2"/>
            <a:r>
              <a:rPr lang="en-US" dirty="0" smtClean="0"/>
              <a:t>Use of LNA or down converter</a:t>
            </a:r>
          </a:p>
          <a:p>
            <a:pPr lvl="2"/>
            <a:r>
              <a:rPr lang="en-US" dirty="0" smtClean="0"/>
              <a:t>Struggle </a:t>
            </a:r>
            <a:r>
              <a:rPr lang="en-US" noProof="0" dirty="0" smtClean="0"/>
              <a:t>against</a:t>
            </a:r>
            <a:r>
              <a:rPr lang="en-US" dirty="0" smtClean="0"/>
              <a:t> interferences</a:t>
            </a:r>
          </a:p>
          <a:p>
            <a:pPr lvl="2"/>
            <a:r>
              <a:rPr lang="en-US" noProof="0" dirty="0" smtClean="0"/>
              <a:t>Setup of tracking equipment and software</a:t>
            </a:r>
          </a:p>
          <a:p>
            <a:pPr lvl="2"/>
            <a:r>
              <a:rPr lang="en-US" dirty="0" smtClean="0"/>
              <a:t>Acquire basic knowledge of DVB technology</a:t>
            </a:r>
          </a:p>
          <a:p>
            <a:pPr lvl="2"/>
            <a:r>
              <a:rPr lang="en-US" dirty="0" smtClean="0"/>
              <a:t>Use of Software for receiving, decoding and streaming</a:t>
            </a:r>
          </a:p>
          <a:p>
            <a:pPr lvl="2"/>
            <a:r>
              <a:rPr lang="en-US" noProof="0" dirty="0" smtClean="0"/>
              <a:t>Use</a:t>
            </a:r>
            <a:r>
              <a:rPr lang="en-US" baseline="0" noProof="0" dirty="0" smtClean="0"/>
              <a:t> of recorded data.</a:t>
            </a:r>
            <a:endParaRPr lang="en-US" noProof="0" dirty="0"/>
          </a:p>
        </p:txBody>
      </p:sp>
    </p:spTree>
    <p:extLst>
      <p:ext uri="{BB962C8B-B14F-4D97-AF65-F5344CB8AC3E}">
        <p14:creationId xmlns:p14="http://schemas.microsoft.com/office/powerpoint/2010/main" val="17064204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1619250" y="549275"/>
            <a:ext cx="4173538" cy="304800"/>
          </a:xfrm>
        </p:spPr>
        <p:txBody>
          <a:bodyPr/>
          <a:lstStyle/>
          <a:p>
            <a:r>
              <a:rPr lang="en-US" altLang="fr-FR" sz="2600" dirty="0" smtClean="0">
                <a:cs typeface="Times New Roman" pitchFamily="18" charset="0"/>
              </a:rPr>
              <a:t>STB6100</a:t>
            </a:r>
            <a:r>
              <a:rPr lang="en-US" altLang="fr-FR" sz="2600" dirty="0" smtClean="0"/>
              <a:t> </a:t>
            </a:r>
            <a:r>
              <a:rPr lang="en-US" altLang="fr-FR" sz="2600" dirty="0" smtClean="0">
                <a:cs typeface="Times New Roman" pitchFamily="18" charset="0"/>
              </a:rPr>
              <a:t>Block Diagram</a:t>
            </a:r>
            <a:endParaRPr lang="en-US" altLang="fr-FR" sz="2600" dirty="0">
              <a:cs typeface="Times New Roman" pitchFamily="18" charset="0"/>
            </a:endParaRPr>
          </a:p>
        </p:txBody>
      </p:sp>
      <p:pic>
        <p:nvPicPr>
          <p:cNvPr id="51203" name="Picture 3" descr="STB6100 synopti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388" y="1268413"/>
            <a:ext cx="5905500" cy="5240337"/>
          </a:xfrm>
          <a:prstGeom prst="rect">
            <a:avLst/>
          </a:prstGeom>
          <a:noFill/>
          <a:extLst>
            <a:ext uri="{909E8E84-426E-40DD-AFC4-6F175D3DCCD1}">
              <a14:hiddenFill xmlns:a14="http://schemas.microsoft.com/office/drawing/2010/main">
                <a:solidFill>
                  <a:srgbClr val="FFFFFF"/>
                </a:solidFill>
              </a14:hiddenFill>
            </a:ext>
          </a:extLst>
        </p:spPr>
      </p:pic>
      <p:sp>
        <p:nvSpPr>
          <p:cNvPr id="51206" name="Text Box 6"/>
          <p:cNvSpPr txBox="1">
            <a:spLocks noChangeArrowheads="1"/>
          </p:cNvSpPr>
          <p:nvPr/>
        </p:nvSpPr>
        <p:spPr bwMode="auto">
          <a:xfrm>
            <a:off x="6300788" y="1773238"/>
            <a:ext cx="3132137" cy="446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tLang="fr-FR" sz="1400">
              <a:latin typeface="Arial" charset="0"/>
              <a:cs typeface="Times New Roman" pitchFamily="18" charset="0"/>
            </a:endParaRPr>
          </a:p>
        </p:txBody>
      </p:sp>
      <p:sp>
        <p:nvSpPr>
          <p:cNvPr id="51207" name="Rectangle 7"/>
          <p:cNvSpPr>
            <a:spLocks noChangeArrowheads="1"/>
          </p:cNvSpPr>
          <p:nvPr/>
        </p:nvSpPr>
        <p:spPr bwMode="auto">
          <a:xfrm>
            <a:off x="6154738" y="1844675"/>
            <a:ext cx="298926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chemeClr val="tx2"/>
              </a:buClr>
              <a:buSzPct val="70000"/>
              <a:buFont typeface="Wingdings" pitchFamily="2" charset="2"/>
              <a:buChar char="l"/>
              <a:defRPr sz="3000">
                <a:solidFill>
                  <a:schemeClr val="tx1"/>
                </a:solidFill>
                <a:latin typeface="Arial" charset="0"/>
                <a:cs typeface="Arial" charset="0"/>
              </a:defRPr>
            </a:lvl1pPr>
            <a:lvl2pPr marL="692150" indent="-347663">
              <a:spcBef>
                <a:spcPct val="20000"/>
              </a:spcBef>
              <a:buClr>
                <a:schemeClr val="accent2"/>
              </a:buClr>
              <a:buSzPct val="70000"/>
              <a:buFont typeface="Wingdings" pitchFamily="2" charset="2"/>
              <a:buChar char="l"/>
              <a:defRPr sz="2600">
                <a:solidFill>
                  <a:schemeClr val="tx1"/>
                </a:solidFill>
                <a:latin typeface="Arial" charset="0"/>
                <a:cs typeface="Arial" charset="0"/>
              </a:defRPr>
            </a:lvl2pPr>
            <a:lvl3pPr marL="987425" indent="-293688">
              <a:spcBef>
                <a:spcPct val="20000"/>
              </a:spcBef>
              <a:buClr>
                <a:schemeClr val="accent1"/>
              </a:buClr>
              <a:buSzPct val="70000"/>
              <a:buFont typeface="Wingdings" pitchFamily="2" charset="2"/>
              <a:buChar char="l"/>
              <a:defRPr sz="2300">
                <a:solidFill>
                  <a:schemeClr val="tx1"/>
                </a:solidFill>
                <a:latin typeface="Arial" charset="0"/>
                <a:cs typeface="Arial" charset="0"/>
              </a:defRPr>
            </a:lvl3pPr>
            <a:lvl4pPr marL="1281113" indent="-292100">
              <a:spcBef>
                <a:spcPct val="20000"/>
              </a:spcBef>
              <a:buClr>
                <a:schemeClr val="tx2"/>
              </a:buClr>
              <a:buSzPct val="75000"/>
              <a:buFont typeface="Wingdings" pitchFamily="2" charset="2"/>
              <a:buChar char="§"/>
              <a:defRPr sz="2000">
                <a:solidFill>
                  <a:schemeClr val="tx1"/>
                </a:solidFill>
                <a:latin typeface="Arial" charset="0"/>
                <a:cs typeface="Arial" charset="0"/>
              </a:defRPr>
            </a:lvl4pPr>
            <a:lvl5pPr marL="1598613" indent="-315913">
              <a:spcBef>
                <a:spcPct val="20000"/>
              </a:spcBef>
              <a:buClr>
                <a:schemeClr val="folHlink"/>
              </a:buClr>
              <a:buSzPct val="80000"/>
              <a:buFont typeface="Wingdings" pitchFamily="2" charset="2"/>
              <a:buChar char="§"/>
              <a:defRPr sz="2000">
                <a:solidFill>
                  <a:schemeClr val="tx1"/>
                </a:solidFill>
                <a:latin typeface="Arial" charset="0"/>
                <a:cs typeface="Arial" charset="0"/>
              </a:defRPr>
            </a:lvl5pPr>
            <a:lvl6pPr marL="2055813" indent="-315913" fontAlgn="base">
              <a:spcBef>
                <a:spcPct val="20000"/>
              </a:spcBef>
              <a:spcAft>
                <a:spcPct val="0"/>
              </a:spcAft>
              <a:buClr>
                <a:schemeClr val="folHlink"/>
              </a:buClr>
              <a:buSzPct val="80000"/>
              <a:buFont typeface="Wingdings" pitchFamily="2" charset="2"/>
              <a:buChar char="§"/>
              <a:defRPr sz="2000">
                <a:solidFill>
                  <a:schemeClr val="tx1"/>
                </a:solidFill>
                <a:latin typeface="Arial" charset="0"/>
                <a:cs typeface="Arial" charset="0"/>
              </a:defRPr>
            </a:lvl6pPr>
            <a:lvl7pPr marL="2513013" indent="-315913" fontAlgn="base">
              <a:spcBef>
                <a:spcPct val="20000"/>
              </a:spcBef>
              <a:spcAft>
                <a:spcPct val="0"/>
              </a:spcAft>
              <a:buClr>
                <a:schemeClr val="folHlink"/>
              </a:buClr>
              <a:buSzPct val="80000"/>
              <a:buFont typeface="Wingdings" pitchFamily="2" charset="2"/>
              <a:buChar char="§"/>
              <a:defRPr sz="2000">
                <a:solidFill>
                  <a:schemeClr val="tx1"/>
                </a:solidFill>
                <a:latin typeface="Arial" charset="0"/>
                <a:cs typeface="Arial" charset="0"/>
              </a:defRPr>
            </a:lvl7pPr>
            <a:lvl8pPr marL="2970213" indent="-315913" fontAlgn="base">
              <a:spcBef>
                <a:spcPct val="20000"/>
              </a:spcBef>
              <a:spcAft>
                <a:spcPct val="0"/>
              </a:spcAft>
              <a:buClr>
                <a:schemeClr val="folHlink"/>
              </a:buClr>
              <a:buSzPct val="80000"/>
              <a:buFont typeface="Wingdings" pitchFamily="2" charset="2"/>
              <a:buChar char="§"/>
              <a:defRPr sz="2000">
                <a:solidFill>
                  <a:schemeClr val="tx1"/>
                </a:solidFill>
                <a:latin typeface="Arial" charset="0"/>
                <a:cs typeface="Arial" charset="0"/>
              </a:defRPr>
            </a:lvl8pPr>
            <a:lvl9pPr marL="3427413" indent="-315913" fontAlgn="base">
              <a:spcBef>
                <a:spcPct val="20000"/>
              </a:spcBef>
              <a:spcAft>
                <a:spcPct val="0"/>
              </a:spcAft>
              <a:buClr>
                <a:schemeClr val="folHlink"/>
              </a:buClr>
              <a:buSzPct val="80000"/>
              <a:buFont typeface="Wingdings" pitchFamily="2" charset="2"/>
              <a:buChar char="§"/>
              <a:defRPr sz="2000">
                <a:solidFill>
                  <a:schemeClr val="tx1"/>
                </a:solidFill>
                <a:latin typeface="Arial" charset="0"/>
                <a:cs typeface="Arial" charset="0"/>
              </a:defRPr>
            </a:lvl9pPr>
          </a:lstStyle>
          <a:p>
            <a:r>
              <a:rPr lang="en-GB" altLang="fr-FR" sz="1600"/>
              <a:t>Tuning steps = 27 MHz/1024 = 26.367 kHz.</a:t>
            </a:r>
          </a:p>
          <a:p>
            <a:r>
              <a:rPr lang="en-GB" altLang="fr-FR" sz="1600"/>
              <a:t>VCO frequency controlled by STB0899 via I2C</a:t>
            </a:r>
          </a:p>
          <a:p>
            <a:r>
              <a:rPr lang="en-GB" altLang="fr-FR" sz="1600"/>
              <a:t>Bandwidth 5-36 MHz</a:t>
            </a:r>
          </a:p>
          <a:p>
            <a:r>
              <a:rPr lang="en-GB" altLang="fr-FR" sz="1600"/>
              <a:t>Baseband gain (-10 dB to +14 dB) </a:t>
            </a:r>
          </a:p>
          <a:p>
            <a:r>
              <a:rPr lang="en-GB" altLang="fr-FR" sz="1600"/>
              <a:t>AGC controlled by STB0899</a:t>
            </a:r>
          </a:p>
          <a:p>
            <a:r>
              <a:rPr lang="en-GB" altLang="fr-FR" sz="1600"/>
              <a:t>AGC range = 70dB typical</a:t>
            </a:r>
          </a:p>
          <a:p>
            <a:r>
              <a:rPr lang="en-GB" altLang="fr-FR" sz="1600"/>
              <a:t>Baseband gain = 17dB max</a:t>
            </a:r>
          </a:p>
          <a:p>
            <a:r>
              <a:rPr lang="en-GB" altLang="fr-FR" sz="1600"/>
              <a:t>Dynamic range = 87dB.</a:t>
            </a:r>
            <a:br>
              <a:rPr lang="en-GB" altLang="fr-FR" sz="1600"/>
            </a:br>
            <a:r>
              <a:rPr lang="en-GB" altLang="fr-FR" sz="1600"/>
              <a:t>2 Analogue I/Q signals at the RF frequency, corresponding to the selected symbol rate. Feed into QPSK demodulator</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1026"/>
          <p:cNvSpPr>
            <a:spLocks noGrp="1" noChangeArrowheads="1"/>
          </p:cNvSpPr>
          <p:nvPr>
            <p:ph type="title"/>
          </p:nvPr>
        </p:nvSpPr>
        <p:spPr>
          <a:xfrm>
            <a:off x="755650" y="549275"/>
            <a:ext cx="7772400" cy="228600"/>
          </a:xfrm>
        </p:spPr>
        <p:txBody>
          <a:bodyPr/>
          <a:lstStyle/>
          <a:p>
            <a:r>
              <a:rPr lang="en-US" altLang="fr-FR" sz="2600" dirty="0" smtClean="0"/>
              <a:t>STB0899 DVB-S Demodulator</a:t>
            </a:r>
            <a:endParaRPr lang="en-US" altLang="fr-FR" sz="2600" dirty="0"/>
          </a:p>
        </p:txBody>
      </p:sp>
      <p:pic>
        <p:nvPicPr>
          <p:cNvPr id="52227" name="Picture 1027" descr="STB0899 diagram-1revise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3946" y="1456337"/>
            <a:ext cx="7726486" cy="5277855"/>
          </a:xfrm>
          <a:prstGeom prst="rect">
            <a:avLst/>
          </a:prstGeom>
          <a:noFill/>
          <a:extLst>
            <a:ext uri="{909E8E84-426E-40DD-AFC4-6F175D3DCCD1}">
              <a14:hiddenFill xmlns:a14="http://schemas.microsoft.com/office/drawing/2010/main">
                <a:solidFill>
                  <a:srgbClr val="FFFFFF"/>
                </a:solidFill>
              </a14:hiddenFill>
            </a:ext>
          </a:extLst>
        </p:spPr>
      </p:pic>
      <p:sp>
        <p:nvSpPr>
          <p:cNvPr id="52230" name="Text Box 1030"/>
          <p:cNvSpPr txBox="1">
            <a:spLocks noChangeArrowheads="1"/>
          </p:cNvSpPr>
          <p:nvPr/>
        </p:nvSpPr>
        <p:spPr bwMode="auto">
          <a:xfrm>
            <a:off x="755650" y="765175"/>
            <a:ext cx="82296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altLang="fr-FR" sz="1600" dirty="0">
                <a:latin typeface="Arial" charset="0"/>
                <a:cs typeface="Times New Roman" pitchFamily="18" charset="0"/>
              </a:rPr>
              <a:t>I/Q signals are immediately digitised at 108 MHz</a:t>
            </a:r>
          </a:p>
          <a:p>
            <a:r>
              <a:rPr lang="en-GB" altLang="fr-FR" sz="1600" dirty="0">
                <a:latin typeface="Arial" charset="0"/>
                <a:cs typeface="Times New Roman" pitchFamily="18" charset="0"/>
              </a:rPr>
              <a:t>All digital processing thereafter, </a:t>
            </a:r>
            <a:r>
              <a:rPr lang="en-GB" altLang="fr-FR" sz="1600" dirty="0" err="1">
                <a:latin typeface="Arial" charset="0"/>
                <a:cs typeface="Times New Roman" pitchFamily="18" charset="0"/>
              </a:rPr>
              <a:t>inc.</a:t>
            </a:r>
            <a:r>
              <a:rPr lang="en-GB" altLang="fr-FR" sz="1600" dirty="0">
                <a:latin typeface="Arial" charset="0"/>
                <a:cs typeface="Times New Roman" pitchFamily="18" charset="0"/>
              </a:rPr>
              <a:t> multiple PLL, </a:t>
            </a:r>
            <a:r>
              <a:rPr lang="en-GB" altLang="fr-FR" sz="1600" dirty="0" err="1">
                <a:latin typeface="Arial" charset="0"/>
                <a:cs typeface="Times New Roman" pitchFamily="18" charset="0"/>
              </a:rPr>
              <a:t>Nyquist</a:t>
            </a:r>
            <a:r>
              <a:rPr lang="en-GB" altLang="fr-FR" sz="1600" dirty="0">
                <a:latin typeface="Arial" charset="0"/>
                <a:cs typeface="Times New Roman" pitchFamily="18" charset="0"/>
              </a:rPr>
              <a:t> filters, equalisation. </a:t>
            </a:r>
          </a:p>
          <a:p>
            <a:r>
              <a:rPr lang="en-GB" altLang="fr-FR" sz="1200" dirty="0">
                <a:latin typeface="Arial" charset="0"/>
                <a:cs typeface="Times New Roman" pitchFamily="18" charset="0"/>
              </a:rPr>
              <a:t> </a:t>
            </a:r>
          </a:p>
        </p:txBody>
      </p:sp>
      <p:sp>
        <p:nvSpPr>
          <p:cNvPr id="52235" name="Rectangle 1035"/>
          <p:cNvSpPr>
            <a:spLocks noChangeArrowheads="1"/>
          </p:cNvSpPr>
          <p:nvPr/>
        </p:nvSpPr>
        <p:spPr bwMode="auto">
          <a:xfrm>
            <a:off x="611188" y="3716338"/>
            <a:ext cx="8064500" cy="2538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chemeClr val="tx2"/>
              </a:buClr>
              <a:buSzPct val="70000"/>
              <a:buFont typeface="Wingdings" pitchFamily="2" charset="2"/>
              <a:buChar char="l"/>
              <a:defRPr sz="3000">
                <a:solidFill>
                  <a:schemeClr val="tx1"/>
                </a:solidFill>
                <a:latin typeface="Arial" charset="0"/>
                <a:cs typeface="Arial" charset="0"/>
              </a:defRPr>
            </a:lvl1pPr>
            <a:lvl2pPr marL="692150" indent="-347663">
              <a:spcBef>
                <a:spcPct val="20000"/>
              </a:spcBef>
              <a:buClr>
                <a:schemeClr val="accent2"/>
              </a:buClr>
              <a:buSzPct val="70000"/>
              <a:buFont typeface="Wingdings" pitchFamily="2" charset="2"/>
              <a:buChar char="l"/>
              <a:defRPr sz="2600">
                <a:solidFill>
                  <a:schemeClr val="tx1"/>
                </a:solidFill>
                <a:latin typeface="Arial" charset="0"/>
                <a:cs typeface="Arial" charset="0"/>
              </a:defRPr>
            </a:lvl2pPr>
            <a:lvl3pPr marL="987425" indent="-293688">
              <a:spcBef>
                <a:spcPct val="20000"/>
              </a:spcBef>
              <a:buClr>
                <a:schemeClr val="accent1"/>
              </a:buClr>
              <a:buSzPct val="70000"/>
              <a:buFont typeface="Wingdings" pitchFamily="2" charset="2"/>
              <a:buChar char="l"/>
              <a:defRPr sz="2300">
                <a:solidFill>
                  <a:schemeClr val="tx1"/>
                </a:solidFill>
                <a:latin typeface="Arial" charset="0"/>
                <a:cs typeface="Arial" charset="0"/>
              </a:defRPr>
            </a:lvl3pPr>
            <a:lvl4pPr marL="1281113" indent="-292100">
              <a:spcBef>
                <a:spcPct val="20000"/>
              </a:spcBef>
              <a:buClr>
                <a:schemeClr val="tx2"/>
              </a:buClr>
              <a:buSzPct val="75000"/>
              <a:buFont typeface="Wingdings" pitchFamily="2" charset="2"/>
              <a:buChar char="§"/>
              <a:defRPr sz="2000">
                <a:solidFill>
                  <a:schemeClr val="tx1"/>
                </a:solidFill>
                <a:latin typeface="Arial" charset="0"/>
                <a:cs typeface="Arial" charset="0"/>
              </a:defRPr>
            </a:lvl4pPr>
            <a:lvl5pPr marL="1598613" indent="-315913">
              <a:spcBef>
                <a:spcPct val="20000"/>
              </a:spcBef>
              <a:buClr>
                <a:schemeClr val="folHlink"/>
              </a:buClr>
              <a:buSzPct val="80000"/>
              <a:buFont typeface="Wingdings" pitchFamily="2" charset="2"/>
              <a:buChar char="§"/>
              <a:defRPr sz="2000">
                <a:solidFill>
                  <a:schemeClr val="tx1"/>
                </a:solidFill>
                <a:latin typeface="Arial" charset="0"/>
                <a:cs typeface="Arial" charset="0"/>
              </a:defRPr>
            </a:lvl5pPr>
            <a:lvl6pPr marL="2055813" indent="-315913" fontAlgn="base">
              <a:spcBef>
                <a:spcPct val="20000"/>
              </a:spcBef>
              <a:spcAft>
                <a:spcPct val="0"/>
              </a:spcAft>
              <a:buClr>
                <a:schemeClr val="folHlink"/>
              </a:buClr>
              <a:buSzPct val="80000"/>
              <a:buFont typeface="Wingdings" pitchFamily="2" charset="2"/>
              <a:buChar char="§"/>
              <a:defRPr sz="2000">
                <a:solidFill>
                  <a:schemeClr val="tx1"/>
                </a:solidFill>
                <a:latin typeface="Arial" charset="0"/>
                <a:cs typeface="Arial" charset="0"/>
              </a:defRPr>
            </a:lvl6pPr>
            <a:lvl7pPr marL="2513013" indent="-315913" fontAlgn="base">
              <a:spcBef>
                <a:spcPct val="20000"/>
              </a:spcBef>
              <a:spcAft>
                <a:spcPct val="0"/>
              </a:spcAft>
              <a:buClr>
                <a:schemeClr val="folHlink"/>
              </a:buClr>
              <a:buSzPct val="80000"/>
              <a:buFont typeface="Wingdings" pitchFamily="2" charset="2"/>
              <a:buChar char="§"/>
              <a:defRPr sz="2000">
                <a:solidFill>
                  <a:schemeClr val="tx1"/>
                </a:solidFill>
                <a:latin typeface="Arial" charset="0"/>
                <a:cs typeface="Arial" charset="0"/>
              </a:defRPr>
            </a:lvl7pPr>
            <a:lvl8pPr marL="2970213" indent="-315913" fontAlgn="base">
              <a:spcBef>
                <a:spcPct val="20000"/>
              </a:spcBef>
              <a:spcAft>
                <a:spcPct val="0"/>
              </a:spcAft>
              <a:buClr>
                <a:schemeClr val="folHlink"/>
              </a:buClr>
              <a:buSzPct val="80000"/>
              <a:buFont typeface="Wingdings" pitchFamily="2" charset="2"/>
              <a:buChar char="§"/>
              <a:defRPr sz="2000">
                <a:solidFill>
                  <a:schemeClr val="tx1"/>
                </a:solidFill>
                <a:latin typeface="Arial" charset="0"/>
                <a:cs typeface="Arial" charset="0"/>
              </a:defRPr>
            </a:lvl8pPr>
            <a:lvl9pPr marL="3427413" indent="-315913" fontAlgn="base">
              <a:spcBef>
                <a:spcPct val="20000"/>
              </a:spcBef>
              <a:spcAft>
                <a:spcPct val="0"/>
              </a:spcAft>
              <a:buClr>
                <a:schemeClr val="folHlink"/>
              </a:buClr>
              <a:buSzPct val="80000"/>
              <a:buFont typeface="Wingdings" pitchFamily="2" charset="2"/>
              <a:buChar char="§"/>
              <a:defRPr sz="2000">
                <a:solidFill>
                  <a:schemeClr val="tx1"/>
                </a:solidFill>
                <a:latin typeface="Arial" charset="0"/>
                <a:cs typeface="Arial" charset="0"/>
              </a:defRPr>
            </a:lvl9pPr>
          </a:lstStyle>
          <a:p>
            <a:pPr>
              <a:lnSpc>
                <a:spcPct val="80000"/>
              </a:lnSpc>
              <a:buFont typeface="Wingdings" pitchFamily="2" charset="2"/>
              <a:buNone/>
            </a:pPr>
            <a:endParaRPr lang="en-GB" altLang="fr-FR" sz="1700" dirty="0">
              <a:cs typeface="Times New Roman" pitchFamily="18" charset="0"/>
            </a:endParaRPr>
          </a:p>
          <a:p>
            <a:pPr>
              <a:lnSpc>
                <a:spcPct val="80000"/>
              </a:lnSpc>
              <a:buFont typeface="Wingdings" pitchFamily="2" charset="2"/>
              <a:buNone/>
            </a:pPr>
            <a:endParaRPr lang="en-GB" altLang="fr-FR" sz="1700" dirty="0">
              <a:cs typeface="Times New Roman" pitchFamily="18" charset="0"/>
            </a:endParaRPr>
          </a:p>
          <a:p>
            <a:pPr>
              <a:lnSpc>
                <a:spcPct val="80000"/>
              </a:lnSpc>
              <a:buFont typeface="Wingdings" pitchFamily="2" charset="2"/>
              <a:buNone/>
            </a:pPr>
            <a:endParaRPr lang="en-GB" altLang="fr-FR" sz="1700" dirty="0">
              <a:cs typeface="Times New Roman" pitchFamily="18" charset="0"/>
            </a:endParaRPr>
          </a:p>
          <a:p>
            <a:pPr>
              <a:lnSpc>
                <a:spcPct val="80000"/>
              </a:lnSpc>
              <a:buFont typeface="Wingdings" pitchFamily="2" charset="2"/>
              <a:buNone/>
            </a:pPr>
            <a:endParaRPr lang="en-GB" altLang="fr-FR" sz="1700" dirty="0">
              <a:cs typeface="Times New Roman" pitchFamily="18" charset="0"/>
            </a:endParaRPr>
          </a:p>
          <a:p>
            <a:pPr>
              <a:buFont typeface="Wingdings" pitchFamily="2" charset="2"/>
              <a:buNone/>
            </a:pPr>
            <a:r>
              <a:rPr lang="en-GB" altLang="fr-FR" sz="1800" dirty="0"/>
              <a:t>STB0899 Functions In Order:</a:t>
            </a:r>
          </a:p>
          <a:p>
            <a:r>
              <a:rPr lang="en-GB" altLang="fr-FR" sz="1600" dirty="0"/>
              <a:t> Digitising I and Q, Integration of signals to calculate AGC1 Locking RF frequency</a:t>
            </a:r>
          </a:p>
          <a:p>
            <a:r>
              <a:rPr lang="en-GB" altLang="fr-FR" sz="1600" dirty="0"/>
              <a:t> Locking Symbol Rate frequency</a:t>
            </a:r>
          </a:p>
          <a:p>
            <a:r>
              <a:rPr lang="en-GB" altLang="fr-FR" sz="1600" dirty="0"/>
              <a:t> Equalisation to suppress echoes in coaxial cable, De-mapping, Viterbi decoding</a:t>
            </a:r>
          </a:p>
          <a:p>
            <a:r>
              <a:rPr lang="en-GB" altLang="fr-FR" sz="1600" dirty="0"/>
              <a:t> De-interlacing, Reed Solomon decoding, Removing energy dispersion coding</a:t>
            </a:r>
          </a:p>
          <a:p>
            <a:r>
              <a:rPr lang="en-GB" altLang="fr-FR" sz="1600" dirty="0"/>
              <a:t> Obtaining TS Stream (detection of header bytes, packets…)</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609600" y="304800"/>
            <a:ext cx="8077200" cy="381000"/>
          </a:xfrm>
        </p:spPr>
        <p:txBody>
          <a:bodyPr/>
          <a:lstStyle/>
          <a:p>
            <a:r>
              <a:rPr lang="en-US" altLang="fr-FR" sz="2600" dirty="0" smtClean="0"/>
              <a:t>Measuring DVB-S Signal From RF to Video</a:t>
            </a:r>
            <a:endParaRPr lang="en-US" altLang="fr-FR" sz="2600" dirty="0"/>
          </a:p>
        </p:txBody>
      </p:sp>
      <p:sp>
        <p:nvSpPr>
          <p:cNvPr id="13315" name="Rectangle 3"/>
          <p:cNvSpPr>
            <a:spLocks noGrp="1" noChangeArrowheads="1"/>
          </p:cNvSpPr>
          <p:nvPr>
            <p:ph type="body" idx="1"/>
          </p:nvPr>
        </p:nvSpPr>
        <p:spPr>
          <a:xfrm>
            <a:off x="395288" y="1125538"/>
            <a:ext cx="6048375" cy="5327650"/>
          </a:xfrm>
        </p:spPr>
        <p:txBody>
          <a:bodyPr/>
          <a:lstStyle/>
          <a:p>
            <a:pPr>
              <a:lnSpc>
                <a:spcPct val="80000"/>
              </a:lnSpc>
            </a:pPr>
            <a:r>
              <a:rPr lang="en-US" altLang="fr-FR" sz="1800" dirty="0" smtClean="0"/>
              <a:t>Initially there are video and audio signals that have been </a:t>
            </a:r>
            <a:r>
              <a:rPr lang="en-US" altLang="fr-FR" sz="1800" dirty="0" err="1" smtClean="0"/>
              <a:t>digitised</a:t>
            </a:r>
            <a:r>
              <a:rPr lang="en-US" altLang="fr-FR" sz="1800" dirty="0" smtClean="0"/>
              <a:t> and multiplexed to give a series of digital values, consisting of bits (0 or 1): 0010101110101101101 ....</a:t>
            </a:r>
            <a:br>
              <a:rPr lang="en-US" altLang="fr-FR" sz="1800" dirty="0" smtClean="0"/>
            </a:br>
            <a:r>
              <a:rPr lang="en-US" altLang="fr-FR" sz="1800" dirty="0" smtClean="0"/>
              <a:t/>
            </a:r>
            <a:br>
              <a:rPr lang="en-US" altLang="fr-FR" sz="1800" dirty="0" smtClean="0"/>
            </a:br>
            <a:r>
              <a:rPr lang="en-US" altLang="fr-FR" sz="1800" dirty="0" smtClean="0"/>
              <a:t>The principle of a DVB-S transmission is to continuously send (for QPSK modulation of a carrier) "Symbol" called IQ, which can be regarded as the coordinates (I, Q) of a point and which, as the dial is the point wherein, means 00, 01, 10 or 11.</a:t>
            </a:r>
          </a:p>
          <a:p>
            <a:pPr>
              <a:lnSpc>
                <a:spcPct val="80000"/>
              </a:lnSpc>
            </a:pPr>
            <a:endParaRPr lang="en-US" altLang="fr-FR" sz="1800" dirty="0" smtClean="0"/>
          </a:p>
          <a:p>
            <a:pPr>
              <a:lnSpc>
                <a:spcPct val="80000"/>
              </a:lnSpc>
            </a:pPr>
            <a:r>
              <a:rPr lang="en-US" altLang="fr-FR" sz="1800" dirty="0" smtClean="0"/>
              <a:t>With these Symbols received, we will reconstruct the byte stream of information that has been </a:t>
            </a:r>
            <a:r>
              <a:rPr lang="en-US" altLang="fr-FR" sz="1800" dirty="0" err="1" smtClean="0"/>
              <a:t>digitised</a:t>
            </a:r>
            <a:r>
              <a:rPr lang="en-US" altLang="fr-FR" sz="1800" dirty="0" smtClean="0"/>
              <a:t> and transmitted after a whole process to correct the errors and re-order the video, audio, </a:t>
            </a:r>
            <a:r>
              <a:rPr lang="en-US" altLang="fr-FR" sz="1800" dirty="0" err="1" smtClean="0"/>
              <a:t>etc</a:t>
            </a:r>
            <a:r>
              <a:rPr lang="en-US" altLang="fr-FR" sz="1800" dirty="0" smtClean="0"/>
              <a:t> ... We can already see that the constellation (drawing representing four quadrants and IQ points) will help us to see if the points are well placed and if it is easy to determine what combination (00 or 01 or 10 or 11) they represent. Faults in transmission and reception, will lead to a greater or lesser dispersion of these points, as we will see later.</a:t>
            </a:r>
          </a:p>
          <a:p>
            <a:pPr>
              <a:lnSpc>
                <a:spcPct val="80000"/>
              </a:lnSpc>
              <a:buFont typeface="Wingdings" pitchFamily="2" charset="2"/>
              <a:buNone/>
            </a:pPr>
            <a:endParaRPr lang="en-US" altLang="fr-FR" sz="1800" dirty="0">
              <a:cs typeface="Times New Roman" pitchFamily="18" charset="0"/>
            </a:endParaRPr>
          </a:p>
        </p:txBody>
      </p:sp>
      <p:sp>
        <p:nvSpPr>
          <p:cNvPr id="13316" name="Text Box 4"/>
          <p:cNvSpPr txBox="1">
            <a:spLocks noChangeArrowheads="1"/>
          </p:cNvSpPr>
          <p:nvPr/>
        </p:nvSpPr>
        <p:spPr bwMode="auto">
          <a:xfrm>
            <a:off x="609600" y="2209800"/>
            <a:ext cx="60198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tLang="fr-FR" sz="1200" b="1" i="1">
              <a:cs typeface="Times New Roman" pitchFamily="18" charset="0"/>
            </a:endParaRPr>
          </a:p>
        </p:txBody>
      </p:sp>
      <p:sp>
        <p:nvSpPr>
          <p:cNvPr id="13318" name="Rectangle 6"/>
          <p:cNvSpPr>
            <a:spLocks noChangeArrowheads="1"/>
          </p:cNvSpPr>
          <p:nvPr/>
        </p:nvSpPr>
        <p:spPr bwMode="auto">
          <a:xfrm>
            <a:off x="3476625" y="22860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fr-FR"/>
          </a:p>
        </p:txBody>
      </p:sp>
      <p:pic>
        <p:nvPicPr>
          <p:cNvPr id="13317" name="Picture 5" descr="575px-QPSK_Gray_Code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05600" y="2514600"/>
            <a:ext cx="2190750" cy="2286000"/>
          </a:xfrm>
          <a:prstGeom prst="rect">
            <a:avLst/>
          </a:prstGeom>
          <a:solidFill>
            <a:schemeClr val="tx1"/>
          </a:solid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684213" y="476250"/>
            <a:ext cx="7772400" cy="381000"/>
          </a:xfrm>
        </p:spPr>
        <p:txBody>
          <a:bodyPr/>
          <a:lstStyle/>
          <a:p>
            <a:r>
              <a:rPr lang="en-US" altLang="fr-FR" sz="2600" dirty="0" smtClean="0"/>
              <a:t>Measuring Signal Levels</a:t>
            </a:r>
            <a:endParaRPr lang="en-US" altLang="fr-FR" sz="2600" dirty="0"/>
          </a:p>
        </p:txBody>
      </p:sp>
      <p:sp>
        <p:nvSpPr>
          <p:cNvPr id="16387" name="Rectangle 3"/>
          <p:cNvSpPr>
            <a:spLocks noGrp="1" noChangeArrowheads="1"/>
          </p:cNvSpPr>
          <p:nvPr>
            <p:ph type="body" idx="1"/>
          </p:nvPr>
        </p:nvSpPr>
        <p:spPr>
          <a:xfrm>
            <a:off x="250825" y="1052513"/>
            <a:ext cx="5832475" cy="1944687"/>
          </a:xfrm>
        </p:spPr>
        <p:txBody>
          <a:bodyPr/>
          <a:lstStyle/>
          <a:p>
            <a:pPr>
              <a:lnSpc>
                <a:spcPct val="80000"/>
              </a:lnSpc>
            </a:pPr>
            <a:r>
              <a:rPr lang="en-GB" altLang="fr-FR" sz="1800" b="1">
                <a:cs typeface="Times New Roman" pitchFamily="18" charset="0"/>
              </a:rPr>
              <a:t>RF level</a:t>
            </a:r>
          </a:p>
          <a:p>
            <a:pPr>
              <a:lnSpc>
                <a:spcPct val="80000"/>
              </a:lnSpc>
              <a:buFont typeface="Wingdings" pitchFamily="2" charset="2"/>
              <a:buNone/>
            </a:pPr>
            <a:r>
              <a:rPr lang="en-GB" altLang="fr-FR" sz="1800">
                <a:cs typeface="Times New Roman" pitchFamily="18" charset="0"/>
              </a:rPr>
              <a:t>	This is the standard measurement use in amateur radio, it can be represented in these ways:</a:t>
            </a:r>
          </a:p>
          <a:p>
            <a:pPr lvl="1">
              <a:lnSpc>
                <a:spcPct val="80000"/>
              </a:lnSpc>
            </a:pPr>
            <a:r>
              <a:rPr lang="en-GB" altLang="fr-FR" sz="1800">
                <a:cs typeface="Times New Roman" pitchFamily="18" charset="0"/>
              </a:rPr>
              <a:t>S point</a:t>
            </a:r>
          </a:p>
          <a:p>
            <a:pPr lvl="1">
              <a:lnSpc>
                <a:spcPct val="80000"/>
              </a:lnSpc>
            </a:pPr>
            <a:r>
              <a:rPr lang="en-GB" altLang="fr-FR" sz="1800">
                <a:cs typeface="Times New Roman" pitchFamily="18" charset="0"/>
              </a:rPr>
              <a:t>dBμ Volt</a:t>
            </a:r>
          </a:p>
          <a:p>
            <a:pPr lvl="1">
              <a:lnSpc>
                <a:spcPct val="80000"/>
              </a:lnSpc>
            </a:pPr>
            <a:r>
              <a:rPr lang="en-GB" altLang="fr-FR" sz="1800">
                <a:cs typeface="Times New Roman" pitchFamily="18" charset="0"/>
              </a:rPr>
              <a:t>dBm</a:t>
            </a:r>
          </a:p>
          <a:p>
            <a:pPr lvl="1">
              <a:lnSpc>
                <a:spcPct val="80000"/>
              </a:lnSpc>
            </a:pPr>
            <a:r>
              <a:rPr lang="en-GB" altLang="fr-FR" sz="1800">
                <a:cs typeface="Times New Roman" pitchFamily="18" charset="0"/>
              </a:rPr>
              <a:t>or more recently by LED segment displays.</a:t>
            </a:r>
          </a:p>
        </p:txBody>
      </p:sp>
      <p:sp>
        <p:nvSpPr>
          <p:cNvPr id="16389" name="Rectangle 5"/>
          <p:cNvSpPr>
            <a:spLocks noChangeArrowheads="1"/>
          </p:cNvSpPr>
          <p:nvPr/>
        </p:nvSpPr>
        <p:spPr bwMode="auto">
          <a:xfrm>
            <a:off x="3748088" y="2481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fr-FR"/>
          </a:p>
        </p:txBody>
      </p:sp>
      <p:pic>
        <p:nvPicPr>
          <p:cNvPr id="16388" name="Picture 4" descr="Power R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2225" y="1341438"/>
            <a:ext cx="1193800" cy="1371600"/>
          </a:xfrm>
          <a:prstGeom prst="rect">
            <a:avLst/>
          </a:prstGeom>
          <a:noFill/>
          <a:extLst>
            <a:ext uri="{909E8E84-426E-40DD-AFC4-6F175D3DCCD1}">
              <a14:hiddenFill xmlns:a14="http://schemas.microsoft.com/office/drawing/2010/main">
                <a:solidFill>
                  <a:srgbClr val="FFFFFF"/>
                </a:solidFill>
              </a14:hiddenFill>
            </a:ext>
          </a:extLst>
        </p:spPr>
      </p:pic>
      <p:pic>
        <p:nvPicPr>
          <p:cNvPr id="16390" name="Picture 6" descr="spectre norma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0" y="4797425"/>
            <a:ext cx="3094038" cy="1835150"/>
          </a:xfrm>
          <a:prstGeom prst="rect">
            <a:avLst/>
          </a:prstGeom>
          <a:noFill/>
          <a:extLst>
            <a:ext uri="{909E8E84-426E-40DD-AFC4-6F175D3DCCD1}">
              <a14:hiddenFill xmlns:a14="http://schemas.microsoft.com/office/drawing/2010/main">
                <a:solidFill>
                  <a:srgbClr val="FFFFFF"/>
                </a:solidFill>
              </a14:hiddenFill>
            </a:ext>
          </a:extLst>
        </p:spPr>
      </p:pic>
      <p:sp>
        <p:nvSpPr>
          <p:cNvPr id="16392" name="Text Box 8"/>
          <p:cNvSpPr txBox="1">
            <a:spLocks noChangeArrowheads="1"/>
          </p:cNvSpPr>
          <p:nvPr/>
        </p:nvSpPr>
        <p:spPr bwMode="auto">
          <a:xfrm>
            <a:off x="827088" y="5445125"/>
            <a:ext cx="4103687" cy="57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altLang="fr-FR" sz="1600">
                <a:latin typeface="Arial" charset="0"/>
                <a:cs typeface="Times New Roman" pitchFamily="18" charset="0"/>
              </a:rPr>
              <a:t>Spectrum analyser (SEFRAM7856</a:t>
            </a:r>
            <a:r>
              <a:rPr lang="en-GB" altLang="fr-FR" sz="1600">
                <a:latin typeface="Arial" charset="0"/>
                <a:cs typeface="Times New Roman" pitchFamily="18" charset="0"/>
                <a:sym typeface="Wingdings" pitchFamily="2" charset="2"/>
              </a:rPr>
              <a:t>)</a:t>
            </a:r>
            <a:endParaRPr lang="en-GB" altLang="fr-FR" sz="1600">
              <a:latin typeface="Arial" charset="0"/>
              <a:cs typeface="Times New Roman" pitchFamily="18" charset="0"/>
            </a:endParaRPr>
          </a:p>
          <a:p>
            <a:r>
              <a:rPr lang="en-GB" altLang="fr-FR" sz="1600">
                <a:latin typeface="Arial" charset="0"/>
                <a:cs typeface="Times New Roman" pitchFamily="18" charset="0"/>
              </a:rPr>
              <a:t>Not every OM has one in his shack</a:t>
            </a:r>
          </a:p>
          <a:p>
            <a:r>
              <a:rPr lang="en-GB" altLang="fr-FR" sz="1200">
                <a:latin typeface="Arial" charset="0"/>
                <a:cs typeface="Times New Roman" pitchFamily="18" charset="0"/>
              </a:rPr>
              <a:t> </a:t>
            </a:r>
          </a:p>
          <a:p>
            <a:endParaRPr lang="en-GB" altLang="fr-FR" sz="1200">
              <a:latin typeface="Arial" charset="0"/>
              <a:cs typeface="Times New Roman" pitchFamily="18" charset="0"/>
            </a:endParaRPr>
          </a:p>
        </p:txBody>
      </p:sp>
      <p:sp>
        <p:nvSpPr>
          <p:cNvPr id="16393" name="Rectangle 9"/>
          <p:cNvSpPr>
            <a:spLocks noChangeArrowheads="1"/>
          </p:cNvSpPr>
          <p:nvPr/>
        </p:nvSpPr>
        <p:spPr bwMode="auto">
          <a:xfrm>
            <a:off x="4500563" y="0"/>
            <a:ext cx="67056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fontAlgn="base">
              <a:spcBef>
                <a:spcPct val="0"/>
              </a:spcBef>
              <a:spcAft>
                <a:spcPct val="0"/>
              </a:spcAft>
              <a:defRPr sz="2400">
                <a:solidFill>
                  <a:schemeClr val="tx1"/>
                </a:solidFill>
                <a:latin typeface="Times New Roman" pitchFamily="18" charset="0"/>
              </a:defRPr>
            </a:lvl6pPr>
            <a:lvl7pPr marL="2971800" indent="-228600" fontAlgn="base">
              <a:spcBef>
                <a:spcPct val="0"/>
              </a:spcBef>
              <a:spcAft>
                <a:spcPct val="0"/>
              </a:spcAft>
              <a:defRPr sz="2400">
                <a:solidFill>
                  <a:schemeClr val="tx1"/>
                </a:solidFill>
                <a:latin typeface="Times New Roman" pitchFamily="18" charset="0"/>
              </a:defRPr>
            </a:lvl7pPr>
            <a:lvl8pPr marL="3429000" indent="-228600" fontAlgn="base">
              <a:spcBef>
                <a:spcPct val="0"/>
              </a:spcBef>
              <a:spcAft>
                <a:spcPct val="0"/>
              </a:spcAft>
              <a:defRPr sz="2400">
                <a:solidFill>
                  <a:schemeClr val="tx1"/>
                </a:solidFill>
                <a:latin typeface="Times New Roman" pitchFamily="18" charset="0"/>
              </a:defRPr>
            </a:lvl8pPr>
            <a:lvl9pPr marL="3886200" indent="-228600" fontAlgn="base">
              <a:spcBef>
                <a:spcPct val="0"/>
              </a:spcBef>
              <a:spcAft>
                <a:spcPct val="0"/>
              </a:spcAft>
              <a:defRPr sz="2400">
                <a:solidFill>
                  <a:schemeClr val="tx1"/>
                </a:solidFill>
                <a:latin typeface="Times New Roman" pitchFamily="18" charset="0"/>
              </a:defRPr>
            </a:lvl9pPr>
          </a:lstStyle>
          <a:p>
            <a:pPr>
              <a:spcBef>
                <a:spcPct val="20000"/>
              </a:spcBef>
            </a:pPr>
            <a:endParaRPr lang="en-GB" altLang="fr-FR" sz="1200">
              <a:latin typeface="Arial" charset="0"/>
              <a:cs typeface="Times New Roman" pitchFamily="18" charset="0"/>
            </a:endParaRPr>
          </a:p>
          <a:p>
            <a:pPr>
              <a:spcBef>
                <a:spcPct val="20000"/>
              </a:spcBef>
            </a:pPr>
            <a:endParaRPr lang="en-GB" altLang="fr-FR" sz="1200">
              <a:latin typeface="Arial" charset="0"/>
            </a:endParaRPr>
          </a:p>
        </p:txBody>
      </p:sp>
      <p:pic>
        <p:nvPicPr>
          <p:cNvPr id="16394" name="Picture 10" descr="IQ oscilloscop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40650" y="3068638"/>
            <a:ext cx="1114425" cy="1438275"/>
          </a:xfrm>
          <a:prstGeom prst="rect">
            <a:avLst/>
          </a:prstGeom>
          <a:noFill/>
          <a:extLst>
            <a:ext uri="{909E8E84-426E-40DD-AFC4-6F175D3DCCD1}">
              <a14:hiddenFill xmlns:a14="http://schemas.microsoft.com/office/drawing/2010/main">
                <a:solidFill>
                  <a:srgbClr val="FFFFFF"/>
                </a:solidFill>
              </a14:hiddenFill>
            </a:ext>
          </a:extLst>
        </p:spPr>
      </p:pic>
      <p:sp>
        <p:nvSpPr>
          <p:cNvPr id="16395" name="Rectangle 11"/>
          <p:cNvSpPr>
            <a:spLocks noChangeArrowheads="1"/>
          </p:cNvSpPr>
          <p:nvPr/>
        </p:nvSpPr>
        <p:spPr bwMode="auto">
          <a:xfrm>
            <a:off x="323850" y="3068638"/>
            <a:ext cx="7489825" cy="1944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chemeClr val="tx2"/>
              </a:buClr>
              <a:buSzPct val="70000"/>
              <a:buFont typeface="Wingdings" pitchFamily="2" charset="2"/>
              <a:buChar char="l"/>
              <a:defRPr sz="3000">
                <a:solidFill>
                  <a:schemeClr val="tx1"/>
                </a:solidFill>
                <a:latin typeface="Arial" charset="0"/>
                <a:cs typeface="Arial" charset="0"/>
              </a:defRPr>
            </a:lvl1pPr>
            <a:lvl2pPr marL="692150" indent="-347663">
              <a:spcBef>
                <a:spcPct val="20000"/>
              </a:spcBef>
              <a:buClr>
                <a:schemeClr val="accent2"/>
              </a:buClr>
              <a:buSzPct val="70000"/>
              <a:buFont typeface="Wingdings" pitchFamily="2" charset="2"/>
              <a:buChar char="l"/>
              <a:defRPr sz="2600">
                <a:solidFill>
                  <a:schemeClr val="tx1"/>
                </a:solidFill>
                <a:latin typeface="Arial" charset="0"/>
                <a:cs typeface="Arial" charset="0"/>
              </a:defRPr>
            </a:lvl2pPr>
            <a:lvl3pPr marL="987425" indent="-293688">
              <a:spcBef>
                <a:spcPct val="20000"/>
              </a:spcBef>
              <a:buClr>
                <a:schemeClr val="accent1"/>
              </a:buClr>
              <a:buSzPct val="70000"/>
              <a:buFont typeface="Wingdings" pitchFamily="2" charset="2"/>
              <a:buChar char="l"/>
              <a:defRPr sz="2300">
                <a:solidFill>
                  <a:schemeClr val="tx1"/>
                </a:solidFill>
                <a:latin typeface="Arial" charset="0"/>
                <a:cs typeface="Arial" charset="0"/>
              </a:defRPr>
            </a:lvl3pPr>
            <a:lvl4pPr marL="1281113" indent="-292100">
              <a:spcBef>
                <a:spcPct val="20000"/>
              </a:spcBef>
              <a:buClr>
                <a:schemeClr val="tx2"/>
              </a:buClr>
              <a:buSzPct val="75000"/>
              <a:buFont typeface="Wingdings" pitchFamily="2" charset="2"/>
              <a:buChar char="§"/>
              <a:defRPr sz="2000">
                <a:solidFill>
                  <a:schemeClr val="tx1"/>
                </a:solidFill>
                <a:latin typeface="Arial" charset="0"/>
                <a:cs typeface="Arial" charset="0"/>
              </a:defRPr>
            </a:lvl4pPr>
            <a:lvl5pPr marL="1598613" indent="-315913">
              <a:spcBef>
                <a:spcPct val="20000"/>
              </a:spcBef>
              <a:buClr>
                <a:schemeClr val="folHlink"/>
              </a:buClr>
              <a:buSzPct val="80000"/>
              <a:buFont typeface="Wingdings" pitchFamily="2" charset="2"/>
              <a:buChar char="§"/>
              <a:defRPr sz="2000">
                <a:solidFill>
                  <a:schemeClr val="tx1"/>
                </a:solidFill>
                <a:latin typeface="Arial" charset="0"/>
                <a:cs typeface="Arial" charset="0"/>
              </a:defRPr>
            </a:lvl5pPr>
            <a:lvl6pPr marL="2055813" indent="-315913" fontAlgn="base">
              <a:spcBef>
                <a:spcPct val="20000"/>
              </a:spcBef>
              <a:spcAft>
                <a:spcPct val="0"/>
              </a:spcAft>
              <a:buClr>
                <a:schemeClr val="folHlink"/>
              </a:buClr>
              <a:buSzPct val="80000"/>
              <a:buFont typeface="Wingdings" pitchFamily="2" charset="2"/>
              <a:buChar char="§"/>
              <a:defRPr sz="2000">
                <a:solidFill>
                  <a:schemeClr val="tx1"/>
                </a:solidFill>
                <a:latin typeface="Arial" charset="0"/>
                <a:cs typeface="Arial" charset="0"/>
              </a:defRPr>
            </a:lvl6pPr>
            <a:lvl7pPr marL="2513013" indent="-315913" fontAlgn="base">
              <a:spcBef>
                <a:spcPct val="20000"/>
              </a:spcBef>
              <a:spcAft>
                <a:spcPct val="0"/>
              </a:spcAft>
              <a:buClr>
                <a:schemeClr val="folHlink"/>
              </a:buClr>
              <a:buSzPct val="80000"/>
              <a:buFont typeface="Wingdings" pitchFamily="2" charset="2"/>
              <a:buChar char="§"/>
              <a:defRPr sz="2000">
                <a:solidFill>
                  <a:schemeClr val="tx1"/>
                </a:solidFill>
                <a:latin typeface="Arial" charset="0"/>
                <a:cs typeface="Arial" charset="0"/>
              </a:defRPr>
            </a:lvl7pPr>
            <a:lvl8pPr marL="2970213" indent="-315913" fontAlgn="base">
              <a:spcBef>
                <a:spcPct val="20000"/>
              </a:spcBef>
              <a:spcAft>
                <a:spcPct val="0"/>
              </a:spcAft>
              <a:buClr>
                <a:schemeClr val="folHlink"/>
              </a:buClr>
              <a:buSzPct val="80000"/>
              <a:buFont typeface="Wingdings" pitchFamily="2" charset="2"/>
              <a:buChar char="§"/>
              <a:defRPr sz="2000">
                <a:solidFill>
                  <a:schemeClr val="tx1"/>
                </a:solidFill>
                <a:latin typeface="Arial" charset="0"/>
                <a:cs typeface="Arial" charset="0"/>
              </a:defRPr>
            </a:lvl8pPr>
            <a:lvl9pPr marL="3427413" indent="-315913" fontAlgn="base">
              <a:spcBef>
                <a:spcPct val="20000"/>
              </a:spcBef>
              <a:spcAft>
                <a:spcPct val="0"/>
              </a:spcAft>
              <a:buClr>
                <a:schemeClr val="folHlink"/>
              </a:buClr>
              <a:buSzPct val="80000"/>
              <a:buFont typeface="Wingdings" pitchFamily="2" charset="2"/>
              <a:buChar char="§"/>
              <a:defRPr sz="2000">
                <a:solidFill>
                  <a:schemeClr val="tx1"/>
                </a:solidFill>
                <a:latin typeface="Arial" charset="0"/>
                <a:cs typeface="Arial" charset="0"/>
              </a:defRPr>
            </a:lvl9pPr>
          </a:lstStyle>
          <a:p>
            <a:r>
              <a:rPr lang="en-GB" altLang="fr-FR" sz="1600" b="1"/>
              <a:t>I and Q levels</a:t>
            </a:r>
            <a:endParaRPr lang="en-GB" altLang="fr-FR" sz="1600"/>
          </a:p>
          <a:p>
            <a:pPr lvl="1"/>
            <a:r>
              <a:rPr lang="en-GB" altLang="fr-FR" sz="1600"/>
              <a:t>IQ signals supplied by the ZeroTuner have an amplitude of 0 to 1 Vpp, generally (or 0 to 2 Vpp for the STB0899 demodulator)</a:t>
            </a:r>
          </a:p>
          <a:p>
            <a:pPr lvl="1"/>
            <a:r>
              <a:rPr lang="en-GB" altLang="fr-FR" sz="1600"/>
              <a:t>Frequency of the order of a few MHz</a:t>
            </a:r>
          </a:p>
          <a:p>
            <a:pPr lvl="1"/>
            <a:r>
              <a:rPr lang="en-GB" altLang="fr-FR" sz="1600"/>
              <a:t>The small  Tutioune oscilloscope displays these signals                   </a:t>
            </a:r>
            <a:r>
              <a:rPr lang="en-GB" altLang="fr-FR" sz="1600">
                <a:sym typeface="Wingdings" pitchFamily="2" charset="2"/>
              </a:rPr>
              <a:t></a:t>
            </a:r>
            <a:r>
              <a:rPr lang="en-GB" altLang="fr-FR" sz="1400"/>
              <a:t> </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611188" y="549275"/>
            <a:ext cx="7772400" cy="304800"/>
          </a:xfrm>
        </p:spPr>
        <p:txBody>
          <a:bodyPr/>
          <a:lstStyle/>
          <a:p>
            <a:r>
              <a:rPr lang="en-US" altLang="fr-FR" sz="2600" dirty="0" smtClean="0"/>
              <a:t>Measuring Signal to Noise</a:t>
            </a:r>
            <a:endParaRPr lang="en-US" altLang="fr-FR" sz="2600" dirty="0"/>
          </a:p>
        </p:txBody>
      </p:sp>
      <p:sp>
        <p:nvSpPr>
          <p:cNvPr id="17411" name="Rectangle 3"/>
          <p:cNvSpPr>
            <a:spLocks noGrp="1" noChangeArrowheads="1"/>
          </p:cNvSpPr>
          <p:nvPr>
            <p:ph type="body" idx="1"/>
          </p:nvPr>
        </p:nvSpPr>
        <p:spPr>
          <a:xfrm>
            <a:off x="684213" y="1700213"/>
            <a:ext cx="7772400" cy="990600"/>
          </a:xfrm>
        </p:spPr>
        <p:txBody>
          <a:bodyPr/>
          <a:lstStyle/>
          <a:p>
            <a:pPr>
              <a:lnSpc>
                <a:spcPct val="80000"/>
              </a:lnSpc>
            </a:pPr>
            <a:endParaRPr lang="en-US" altLang="fr-FR" sz="2400" dirty="0" smtClean="0">
              <a:cs typeface="Times New Roman" pitchFamily="18" charset="0"/>
            </a:endParaRPr>
          </a:p>
          <a:p>
            <a:pPr>
              <a:lnSpc>
                <a:spcPct val="80000"/>
              </a:lnSpc>
            </a:pPr>
            <a:r>
              <a:rPr lang="en-US" altLang="fr-FR" sz="2400" dirty="0" smtClean="0">
                <a:cs typeface="Times New Roman" pitchFamily="18" charset="0"/>
              </a:rPr>
              <a:t>There are 5 main Signal to Noise measurements in common use:</a:t>
            </a:r>
          </a:p>
          <a:p>
            <a:pPr>
              <a:lnSpc>
                <a:spcPct val="80000"/>
              </a:lnSpc>
            </a:pPr>
            <a:endParaRPr lang="en-US" altLang="fr-FR" sz="2400" dirty="0" smtClean="0">
              <a:cs typeface="Times New Roman" pitchFamily="18" charset="0"/>
            </a:endParaRPr>
          </a:p>
          <a:p>
            <a:pPr lvl="1">
              <a:lnSpc>
                <a:spcPct val="80000"/>
              </a:lnSpc>
              <a:buFont typeface="Wingdings" pitchFamily="2" charset="2"/>
              <a:buAutoNum type="arabicPeriod"/>
            </a:pPr>
            <a:r>
              <a:rPr lang="en-US" altLang="fr-FR" sz="2400" dirty="0" smtClean="0">
                <a:cs typeface="Times New Roman" pitchFamily="18" charset="0"/>
              </a:rPr>
              <a:t>CNR (RF)</a:t>
            </a:r>
          </a:p>
          <a:p>
            <a:pPr lvl="1">
              <a:lnSpc>
                <a:spcPct val="80000"/>
              </a:lnSpc>
              <a:buFont typeface="Wingdings" pitchFamily="2" charset="2"/>
              <a:buAutoNum type="arabicPeriod"/>
            </a:pPr>
            <a:r>
              <a:rPr lang="en-US" altLang="fr-FR" sz="2400" dirty="0" smtClean="0">
                <a:cs typeface="Times New Roman" pitchFamily="18" charset="0"/>
              </a:rPr>
              <a:t>Analogue SNR (analogue IQ)</a:t>
            </a:r>
          </a:p>
          <a:p>
            <a:pPr lvl="1">
              <a:lnSpc>
                <a:spcPct val="80000"/>
              </a:lnSpc>
              <a:buFont typeface="Wingdings" pitchFamily="2" charset="2"/>
              <a:buAutoNum type="arabicPeriod"/>
            </a:pPr>
            <a:r>
              <a:rPr lang="en-US" altLang="fr-FR" sz="2400" dirty="0" smtClean="0">
                <a:cs typeface="Times New Roman" pitchFamily="18" charset="0"/>
              </a:rPr>
              <a:t>Digital SNR (digital IQ)</a:t>
            </a:r>
          </a:p>
          <a:p>
            <a:pPr lvl="1">
              <a:lnSpc>
                <a:spcPct val="80000"/>
              </a:lnSpc>
              <a:buFont typeface="Wingdings" pitchFamily="2" charset="2"/>
              <a:buAutoNum type="arabicPeriod"/>
            </a:pPr>
            <a:r>
              <a:rPr lang="en-US" altLang="fr-FR" sz="2400" dirty="0" smtClean="0">
                <a:cs typeface="Times New Roman" pitchFamily="18" charset="0"/>
              </a:rPr>
              <a:t>MER </a:t>
            </a:r>
          </a:p>
          <a:p>
            <a:pPr lvl="1">
              <a:lnSpc>
                <a:spcPct val="80000"/>
              </a:lnSpc>
              <a:buFont typeface="Wingdings" pitchFamily="2" charset="2"/>
              <a:buAutoNum type="arabicPeriod"/>
            </a:pPr>
            <a:r>
              <a:rPr lang="en-US" altLang="fr-FR" sz="2400" dirty="0" smtClean="0">
                <a:cs typeface="Times New Roman" pitchFamily="18" charset="0"/>
              </a:rPr>
              <a:t>EVM</a:t>
            </a:r>
          </a:p>
          <a:p>
            <a:pPr>
              <a:lnSpc>
                <a:spcPct val="80000"/>
              </a:lnSpc>
            </a:pPr>
            <a:endParaRPr lang="en-US" altLang="fr-FR" sz="2400" dirty="0">
              <a:cs typeface="Times New Roman" pitchFamily="18" charset="0"/>
            </a:endParaRPr>
          </a:p>
        </p:txBody>
      </p:sp>
      <p:sp>
        <p:nvSpPr>
          <p:cNvPr id="17413" name="Rectangle 5"/>
          <p:cNvSpPr>
            <a:spLocks noChangeArrowheads="1"/>
          </p:cNvSpPr>
          <p:nvPr/>
        </p:nvSpPr>
        <p:spPr bwMode="auto">
          <a:xfrm>
            <a:off x="2057400" y="1914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fr-FR"/>
          </a:p>
        </p:txBody>
      </p:sp>
      <p:sp>
        <p:nvSpPr>
          <p:cNvPr id="17415" name="Text Box 7"/>
          <p:cNvSpPr txBox="1">
            <a:spLocks noChangeArrowheads="1"/>
          </p:cNvSpPr>
          <p:nvPr/>
        </p:nvSpPr>
        <p:spPr bwMode="auto">
          <a:xfrm>
            <a:off x="755650" y="5229225"/>
            <a:ext cx="8016875"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tLang="fr-FR" sz="1200">
              <a:latin typeface="Arial" charset="0"/>
              <a:cs typeface="Times New Roman" pitchFamily="18"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539750" y="549275"/>
            <a:ext cx="7772400" cy="304800"/>
          </a:xfrm>
        </p:spPr>
        <p:txBody>
          <a:bodyPr/>
          <a:lstStyle/>
          <a:p>
            <a:r>
              <a:rPr lang="en-US" altLang="fr-FR" sz="2600" dirty="0" smtClean="0"/>
              <a:t>Measuring Signal to Noise… CNR</a:t>
            </a:r>
            <a:endParaRPr lang="en-US" altLang="fr-FR" sz="2600" dirty="0"/>
          </a:p>
        </p:txBody>
      </p:sp>
      <p:sp>
        <p:nvSpPr>
          <p:cNvPr id="111619" name="Rectangle 3"/>
          <p:cNvSpPr>
            <a:spLocks noGrp="1" noChangeArrowheads="1"/>
          </p:cNvSpPr>
          <p:nvPr>
            <p:ph type="body" idx="1"/>
          </p:nvPr>
        </p:nvSpPr>
        <p:spPr>
          <a:xfrm>
            <a:off x="684213" y="3068638"/>
            <a:ext cx="7772400" cy="990600"/>
          </a:xfrm>
        </p:spPr>
        <p:txBody>
          <a:bodyPr/>
          <a:lstStyle/>
          <a:p>
            <a:pPr>
              <a:lnSpc>
                <a:spcPct val="80000"/>
              </a:lnSpc>
            </a:pPr>
            <a:endParaRPr lang="en-US" altLang="fr-FR" sz="1600" dirty="0" smtClean="0">
              <a:cs typeface="Times New Roman" pitchFamily="18" charset="0"/>
            </a:endParaRPr>
          </a:p>
          <a:p>
            <a:pPr>
              <a:lnSpc>
                <a:spcPct val="80000"/>
              </a:lnSpc>
            </a:pPr>
            <a:endParaRPr lang="en-US" altLang="fr-FR" sz="1300" b="1" dirty="0" smtClean="0">
              <a:cs typeface="Times New Roman" pitchFamily="18" charset="0"/>
            </a:endParaRPr>
          </a:p>
          <a:p>
            <a:pPr>
              <a:lnSpc>
                <a:spcPct val="80000"/>
              </a:lnSpc>
            </a:pPr>
            <a:endParaRPr lang="en-US" altLang="fr-FR" sz="1600" b="1" dirty="0" smtClean="0">
              <a:cs typeface="Times New Roman" pitchFamily="18" charset="0"/>
            </a:endParaRPr>
          </a:p>
          <a:p>
            <a:pPr>
              <a:lnSpc>
                <a:spcPct val="80000"/>
              </a:lnSpc>
            </a:pPr>
            <a:endParaRPr lang="en-US" altLang="fr-FR" sz="1600" b="1" dirty="0" smtClean="0">
              <a:cs typeface="Times New Roman" pitchFamily="18" charset="0"/>
            </a:endParaRPr>
          </a:p>
          <a:p>
            <a:pPr>
              <a:lnSpc>
                <a:spcPct val="80000"/>
              </a:lnSpc>
            </a:pPr>
            <a:r>
              <a:rPr lang="en-US" altLang="fr-FR" sz="1800" dirty="0" smtClean="0">
                <a:cs typeface="Times New Roman" pitchFamily="18" charset="0"/>
              </a:rPr>
              <a:t>CNR or C/N</a:t>
            </a:r>
            <a:r>
              <a:rPr lang="en-US" altLang="fr-FR" sz="1600" dirty="0" smtClean="0">
                <a:cs typeface="Times New Roman" pitchFamily="18" charset="0"/>
              </a:rPr>
              <a:t> </a:t>
            </a:r>
          </a:p>
          <a:p>
            <a:pPr lvl="1">
              <a:lnSpc>
                <a:spcPct val="80000"/>
              </a:lnSpc>
            </a:pPr>
            <a:r>
              <a:rPr lang="en-US" altLang="fr-FR" sz="1600" dirty="0" smtClean="0">
                <a:cs typeface="Times New Roman" pitchFamily="18" charset="0"/>
              </a:rPr>
              <a:t>Well known in Ham Radio, used with analogue RF signals, this is the Carrier to Noise Ratio, the ratio between the signal and the noise</a:t>
            </a:r>
          </a:p>
          <a:p>
            <a:pPr lvl="1">
              <a:lnSpc>
                <a:spcPct val="80000"/>
              </a:lnSpc>
            </a:pPr>
            <a:r>
              <a:rPr lang="en-US" altLang="fr-FR" sz="1600" dirty="0" smtClean="0"/>
              <a:t>The CNR is used by analogue TV operators, measured using spectrum </a:t>
            </a:r>
            <a:r>
              <a:rPr lang="en-US" altLang="fr-FR" sz="1600" dirty="0" err="1" smtClean="0"/>
              <a:t>analysers</a:t>
            </a:r>
            <a:r>
              <a:rPr lang="en-US" altLang="fr-FR" sz="1600" dirty="0" smtClean="0"/>
              <a:t> (in dB) </a:t>
            </a:r>
          </a:p>
          <a:p>
            <a:pPr lvl="1">
              <a:lnSpc>
                <a:spcPct val="80000"/>
              </a:lnSpc>
            </a:pPr>
            <a:r>
              <a:rPr lang="en-US" altLang="fr-FR" sz="1600" dirty="0" smtClean="0"/>
              <a:t>Not accurate to state that "the greater the CNR, the greater the ability to decode the digital stream without errors”</a:t>
            </a:r>
          </a:p>
          <a:p>
            <a:pPr lvl="1">
              <a:lnSpc>
                <a:spcPct val="80000"/>
              </a:lnSpc>
            </a:pPr>
            <a:r>
              <a:rPr lang="en-US" altLang="fr-FR" sz="1600" dirty="0" smtClean="0"/>
              <a:t>It is possible to have CNR of 30 dB with a "beautiful" castle shape on a spectrum </a:t>
            </a:r>
            <a:r>
              <a:rPr lang="en-US" altLang="fr-FR" sz="1600" dirty="0" err="1" smtClean="0"/>
              <a:t>analyser</a:t>
            </a:r>
            <a:r>
              <a:rPr lang="en-US" altLang="fr-FR" sz="1600" dirty="0" smtClean="0"/>
              <a:t> but not have a usable video stream to decode</a:t>
            </a:r>
          </a:p>
          <a:p>
            <a:pPr lvl="1">
              <a:lnSpc>
                <a:spcPct val="80000"/>
              </a:lnSpc>
            </a:pPr>
            <a:r>
              <a:rPr lang="en-US" altLang="fr-FR" sz="1600" b="1" dirty="0" smtClean="0"/>
              <a:t>Conclusion: </a:t>
            </a:r>
            <a:r>
              <a:rPr lang="en-US" altLang="fr-FR" sz="1600" dirty="0" smtClean="0"/>
              <a:t> </a:t>
            </a:r>
            <a:r>
              <a:rPr lang="en-US" altLang="fr-FR" sz="1600" b="1" dirty="0" smtClean="0"/>
              <a:t>CNR gives you little DATV information</a:t>
            </a:r>
            <a:r>
              <a:rPr lang="en-US" altLang="fr-FR" sz="1600" dirty="0" smtClean="0"/>
              <a:t>, except if it is very low or almost zero.</a:t>
            </a:r>
          </a:p>
          <a:p>
            <a:pPr lvl="1">
              <a:lnSpc>
                <a:spcPct val="80000"/>
              </a:lnSpc>
            </a:pPr>
            <a:endParaRPr lang="en-US" altLang="fr-FR" sz="1600" dirty="0">
              <a:cs typeface="Times New Roman" pitchFamily="18" charset="0"/>
            </a:endParaRPr>
          </a:p>
        </p:txBody>
      </p:sp>
      <p:sp>
        <p:nvSpPr>
          <p:cNvPr id="111620" name="Rectangle 4"/>
          <p:cNvSpPr>
            <a:spLocks noChangeArrowheads="1"/>
          </p:cNvSpPr>
          <p:nvPr/>
        </p:nvSpPr>
        <p:spPr bwMode="auto">
          <a:xfrm>
            <a:off x="2057400" y="1914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fr-FR"/>
          </a:p>
        </p:txBody>
      </p:sp>
      <p:pic>
        <p:nvPicPr>
          <p:cNvPr id="111621" name="Picture 5" descr="mesure CNR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8175" y="1038225"/>
            <a:ext cx="4679950" cy="2817813"/>
          </a:xfrm>
          <a:prstGeom prst="rect">
            <a:avLst/>
          </a:prstGeom>
          <a:noFill/>
          <a:extLst>
            <a:ext uri="{909E8E84-426E-40DD-AFC4-6F175D3DCCD1}">
              <a14:hiddenFill xmlns:a14="http://schemas.microsoft.com/office/drawing/2010/main">
                <a:solidFill>
                  <a:srgbClr val="FFFFFF"/>
                </a:solidFill>
              </a14:hiddenFill>
            </a:ext>
          </a:extLst>
        </p:spPr>
      </p:pic>
      <p:sp>
        <p:nvSpPr>
          <p:cNvPr id="111622" name="Text Box 6"/>
          <p:cNvSpPr txBox="1">
            <a:spLocks noChangeArrowheads="1"/>
          </p:cNvSpPr>
          <p:nvPr/>
        </p:nvSpPr>
        <p:spPr bwMode="auto">
          <a:xfrm>
            <a:off x="755650" y="5229225"/>
            <a:ext cx="8016875"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tLang="fr-FR" sz="1200">
              <a:latin typeface="Arial" charset="0"/>
              <a:cs typeface="Times New Roman" pitchFamily="18" charset="0"/>
            </a:endParaRPr>
          </a:p>
        </p:txBody>
      </p:sp>
      <p:sp>
        <p:nvSpPr>
          <p:cNvPr id="111623" name="Text Box 7"/>
          <p:cNvSpPr txBox="1">
            <a:spLocks noChangeArrowheads="1"/>
          </p:cNvSpPr>
          <p:nvPr/>
        </p:nvSpPr>
        <p:spPr bwMode="auto">
          <a:xfrm>
            <a:off x="2555875" y="2420938"/>
            <a:ext cx="3887788" cy="86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GB" altLang="fr-FR" sz="1800" b="1">
                <a:solidFill>
                  <a:schemeClr val="bg1"/>
                </a:solidFill>
                <a:latin typeface="Arial" charset="0"/>
                <a:cs typeface="Times New Roman" pitchFamily="18" charset="0"/>
              </a:rPr>
              <a:t>CNR = value in dB (Y-axis) between the upper triangle and the lower blue square / cross</a:t>
            </a:r>
          </a:p>
          <a:p>
            <a:pPr>
              <a:spcBef>
                <a:spcPct val="20000"/>
              </a:spcBef>
            </a:pPr>
            <a:r>
              <a:rPr lang="en-GB" altLang="fr-FR" sz="1200" b="1">
                <a:latin typeface="Arial" charset="0"/>
                <a:cs typeface="Times New Roman" pitchFamily="18" charset="0"/>
              </a:rPr>
              <a:t>.</a:t>
            </a:r>
            <a:r>
              <a:rPr lang="en-GB" altLang="fr-FR" sz="1200" b="1">
                <a:latin typeface="Arial" charset="0"/>
              </a:rPr>
              <a:t> </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a:spLocks noGrp="1" noChangeArrowheads="1"/>
          </p:cNvSpPr>
          <p:nvPr>
            <p:ph type="body" idx="1"/>
          </p:nvPr>
        </p:nvSpPr>
        <p:spPr>
          <a:xfrm>
            <a:off x="611188" y="1341438"/>
            <a:ext cx="7772400" cy="5715000"/>
          </a:xfrm>
        </p:spPr>
        <p:txBody>
          <a:bodyPr/>
          <a:lstStyle/>
          <a:p>
            <a:pPr>
              <a:lnSpc>
                <a:spcPct val="80000"/>
              </a:lnSpc>
            </a:pPr>
            <a:r>
              <a:rPr lang="en-GB" altLang="fr-FR" sz="2000"/>
              <a:t>Analogue SNR (Analogue IQ) or S/N</a:t>
            </a:r>
          </a:p>
          <a:p>
            <a:pPr>
              <a:lnSpc>
                <a:spcPct val="80000"/>
              </a:lnSpc>
            </a:pPr>
            <a:endParaRPr lang="en-GB" altLang="fr-FR" sz="2000"/>
          </a:p>
          <a:p>
            <a:pPr>
              <a:lnSpc>
                <a:spcPct val="80000"/>
              </a:lnSpc>
            </a:pPr>
            <a:r>
              <a:rPr lang="en-GB" altLang="fr-FR" sz="2000">
                <a:cs typeface="Times New Roman" pitchFamily="18" charset="0"/>
              </a:rPr>
              <a:t>Signal to Noise Ratio, Signal / Noise, the ratio between the signal of interest and noise. </a:t>
            </a:r>
          </a:p>
          <a:p>
            <a:pPr>
              <a:lnSpc>
                <a:spcPct val="80000"/>
              </a:lnSpc>
            </a:pPr>
            <a:endParaRPr lang="en-GB" altLang="fr-FR" sz="2000">
              <a:cs typeface="Times New Roman" pitchFamily="18" charset="0"/>
            </a:endParaRPr>
          </a:p>
          <a:p>
            <a:pPr>
              <a:lnSpc>
                <a:spcPct val="80000"/>
              </a:lnSpc>
            </a:pPr>
            <a:r>
              <a:rPr lang="en-GB" altLang="fr-FR" sz="2000">
                <a:cs typeface="Times New Roman" pitchFamily="18" charset="0"/>
              </a:rPr>
              <a:t>Signal is called Baseband and corresponds to two signals I and Q modulated in phase at a frequency depending on the symbol rate.</a:t>
            </a:r>
          </a:p>
          <a:p>
            <a:pPr>
              <a:lnSpc>
                <a:spcPct val="80000"/>
              </a:lnSpc>
            </a:pPr>
            <a:endParaRPr lang="en-GB" altLang="fr-FR" sz="2000">
              <a:cs typeface="Times New Roman" pitchFamily="18" charset="0"/>
            </a:endParaRPr>
          </a:p>
          <a:p>
            <a:pPr>
              <a:lnSpc>
                <a:spcPct val="80000"/>
              </a:lnSpc>
            </a:pPr>
            <a:r>
              <a:rPr lang="en-GB" altLang="fr-FR" sz="2000">
                <a:cs typeface="Times New Roman" pitchFamily="18" charset="0"/>
              </a:rPr>
              <a:t>The SNR is determined by the same kind of measurements as for the CNR but using IQ.</a:t>
            </a:r>
            <a:br>
              <a:rPr lang="en-GB" altLang="fr-FR" sz="2000">
                <a:cs typeface="Times New Roman" pitchFamily="18" charset="0"/>
              </a:rPr>
            </a:br>
            <a:r>
              <a:rPr lang="en-GB" altLang="fr-FR" sz="2000">
                <a:cs typeface="Times New Roman" pitchFamily="18" charset="0"/>
              </a:rPr>
              <a:t>The signal amplitude is 0 to 1 or 2 Vpp therefore a level that has nothing to do with the RF signal and on lower frequencies (several MHz). The minimum SNR at the input of QPSK demodulator must be at least 1dB for it to be able  to Timing sync lock (doc STMicroelectronics).</a:t>
            </a:r>
          </a:p>
          <a:p>
            <a:pPr>
              <a:lnSpc>
                <a:spcPct val="80000"/>
              </a:lnSpc>
            </a:pPr>
            <a:endParaRPr lang="en-GB" altLang="fr-FR" sz="2000">
              <a:cs typeface="Times New Roman" pitchFamily="18" charset="0"/>
            </a:endParaRPr>
          </a:p>
          <a:p>
            <a:pPr>
              <a:lnSpc>
                <a:spcPct val="80000"/>
              </a:lnSpc>
            </a:pPr>
            <a:r>
              <a:rPr lang="en-GB" altLang="fr-FR" sz="2000">
                <a:cs typeface="Times New Roman" pitchFamily="18" charset="0"/>
              </a:rPr>
              <a:t>In general we don’t have easily access to these signals (analogue IQ)</a:t>
            </a:r>
            <a:r>
              <a:rPr lang="en-GB" altLang="fr-FR" sz="2000"/>
              <a:t> </a:t>
            </a:r>
          </a:p>
          <a:p>
            <a:pPr>
              <a:lnSpc>
                <a:spcPct val="80000"/>
              </a:lnSpc>
            </a:pPr>
            <a:endParaRPr lang="en-GB" altLang="fr-FR" sz="2000"/>
          </a:p>
        </p:txBody>
      </p:sp>
      <p:sp>
        <p:nvSpPr>
          <p:cNvPr id="18436" name="Rectangle 4"/>
          <p:cNvSpPr>
            <a:spLocks noChangeArrowheads="1"/>
          </p:cNvSpPr>
          <p:nvPr/>
        </p:nvSpPr>
        <p:spPr bwMode="auto">
          <a:xfrm>
            <a:off x="539750" y="404813"/>
            <a:ext cx="7032625"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fr-FR" b="1">
                <a:solidFill>
                  <a:schemeClr val="tx2"/>
                </a:solidFill>
                <a:latin typeface="Arial" charset="0"/>
              </a:rPr>
              <a:t>Measuring Signal to Noise… Analogue SNR</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body" idx="1"/>
          </p:nvPr>
        </p:nvSpPr>
        <p:spPr>
          <a:xfrm>
            <a:off x="684213" y="1557338"/>
            <a:ext cx="7772400" cy="5715000"/>
          </a:xfrm>
        </p:spPr>
        <p:txBody>
          <a:bodyPr/>
          <a:lstStyle/>
          <a:p>
            <a:pPr>
              <a:lnSpc>
                <a:spcPct val="80000"/>
              </a:lnSpc>
            </a:pPr>
            <a:r>
              <a:rPr lang="en-GB" altLang="fr-FR" sz="1600" b="1"/>
              <a:t>Digital SNR (Digital IQ)</a:t>
            </a:r>
            <a:endParaRPr lang="en-GB" altLang="fr-FR" sz="1600"/>
          </a:p>
          <a:p>
            <a:pPr>
              <a:lnSpc>
                <a:spcPct val="80000"/>
              </a:lnSpc>
              <a:buFont typeface="Wingdings" pitchFamily="2" charset="2"/>
              <a:buNone/>
            </a:pPr>
            <a:r>
              <a:rPr lang="en-GB" altLang="fr-FR" sz="1600">
                <a:cs typeface="Times New Roman" pitchFamily="18" charset="0"/>
              </a:rPr>
              <a:t>	In the circuit where I and Q are digitised at about 100 MHz, 6 bits mostly but 8 bits for STB0899 demodulator. The Effective Number of Bits (ENOB)* is 7.5 bits. This gives a possibility 45 dB dynamic range if the entire scanning was used.</a:t>
            </a:r>
          </a:p>
          <a:p>
            <a:pPr>
              <a:lnSpc>
                <a:spcPct val="80000"/>
              </a:lnSpc>
            </a:pPr>
            <a:r>
              <a:rPr lang="en-GB" altLang="fr-FR" sz="1600">
                <a:cs typeface="Times New Roman" pitchFamily="18" charset="0"/>
              </a:rPr>
              <a:t>The digital SNR can be the theoretical maximum of 45dB but if you look at the range of values taken by IQ seen in practice, it remains to lower values.</a:t>
            </a:r>
            <a:br>
              <a:rPr lang="en-GB" altLang="fr-FR" sz="1600">
                <a:cs typeface="Times New Roman" pitchFamily="18" charset="0"/>
              </a:rPr>
            </a:br>
            <a:r>
              <a:rPr lang="en-GB" altLang="fr-FR" sz="1600">
                <a:cs typeface="Times New Roman" pitchFamily="18" charset="0"/>
              </a:rPr>
              <a:t/>
            </a:r>
            <a:br>
              <a:rPr lang="en-GB" altLang="fr-FR" sz="1600">
                <a:cs typeface="Times New Roman" pitchFamily="18" charset="0"/>
              </a:rPr>
            </a:br>
            <a:r>
              <a:rPr lang="en-GB" altLang="fr-FR" sz="1600" b="1">
                <a:cs typeface="Times New Roman" pitchFamily="18" charset="0"/>
              </a:rPr>
              <a:t>Consequences of ENOB n:</a:t>
            </a:r>
            <a:br>
              <a:rPr lang="en-GB" altLang="fr-FR" sz="1600" b="1">
                <a:cs typeface="Times New Roman" pitchFamily="18" charset="0"/>
              </a:rPr>
            </a:br>
            <a:r>
              <a:rPr lang="en-GB" altLang="fr-FR" sz="1600">
                <a:cs typeface="Times New Roman" pitchFamily="18" charset="0"/>
              </a:rPr>
              <a:t/>
            </a:r>
            <a:br>
              <a:rPr lang="en-GB" altLang="fr-FR" sz="1600">
                <a:cs typeface="Times New Roman" pitchFamily="18" charset="0"/>
              </a:rPr>
            </a:br>
            <a:r>
              <a:rPr lang="en-GB" altLang="fr-FR" sz="1600" b="1">
                <a:cs typeface="Times New Roman" pitchFamily="18" charset="0"/>
              </a:rPr>
              <a:t>Dynamic Range DR =  maximum digital SNR= 20log</a:t>
            </a:r>
            <a:r>
              <a:rPr lang="en-GB" altLang="fr-FR" sz="1600" b="1" baseline="-30000">
                <a:cs typeface="Times New Roman" pitchFamily="18" charset="0"/>
              </a:rPr>
              <a:t>10</a:t>
            </a:r>
            <a:r>
              <a:rPr lang="en-GB" altLang="fr-FR" sz="1600" b="1">
                <a:cs typeface="Times New Roman" pitchFamily="18" charset="0"/>
              </a:rPr>
              <a:t> (2</a:t>
            </a:r>
            <a:r>
              <a:rPr lang="en-GB" altLang="fr-FR" sz="1600" b="1" baseline="30000">
                <a:cs typeface="Times New Roman" pitchFamily="18" charset="0"/>
              </a:rPr>
              <a:t>n</a:t>
            </a:r>
            <a:r>
              <a:rPr lang="en-GB" altLang="fr-FR" sz="1600" b="1">
                <a:cs typeface="Times New Roman" pitchFamily="18" charset="0"/>
              </a:rPr>
              <a:t>) dB</a:t>
            </a:r>
            <a:r>
              <a:rPr lang="en-GB" altLang="fr-FR" sz="1600">
                <a:cs typeface="Times New Roman" pitchFamily="18" charset="0"/>
              </a:rPr>
              <a:t/>
            </a:r>
            <a:br>
              <a:rPr lang="en-GB" altLang="fr-FR" sz="1600">
                <a:cs typeface="Times New Roman" pitchFamily="18" charset="0"/>
              </a:rPr>
            </a:br>
            <a:r>
              <a:rPr lang="en-GB" altLang="fr-FR" sz="1600">
                <a:cs typeface="Times New Roman" pitchFamily="18" charset="0"/>
              </a:rPr>
              <a:t>                        (n being the number of bits used for coding)</a:t>
            </a:r>
            <a:br>
              <a:rPr lang="en-GB" altLang="fr-FR" sz="1600">
                <a:cs typeface="Times New Roman" pitchFamily="18" charset="0"/>
              </a:rPr>
            </a:br>
            <a:r>
              <a:rPr lang="en-GB" altLang="fr-FR" sz="1600">
                <a:cs typeface="Times New Roman" pitchFamily="18" charset="0"/>
              </a:rPr>
              <a:t>  or easier to remember:</a:t>
            </a:r>
            <a:br>
              <a:rPr lang="en-GB" altLang="fr-FR" sz="1600">
                <a:cs typeface="Times New Roman" pitchFamily="18" charset="0"/>
              </a:rPr>
            </a:br>
            <a:r>
              <a:rPr lang="en-GB" altLang="fr-FR" sz="1600" b="1">
                <a:cs typeface="Times New Roman" pitchFamily="18" charset="0"/>
              </a:rPr>
              <a:t>SNR Max = 6.02 x n (dB)</a:t>
            </a:r>
            <a:r>
              <a:rPr lang="en-GB" altLang="fr-FR" sz="1600">
                <a:cs typeface="Times New Roman" pitchFamily="18" charset="0"/>
              </a:rPr>
              <a:t/>
            </a:r>
            <a:br>
              <a:rPr lang="en-GB" altLang="fr-FR" sz="1600">
                <a:cs typeface="Times New Roman" pitchFamily="18" charset="0"/>
              </a:rPr>
            </a:br>
            <a:endParaRPr lang="en-GB" altLang="fr-FR" sz="1600">
              <a:cs typeface="Times New Roman" pitchFamily="18" charset="0"/>
            </a:endParaRPr>
          </a:p>
          <a:p>
            <a:pPr>
              <a:lnSpc>
                <a:spcPct val="80000"/>
              </a:lnSpc>
            </a:pPr>
            <a:r>
              <a:rPr lang="en-GB" altLang="fr-FR" sz="1600">
                <a:cs typeface="Times New Roman" pitchFamily="18" charset="0"/>
              </a:rPr>
              <a:t>So, if we use 16-bit coding, we get a maximum ratio of 96.3 dB,( this is how we can say that the theoretical maximum dynamic recording an audio CD is 96 dB.)</a:t>
            </a:r>
            <a:br>
              <a:rPr lang="en-GB" altLang="fr-FR" sz="1600">
                <a:cs typeface="Times New Roman" pitchFamily="18" charset="0"/>
              </a:rPr>
            </a:br>
            <a:r>
              <a:rPr lang="en-GB" altLang="fr-FR" sz="1600">
                <a:cs typeface="Times New Roman" pitchFamily="18" charset="0"/>
              </a:rPr>
              <a:t>So here SNRmaximum depends of number of bits on which we code I and Q.</a:t>
            </a:r>
            <a:br>
              <a:rPr lang="en-GB" altLang="fr-FR" sz="1600">
                <a:cs typeface="Times New Roman" pitchFamily="18" charset="0"/>
              </a:rPr>
            </a:br>
            <a:r>
              <a:rPr lang="en-GB" altLang="fr-FR" sz="1600">
                <a:cs typeface="Times New Roman" pitchFamily="18" charset="0"/>
              </a:rPr>
              <a:t>If I and Q are coded on 8 bits (STB0899 case) there is a dynamic theoretical maximum of 48 dB, but it quickly becomes clear that the amplitude of the digitized values of IQ does not occupy the entire range possible.</a:t>
            </a:r>
            <a:br>
              <a:rPr lang="en-GB" altLang="fr-FR" sz="1600">
                <a:cs typeface="Times New Roman" pitchFamily="18" charset="0"/>
              </a:rPr>
            </a:br>
            <a:r>
              <a:rPr lang="en-GB" altLang="fr-FR" sz="1600">
                <a:cs typeface="Times New Roman" pitchFamily="18" charset="0"/>
              </a:rPr>
              <a:t>The SNRmax  depends on the ENOB (Effective Number of Bits)</a:t>
            </a:r>
          </a:p>
          <a:p>
            <a:pPr>
              <a:lnSpc>
                <a:spcPct val="80000"/>
              </a:lnSpc>
            </a:pPr>
            <a:r>
              <a:rPr lang="en-GB" altLang="fr-FR" sz="1600">
                <a:cs typeface="Times New Roman" pitchFamily="18" charset="0"/>
              </a:rPr>
              <a:t>* The ENOB used in the calculations of SNR is a case where a number of bits is strangely not always an integer, so, it must therefore be considered more as a calculation coefficient.</a:t>
            </a:r>
          </a:p>
          <a:p>
            <a:pPr>
              <a:lnSpc>
                <a:spcPct val="80000"/>
              </a:lnSpc>
            </a:pPr>
            <a:endParaRPr lang="en-GB" altLang="fr-FR" sz="1600"/>
          </a:p>
        </p:txBody>
      </p:sp>
      <p:sp>
        <p:nvSpPr>
          <p:cNvPr id="109571" name="Rectangle 3"/>
          <p:cNvSpPr>
            <a:spLocks noChangeArrowheads="1"/>
          </p:cNvSpPr>
          <p:nvPr/>
        </p:nvSpPr>
        <p:spPr bwMode="auto">
          <a:xfrm>
            <a:off x="611188" y="549275"/>
            <a:ext cx="6537325"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fr-FR" b="1">
                <a:solidFill>
                  <a:schemeClr val="tx2"/>
                </a:solidFill>
                <a:latin typeface="Arial" charset="0"/>
              </a:rPr>
              <a:t>Measuring Signal to Noise… Digital SNR</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Grp="1" noChangeArrowheads="1"/>
          </p:cNvSpPr>
          <p:nvPr>
            <p:ph type="body" idx="1"/>
          </p:nvPr>
        </p:nvSpPr>
        <p:spPr>
          <a:xfrm>
            <a:off x="323850" y="981075"/>
            <a:ext cx="7772400" cy="5616277"/>
          </a:xfrm>
        </p:spPr>
        <p:txBody>
          <a:bodyPr/>
          <a:lstStyle/>
          <a:p>
            <a:pPr>
              <a:lnSpc>
                <a:spcPct val="80000"/>
              </a:lnSpc>
            </a:pPr>
            <a:r>
              <a:rPr lang="en-GB" altLang="fr-FR" sz="1400" dirty="0"/>
              <a:t>Modulation Error Ratio (MER) using digital IQ</a:t>
            </a:r>
          </a:p>
          <a:p>
            <a:pPr>
              <a:lnSpc>
                <a:spcPct val="80000"/>
              </a:lnSpc>
            </a:pPr>
            <a:r>
              <a:rPr lang="en-GB" altLang="fr-FR" sz="1400" dirty="0">
                <a:cs typeface="Times New Roman" pitchFamily="18" charset="0"/>
              </a:rPr>
              <a:t>MER is often the primary measurement of the quality of a DVB signal. Virtually all DVB analysers place priority on MER (</a:t>
            </a:r>
            <a:r>
              <a:rPr lang="en-GB" altLang="fr-FR" sz="1400" dirty="0" err="1">
                <a:cs typeface="Times New Roman" pitchFamily="18" charset="0"/>
              </a:rPr>
              <a:t>Eg</a:t>
            </a:r>
            <a:r>
              <a:rPr lang="en-GB" altLang="fr-FR" sz="1400" dirty="0">
                <a:cs typeface="Times New Roman" pitchFamily="18" charset="0"/>
              </a:rPr>
              <a:t>. DMA120 </a:t>
            </a:r>
            <a:r>
              <a:rPr lang="en-GB" altLang="fr-FR" sz="1400" dirty="0" err="1">
                <a:cs typeface="Times New Roman" pitchFamily="18" charset="0"/>
              </a:rPr>
              <a:t>Analyzer</a:t>
            </a:r>
            <a:r>
              <a:rPr lang="en-GB" altLang="fr-FR" sz="1400" dirty="0">
                <a:cs typeface="Times New Roman" pitchFamily="18" charset="0"/>
              </a:rPr>
              <a:t> Tektronix)</a:t>
            </a:r>
            <a:r>
              <a:rPr lang="en-GB" altLang="fr-FR" sz="1000" dirty="0">
                <a:cs typeface="Times New Roman" pitchFamily="18" charset="0"/>
              </a:rPr>
              <a:t/>
            </a:r>
            <a:br>
              <a:rPr lang="en-GB" altLang="fr-FR" sz="1000" dirty="0">
                <a:cs typeface="Times New Roman" pitchFamily="18" charset="0"/>
              </a:rPr>
            </a:br>
            <a:endParaRPr lang="en-GB" altLang="fr-FR" sz="1000" dirty="0">
              <a:cs typeface="Times New Roman" pitchFamily="18" charset="0"/>
            </a:endParaRPr>
          </a:p>
          <a:p>
            <a:pPr>
              <a:lnSpc>
                <a:spcPct val="80000"/>
              </a:lnSpc>
              <a:buFont typeface="Wingdings" pitchFamily="2" charset="2"/>
              <a:buNone/>
            </a:pPr>
            <a:r>
              <a:rPr lang="en-GB" altLang="fr-FR" sz="1000" b="1" dirty="0">
                <a:cs typeface="Times New Roman" pitchFamily="18" charset="0"/>
              </a:rPr>
              <a:t>	</a:t>
            </a:r>
          </a:p>
          <a:p>
            <a:pPr>
              <a:lnSpc>
                <a:spcPct val="80000"/>
              </a:lnSpc>
              <a:buFont typeface="Wingdings" pitchFamily="2" charset="2"/>
              <a:buNone/>
            </a:pPr>
            <a:r>
              <a:rPr lang="en-GB" altLang="fr-FR" sz="1000" dirty="0">
                <a:cs typeface="Times New Roman" pitchFamily="18" charset="0"/>
              </a:rPr>
              <a:t>    </a:t>
            </a:r>
            <a:r>
              <a:rPr lang="en-GB" altLang="fr-FR" sz="1400" dirty="0">
                <a:cs typeface="Times New Roman" pitchFamily="18" charset="0"/>
              </a:rPr>
              <a:t>MER on an SEFRAM analyser:</a:t>
            </a:r>
            <a:endParaRPr lang="en-GB" altLang="fr-FR" sz="1000" b="1" dirty="0">
              <a:cs typeface="Times New Roman" pitchFamily="18" charset="0"/>
            </a:endParaRPr>
          </a:p>
          <a:p>
            <a:pPr>
              <a:lnSpc>
                <a:spcPct val="80000"/>
              </a:lnSpc>
              <a:buFont typeface="Wingdings" pitchFamily="2" charset="2"/>
              <a:buNone/>
            </a:pPr>
            <a:endParaRPr lang="en-GB" altLang="fr-FR" sz="1000" b="1" dirty="0">
              <a:cs typeface="Times New Roman" pitchFamily="18" charset="0"/>
            </a:endParaRPr>
          </a:p>
          <a:p>
            <a:pPr>
              <a:lnSpc>
                <a:spcPct val="80000"/>
              </a:lnSpc>
              <a:buFont typeface="Wingdings" pitchFamily="2" charset="2"/>
              <a:buNone/>
            </a:pPr>
            <a:endParaRPr lang="en-GB" altLang="fr-FR" sz="1000" b="1" dirty="0">
              <a:cs typeface="Times New Roman" pitchFamily="18" charset="0"/>
            </a:endParaRPr>
          </a:p>
          <a:p>
            <a:pPr>
              <a:lnSpc>
                <a:spcPct val="80000"/>
              </a:lnSpc>
              <a:buFont typeface="Wingdings" pitchFamily="2" charset="2"/>
              <a:buNone/>
            </a:pPr>
            <a:endParaRPr lang="en-GB" altLang="fr-FR" sz="1000" b="1" dirty="0">
              <a:cs typeface="Times New Roman" pitchFamily="18" charset="0"/>
            </a:endParaRPr>
          </a:p>
          <a:p>
            <a:pPr>
              <a:lnSpc>
                <a:spcPct val="80000"/>
              </a:lnSpc>
              <a:buFont typeface="Wingdings" pitchFamily="2" charset="2"/>
              <a:buNone/>
            </a:pPr>
            <a:endParaRPr lang="en-GB" altLang="fr-FR" sz="1000" b="1" dirty="0">
              <a:cs typeface="Times New Roman" pitchFamily="18" charset="0"/>
            </a:endParaRPr>
          </a:p>
          <a:p>
            <a:pPr>
              <a:lnSpc>
                <a:spcPct val="80000"/>
              </a:lnSpc>
              <a:buFont typeface="Wingdings" pitchFamily="2" charset="2"/>
              <a:buNone/>
            </a:pPr>
            <a:endParaRPr lang="en-GB" altLang="fr-FR" sz="1000" b="1" dirty="0">
              <a:cs typeface="Times New Roman" pitchFamily="18" charset="0"/>
            </a:endParaRPr>
          </a:p>
          <a:p>
            <a:pPr>
              <a:lnSpc>
                <a:spcPct val="80000"/>
              </a:lnSpc>
              <a:buFont typeface="Wingdings" pitchFamily="2" charset="2"/>
              <a:buNone/>
            </a:pPr>
            <a:endParaRPr lang="en-GB" altLang="fr-FR" sz="1000" b="1" dirty="0">
              <a:cs typeface="Times New Roman" pitchFamily="18" charset="0"/>
            </a:endParaRPr>
          </a:p>
          <a:p>
            <a:pPr>
              <a:lnSpc>
                <a:spcPct val="80000"/>
              </a:lnSpc>
              <a:buFont typeface="Wingdings" pitchFamily="2" charset="2"/>
              <a:buNone/>
            </a:pPr>
            <a:endParaRPr lang="en-GB" altLang="fr-FR" sz="1000" b="1" dirty="0">
              <a:cs typeface="Times New Roman" pitchFamily="18" charset="0"/>
            </a:endParaRPr>
          </a:p>
          <a:p>
            <a:pPr>
              <a:lnSpc>
                <a:spcPct val="80000"/>
              </a:lnSpc>
              <a:buFont typeface="Wingdings" pitchFamily="2" charset="2"/>
              <a:buNone/>
            </a:pPr>
            <a:endParaRPr lang="en-GB" altLang="fr-FR" sz="1000" b="1" dirty="0">
              <a:cs typeface="Times New Roman" pitchFamily="18" charset="0"/>
            </a:endParaRPr>
          </a:p>
          <a:p>
            <a:pPr>
              <a:lnSpc>
                <a:spcPct val="80000"/>
              </a:lnSpc>
              <a:buFont typeface="Wingdings" pitchFamily="2" charset="2"/>
              <a:buNone/>
            </a:pPr>
            <a:endParaRPr lang="en-GB" altLang="fr-FR" sz="1000" b="1" dirty="0">
              <a:cs typeface="Times New Roman" pitchFamily="18" charset="0"/>
            </a:endParaRPr>
          </a:p>
          <a:p>
            <a:pPr>
              <a:lnSpc>
                <a:spcPct val="80000"/>
              </a:lnSpc>
              <a:buFont typeface="Wingdings" pitchFamily="2" charset="2"/>
              <a:buNone/>
            </a:pPr>
            <a:endParaRPr lang="en-GB" altLang="fr-FR" sz="1000" b="1" dirty="0">
              <a:cs typeface="Times New Roman" pitchFamily="18" charset="0"/>
            </a:endParaRPr>
          </a:p>
          <a:p>
            <a:pPr>
              <a:lnSpc>
                <a:spcPct val="80000"/>
              </a:lnSpc>
              <a:buFont typeface="Wingdings" pitchFamily="2" charset="2"/>
              <a:buNone/>
            </a:pPr>
            <a:endParaRPr lang="en-GB" altLang="fr-FR" sz="1000" b="1" dirty="0">
              <a:cs typeface="Times New Roman" pitchFamily="18" charset="0"/>
            </a:endParaRPr>
          </a:p>
          <a:p>
            <a:pPr>
              <a:lnSpc>
                <a:spcPct val="80000"/>
              </a:lnSpc>
              <a:buFont typeface="Wingdings" pitchFamily="2" charset="2"/>
              <a:buNone/>
            </a:pPr>
            <a:endParaRPr lang="en-GB" altLang="fr-FR" sz="1400" b="1" dirty="0">
              <a:cs typeface="Times New Roman" pitchFamily="18" charset="0"/>
            </a:endParaRPr>
          </a:p>
          <a:p>
            <a:pPr>
              <a:lnSpc>
                <a:spcPct val="80000"/>
              </a:lnSpc>
              <a:buFont typeface="Wingdings" pitchFamily="2" charset="2"/>
              <a:buNone/>
            </a:pPr>
            <a:endParaRPr lang="en-GB" altLang="fr-FR" sz="1400" b="1" dirty="0">
              <a:cs typeface="Times New Roman" pitchFamily="18" charset="0"/>
            </a:endParaRPr>
          </a:p>
          <a:p>
            <a:pPr>
              <a:lnSpc>
                <a:spcPct val="80000"/>
              </a:lnSpc>
              <a:buFont typeface="Wingdings" pitchFamily="2" charset="2"/>
              <a:buNone/>
            </a:pPr>
            <a:r>
              <a:rPr lang="en-GB" altLang="fr-FR" sz="1400" b="1" dirty="0">
                <a:cs typeface="Times New Roman" pitchFamily="18" charset="0"/>
              </a:rPr>
              <a:t>    MER on </a:t>
            </a:r>
            <a:r>
              <a:rPr lang="en-GB" altLang="fr-FR" sz="1400" b="1" dirty="0" err="1">
                <a:cs typeface="Times New Roman" pitchFamily="18" charset="0"/>
              </a:rPr>
              <a:t>Tutioune</a:t>
            </a:r>
            <a:r>
              <a:rPr lang="en-GB" altLang="fr-FR" sz="1400" b="1" dirty="0">
                <a:cs typeface="Times New Roman" pitchFamily="18" charset="0"/>
              </a:rPr>
              <a:t>:</a:t>
            </a:r>
          </a:p>
          <a:p>
            <a:pPr>
              <a:lnSpc>
                <a:spcPct val="80000"/>
              </a:lnSpc>
              <a:buFont typeface="Wingdings" pitchFamily="2" charset="2"/>
              <a:buNone/>
            </a:pPr>
            <a:endParaRPr lang="en-GB" altLang="fr-FR" sz="1400" b="1" dirty="0">
              <a:cs typeface="Times New Roman" pitchFamily="18" charset="0"/>
            </a:endParaRPr>
          </a:p>
          <a:p>
            <a:pPr>
              <a:lnSpc>
                <a:spcPct val="80000"/>
              </a:lnSpc>
              <a:buFont typeface="Wingdings" pitchFamily="2" charset="2"/>
              <a:buNone/>
            </a:pPr>
            <a:endParaRPr lang="en-GB" altLang="fr-FR" sz="1000" b="1" dirty="0">
              <a:cs typeface="Times New Roman" pitchFamily="18" charset="0"/>
            </a:endParaRPr>
          </a:p>
          <a:p>
            <a:pPr>
              <a:lnSpc>
                <a:spcPct val="80000"/>
              </a:lnSpc>
              <a:buFont typeface="Wingdings" pitchFamily="2" charset="2"/>
              <a:buNone/>
            </a:pPr>
            <a:endParaRPr lang="en-GB" altLang="fr-FR" sz="1000" b="1" dirty="0">
              <a:cs typeface="Times New Roman" pitchFamily="18" charset="0"/>
            </a:endParaRPr>
          </a:p>
          <a:p>
            <a:pPr>
              <a:lnSpc>
                <a:spcPct val="80000"/>
              </a:lnSpc>
              <a:buFont typeface="Wingdings" pitchFamily="2" charset="2"/>
              <a:buNone/>
            </a:pPr>
            <a:endParaRPr lang="en-GB" altLang="fr-FR" sz="1000" b="1" dirty="0">
              <a:cs typeface="Times New Roman" pitchFamily="18" charset="0"/>
            </a:endParaRPr>
          </a:p>
          <a:p>
            <a:pPr>
              <a:lnSpc>
                <a:spcPct val="80000"/>
              </a:lnSpc>
              <a:buFont typeface="Wingdings" pitchFamily="2" charset="2"/>
              <a:buNone/>
            </a:pPr>
            <a:endParaRPr lang="en-GB" altLang="fr-FR" sz="1000" b="1" dirty="0">
              <a:cs typeface="Times New Roman" pitchFamily="18" charset="0"/>
            </a:endParaRPr>
          </a:p>
          <a:p>
            <a:pPr>
              <a:lnSpc>
                <a:spcPct val="80000"/>
              </a:lnSpc>
              <a:buFont typeface="Wingdings" pitchFamily="2" charset="2"/>
              <a:buNone/>
            </a:pPr>
            <a:endParaRPr lang="en-GB" altLang="fr-FR" sz="1000" b="1" dirty="0">
              <a:cs typeface="Times New Roman" pitchFamily="18" charset="0"/>
            </a:endParaRPr>
          </a:p>
          <a:p>
            <a:pPr>
              <a:lnSpc>
                <a:spcPct val="80000"/>
              </a:lnSpc>
              <a:buFont typeface="Wingdings" pitchFamily="2" charset="2"/>
              <a:buNone/>
            </a:pPr>
            <a:endParaRPr lang="en-GB" altLang="fr-FR" sz="1000" b="1" dirty="0">
              <a:cs typeface="Times New Roman" pitchFamily="18" charset="0"/>
            </a:endParaRPr>
          </a:p>
          <a:p>
            <a:pPr>
              <a:lnSpc>
                <a:spcPct val="80000"/>
              </a:lnSpc>
              <a:buFont typeface="Wingdings" pitchFamily="2" charset="2"/>
              <a:buNone/>
            </a:pPr>
            <a:endParaRPr lang="en-GB" altLang="fr-FR" sz="1000" b="1" dirty="0">
              <a:cs typeface="Times New Roman" pitchFamily="18" charset="0"/>
            </a:endParaRPr>
          </a:p>
          <a:p>
            <a:pPr>
              <a:lnSpc>
                <a:spcPct val="80000"/>
              </a:lnSpc>
              <a:buFont typeface="Wingdings" pitchFamily="2" charset="2"/>
              <a:buNone/>
            </a:pPr>
            <a:endParaRPr lang="en-GB" altLang="fr-FR" sz="1400" dirty="0">
              <a:cs typeface="Times New Roman" pitchFamily="18" charset="0"/>
            </a:endParaRPr>
          </a:p>
          <a:p>
            <a:pPr>
              <a:lnSpc>
                <a:spcPct val="80000"/>
              </a:lnSpc>
              <a:buFont typeface="Wingdings" pitchFamily="2" charset="2"/>
              <a:buNone/>
            </a:pPr>
            <a:r>
              <a:rPr lang="en-GB" altLang="fr-FR" sz="1400" dirty="0">
                <a:cs typeface="Times New Roman" pitchFamily="18" charset="0"/>
              </a:rPr>
              <a:t>     Measurements made with an RF level (-36 </a:t>
            </a:r>
            <a:r>
              <a:rPr lang="en-GB" altLang="fr-FR" sz="1400" dirty="0" err="1">
                <a:cs typeface="Times New Roman" pitchFamily="18" charset="0"/>
              </a:rPr>
              <a:t>dBm</a:t>
            </a:r>
            <a:r>
              <a:rPr lang="en-GB" altLang="fr-FR" sz="1400" dirty="0">
                <a:cs typeface="Times New Roman" pitchFamily="18" charset="0"/>
              </a:rPr>
              <a:t>) and high CNR almost constant.</a:t>
            </a:r>
            <a:br>
              <a:rPr lang="en-GB" altLang="fr-FR" sz="1400" dirty="0">
                <a:cs typeface="Times New Roman" pitchFamily="18" charset="0"/>
              </a:rPr>
            </a:br>
            <a:endParaRPr lang="en-GB" altLang="fr-FR" sz="1400" dirty="0" smtClean="0">
              <a:cs typeface="Times New Roman" pitchFamily="18" charset="0"/>
            </a:endParaRPr>
          </a:p>
          <a:p>
            <a:pPr>
              <a:lnSpc>
                <a:spcPct val="80000"/>
              </a:lnSpc>
              <a:buFont typeface="Wingdings" pitchFamily="2" charset="2"/>
              <a:buNone/>
            </a:pPr>
            <a:r>
              <a:rPr lang="en-GB" altLang="fr-FR" sz="1400" dirty="0" smtClean="0">
                <a:cs typeface="Times New Roman" pitchFamily="18" charset="0"/>
              </a:rPr>
              <a:t>There </a:t>
            </a:r>
            <a:r>
              <a:rPr lang="en-GB" altLang="fr-FR" sz="1400" dirty="0">
                <a:cs typeface="Times New Roman" pitchFamily="18" charset="0"/>
              </a:rPr>
              <a:t>are 2 displays for MER and constellations, as they are interrelated. </a:t>
            </a:r>
          </a:p>
          <a:p>
            <a:pPr>
              <a:lnSpc>
                <a:spcPct val="80000"/>
              </a:lnSpc>
              <a:buFont typeface="Wingdings" pitchFamily="2" charset="2"/>
              <a:buNone/>
            </a:pPr>
            <a:endParaRPr lang="en-GB" altLang="fr-FR" sz="1400" dirty="0">
              <a:cs typeface="Times New Roman" pitchFamily="18" charset="0"/>
            </a:endParaRPr>
          </a:p>
        </p:txBody>
      </p:sp>
      <p:sp>
        <p:nvSpPr>
          <p:cNvPr id="20485" name="Rectangle 5"/>
          <p:cNvSpPr>
            <a:spLocks noChangeArrowheads="1"/>
          </p:cNvSpPr>
          <p:nvPr/>
        </p:nvSpPr>
        <p:spPr bwMode="auto">
          <a:xfrm>
            <a:off x="1690688" y="17240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fr-FR"/>
          </a:p>
        </p:txBody>
      </p:sp>
      <p:pic>
        <p:nvPicPr>
          <p:cNvPr id="20484" name="Picture 4" descr="BER et ME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4228" y="2060848"/>
            <a:ext cx="4063042" cy="2403202"/>
          </a:xfrm>
          <a:prstGeom prst="rect">
            <a:avLst/>
          </a:prstGeom>
          <a:noFill/>
          <a:extLst>
            <a:ext uri="{909E8E84-426E-40DD-AFC4-6F175D3DCCD1}">
              <a14:hiddenFill xmlns:a14="http://schemas.microsoft.com/office/drawing/2010/main">
                <a:solidFill>
                  <a:srgbClr val="FFFFFF"/>
                </a:solidFill>
              </a14:hiddenFill>
            </a:ext>
          </a:extLst>
        </p:spPr>
      </p:pic>
      <p:sp>
        <p:nvSpPr>
          <p:cNvPr id="20487" name="Rectangle 7"/>
          <p:cNvSpPr>
            <a:spLocks noChangeArrowheads="1"/>
          </p:cNvSpPr>
          <p:nvPr/>
        </p:nvSpPr>
        <p:spPr bwMode="auto">
          <a:xfrm>
            <a:off x="1690688" y="17240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fr-FR"/>
          </a:p>
        </p:txBody>
      </p:sp>
      <p:pic>
        <p:nvPicPr>
          <p:cNvPr id="20486" name="Picture 6" descr="constellation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67250" y="2065611"/>
            <a:ext cx="4065077" cy="2403202"/>
          </a:xfrm>
          <a:prstGeom prst="rect">
            <a:avLst/>
          </a:prstGeom>
          <a:noFill/>
          <a:extLst>
            <a:ext uri="{909E8E84-426E-40DD-AFC4-6F175D3DCCD1}">
              <a14:hiddenFill xmlns:a14="http://schemas.microsoft.com/office/drawing/2010/main">
                <a:solidFill>
                  <a:srgbClr val="FFFFFF"/>
                </a:solidFill>
              </a14:hiddenFill>
            </a:ext>
          </a:extLst>
        </p:spPr>
      </p:pic>
      <p:sp>
        <p:nvSpPr>
          <p:cNvPr id="20489" name="Rectangle 9"/>
          <p:cNvSpPr>
            <a:spLocks noChangeArrowheads="1"/>
          </p:cNvSpPr>
          <p:nvPr/>
        </p:nvSpPr>
        <p:spPr bwMode="auto">
          <a:xfrm>
            <a:off x="2938463" y="2495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fr-FR"/>
          </a:p>
        </p:txBody>
      </p:sp>
      <p:pic>
        <p:nvPicPr>
          <p:cNvPr id="20488" name="Picture 8" descr="constellations MER 33dB"/>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850" y="4941888"/>
            <a:ext cx="2133600" cy="1219200"/>
          </a:xfrm>
          <a:prstGeom prst="rect">
            <a:avLst/>
          </a:prstGeom>
          <a:noFill/>
          <a:extLst>
            <a:ext uri="{909E8E84-426E-40DD-AFC4-6F175D3DCCD1}">
              <a14:hiddenFill xmlns:a14="http://schemas.microsoft.com/office/drawing/2010/main">
                <a:solidFill>
                  <a:srgbClr val="FFFFFF"/>
                </a:solidFill>
              </a14:hiddenFill>
            </a:ext>
          </a:extLst>
        </p:spPr>
      </p:pic>
      <p:sp>
        <p:nvSpPr>
          <p:cNvPr id="20491" name="Rectangle 11"/>
          <p:cNvSpPr>
            <a:spLocks noChangeArrowheads="1"/>
          </p:cNvSpPr>
          <p:nvPr/>
        </p:nvSpPr>
        <p:spPr bwMode="auto">
          <a:xfrm>
            <a:off x="3028950" y="25193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fr-FR"/>
          </a:p>
        </p:txBody>
      </p:sp>
      <p:pic>
        <p:nvPicPr>
          <p:cNvPr id="20490" name="Picture 10" descr="constellations MER 18dB"/>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33650" y="4941888"/>
            <a:ext cx="2057400" cy="1212850"/>
          </a:xfrm>
          <a:prstGeom prst="rect">
            <a:avLst/>
          </a:prstGeom>
          <a:noFill/>
          <a:extLst>
            <a:ext uri="{909E8E84-426E-40DD-AFC4-6F175D3DCCD1}">
              <a14:hiddenFill xmlns:a14="http://schemas.microsoft.com/office/drawing/2010/main">
                <a:solidFill>
                  <a:srgbClr val="FFFFFF"/>
                </a:solidFill>
              </a14:hiddenFill>
            </a:ext>
          </a:extLst>
        </p:spPr>
      </p:pic>
      <p:sp>
        <p:nvSpPr>
          <p:cNvPr id="20493" name="Rectangle 13"/>
          <p:cNvSpPr>
            <a:spLocks noChangeArrowheads="1"/>
          </p:cNvSpPr>
          <p:nvPr/>
        </p:nvSpPr>
        <p:spPr bwMode="auto">
          <a:xfrm>
            <a:off x="3028950" y="25384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fr-FR"/>
          </a:p>
        </p:txBody>
      </p:sp>
      <p:pic>
        <p:nvPicPr>
          <p:cNvPr id="20492" name="Picture 12" descr="constellations MER 10dB"/>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67250" y="4941888"/>
            <a:ext cx="2057400" cy="1187450"/>
          </a:xfrm>
          <a:prstGeom prst="rect">
            <a:avLst/>
          </a:prstGeom>
          <a:noFill/>
          <a:extLst>
            <a:ext uri="{909E8E84-426E-40DD-AFC4-6F175D3DCCD1}">
              <a14:hiddenFill xmlns:a14="http://schemas.microsoft.com/office/drawing/2010/main">
                <a:solidFill>
                  <a:srgbClr val="FFFFFF"/>
                </a:solidFill>
              </a14:hiddenFill>
            </a:ext>
          </a:extLst>
        </p:spPr>
      </p:pic>
      <p:sp>
        <p:nvSpPr>
          <p:cNvPr id="20495" name="Rectangle 15"/>
          <p:cNvSpPr>
            <a:spLocks noChangeArrowheads="1"/>
          </p:cNvSpPr>
          <p:nvPr/>
        </p:nvSpPr>
        <p:spPr bwMode="auto">
          <a:xfrm>
            <a:off x="3024188" y="2514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fr-FR"/>
          </a:p>
        </p:txBody>
      </p:sp>
      <p:pic>
        <p:nvPicPr>
          <p:cNvPr id="20494" name="Picture 14" descr="constellations MER 4dB"/>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77050" y="4941888"/>
            <a:ext cx="1981200" cy="1169987"/>
          </a:xfrm>
          <a:prstGeom prst="rect">
            <a:avLst/>
          </a:prstGeom>
          <a:noFill/>
          <a:extLst>
            <a:ext uri="{909E8E84-426E-40DD-AFC4-6F175D3DCCD1}">
              <a14:hiddenFill xmlns:a14="http://schemas.microsoft.com/office/drawing/2010/main">
                <a:solidFill>
                  <a:srgbClr val="FFFFFF"/>
                </a:solidFill>
              </a14:hiddenFill>
            </a:ext>
          </a:extLst>
        </p:spPr>
      </p:pic>
      <p:sp>
        <p:nvSpPr>
          <p:cNvPr id="20496" name="Rectangle 16"/>
          <p:cNvSpPr>
            <a:spLocks noChangeArrowheads="1"/>
          </p:cNvSpPr>
          <p:nvPr/>
        </p:nvSpPr>
        <p:spPr bwMode="auto">
          <a:xfrm>
            <a:off x="539750" y="404813"/>
            <a:ext cx="5472113"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fr-FR" b="1">
                <a:solidFill>
                  <a:schemeClr val="tx2"/>
                </a:solidFill>
                <a:latin typeface="Arial" charset="0"/>
              </a:rPr>
              <a:t>Measuring Signal to Noise… MER</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539750" y="1052513"/>
            <a:ext cx="1366838" cy="304800"/>
          </a:xfrm>
        </p:spPr>
        <p:txBody>
          <a:bodyPr/>
          <a:lstStyle/>
          <a:p>
            <a:r>
              <a:rPr lang="en-US" altLang="fr-FR" sz="1600" dirty="0" smtClean="0"/>
              <a:t>MER</a:t>
            </a:r>
            <a:endParaRPr lang="en-US" altLang="fr-FR" sz="1600" dirty="0"/>
          </a:p>
        </p:txBody>
      </p:sp>
      <p:sp>
        <p:nvSpPr>
          <p:cNvPr id="56323" name="Rectangle 3"/>
          <p:cNvSpPr>
            <a:spLocks noGrp="1" noChangeArrowheads="1"/>
          </p:cNvSpPr>
          <p:nvPr>
            <p:ph type="body" idx="1"/>
          </p:nvPr>
        </p:nvSpPr>
        <p:spPr>
          <a:xfrm>
            <a:off x="539750" y="1371600"/>
            <a:ext cx="7772400" cy="5486400"/>
          </a:xfrm>
        </p:spPr>
        <p:txBody>
          <a:bodyPr/>
          <a:lstStyle/>
          <a:p>
            <a:r>
              <a:rPr lang="en-US" altLang="fr-FR" sz="1600" b="1" dirty="0" smtClean="0">
                <a:cs typeface="Times New Roman" pitchFamily="18" charset="0"/>
              </a:rPr>
              <a:t>MER (Modulation Error Ratio),</a:t>
            </a:r>
            <a:r>
              <a:rPr lang="en-US" altLang="fr-FR" sz="1600" dirty="0" smtClean="0">
                <a:cs typeface="Times New Roman" pitchFamily="18" charset="0"/>
              </a:rPr>
              <a:t> it is a method of measuring the SNR Digital (MER depends on a whole range of defects on the IQ signal, SNR </a:t>
            </a:r>
            <a:r>
              <a:rPr lang="en-US" altLang="fr-FR" sz="1600" dirty="0" err="1" smtClean="0">
                <a:cs typeface="Times New Roman" pitchFamily="18" charset="0"/>
              </a:rPr>
              <a:t>num</a:t>
            </a:r>
            <a:r>
              <a:rPr lang="en-US" altLang="fr-FR" sz="1600" dirty="0" smtClean="0">
                <a:cs typeface="Times New Roman" pitchFamily="18" charset="0"/>
              </a:rPr>
              <a:t>, phase noise, jitter, but with DVB-S, digital SNR is the main default).</a:t>
            </a:r>
            <a:br>
              <a:rPr lang="en-US" altLang="fr-FR" sz="1600" dirty="0" smtClean="0">
                <a:cs typeface="Times New Roman" pitchFamily="18" charset="0"/>
              </a:rPr>
            </a:br>
            <a:r>
              <a:rPr lang="en-US" altLang="fr-FR" sz="1600" b="1" dirty="0" smtClean="0">
                <a:cs typeface="Times New Roman" pitchFamily="18" charset="0"/>
              </a:rPr>
              <a:t>The MER is a measure of the quality of the modulation</a:t>
            </a:r>
            <a:r>
              <a:rPr lang="en-US" altLang="fr-FR" sz="1600" dirty="0" smtClean="0">
                <a:cs typeface="Times New Roman" pitchFamily="18" charset="0"/>
              </a:rPr>
              <a:t>. (Source: Hewlett-Packard)</a:t>
            </a:r>
            <a:r>
              <a:rPr lang="en-US" altLang="fr-FR" sz="1600" dirty="0" smtClean="0"/>
              <a:t> </a:t>
            </a:r>
            <a:endParaRPr lang="en-US" altLang="fr-FR" sz="1600" dirty="0"/>
          </a:p>
        </p:txBody>
      </p:sp>
      <p:sp>
        <p:nvSpPr>
          <p:cNvPr id="56325" name="Rectangle 5"/>
          <p:cNvSpPr>
            <a:spLocks noChangeArrowheads="1"/>
          </p:cNvSpPr>
          <p:nvPr/>
        </p:nvSpPr>
        <p:spPr bwMode="auto">
          <a:xfrm>
            <a:off x="3176588" y="22669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fr-FR"/>
          </a:p>
        </p:txBody>
      </p:sp>
      <p:pic>
        <p:nvPicPr>
          <p:cNvPr id="56324" name="Picture 4" descr="MER schema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852739"/>
            <a:ext cx="2754346" cy="2293164"/>
          </a:xfrm>
          <a:prstGeom prst="rect">
            <a:avLst/>
          </a:prstGeom>
          <a:noFill/>
          <a:extLst>
            <a:ext uri="{909E8E84-426E-40DD-AFC4-6F175D3DCCD1}">
              <a14:hiddenFill xmlns:a14="http://schemas.microsoft.com/office/drawing/2010/main">
                <a:solidFill>
                  <a:srgbClr val="FFFFFF"/>
                </a:solidFill>
              </a14:hiddenFill>
            </a:ext>
          </a:extLst>
        </p:spPr>
      </p:pic>
      <p:sp>
        <p:nvSpPr>
          <p:cNvPr id="56327" name="Rectangle 7"/>
          <p:cNvSpPr>
            <a:spLocks noChangeArrowheads="1"/>
          </p:cNvSpPr>
          <p:nvPr/>
        </p:nvSpPr>
        <p:spPr bwMode="auto">
          <a:xfrm>
            <a:off x="3090863" y="18145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fr-FR"/>
          </a:p>
        </p:txBody>
      </p:sp>
      <p:pic>
        <p:nvPicPr>
          <p:cNvPr id="56326" name="Picture 6" descr="MER 18dB explication.jpg"/>
          <p:cNvPicPr>
            <a:picLocks noChangeAspect="1" noChangeArrowheads="1"/>
          </p:cNvPicPr>
          <p:nvPr/>
        </p:nvPicPr>
        <p:blipFill>
          <a:blip r:embed="rId4" r:link="rId5" cstate="print">
            <a:extLst>
              <a:ext uri="{28A0092B-C50C-407E-A947-70E740481C1C}">
                <a14:useLocalDpi xmlns:a14="http://schemas.microsoft.com/office/drawing/2010/main" val="0"/>
              </a:ext>
            </a:extLst>
          </a:blip>
          <a:srcRect/>
          <a:stretch>
            <a:fillRect/>
          </a:stretch>
        </p:blipFill>
        <p:spPr bwMode="auto">
          <a:xfrm>
            <a:off x="3176588" y="2659448"/>
            <a:ext cx="2403524" cy="2619644"/>
          </a:xfrm>
          <a:prstGeom prst="rect">
            <a:avLst/>
          </a:prstGeom>
          <a:noFill/>
          <a:extLst>
            <a:ext uri="{909E8E84-426E-40DD-AFC4-6F175D3DCCD1}">
              <a14:hiddenFill xmlns:a14="http://schemas.microsoft.com/office/drawing/2010/main">
                <a:solidFill>
                  <a:srgbClr val="FFFFFF"/>
                </a:solidFill>
              </a14:hiddenFill>
            </a:ext>
          </a:extLst>
        </p:spPr>
      </p:pic>
      <p:sp>
        <p:nvSpPr>
          <p:cNvPr id="56328" name="Text Box 8"/>
          <p:cNvSpPr txBox="1">
            <a:spLocks noChangeArrowheads="1"/>
          </p:cNvSpPr>
          <p:nvPr/>
        </p:nvSpPr>
        <p:spPr bwMode="auto">
          <a:xfrm>
            <a:off x="5364163" y="2852738"/>
            <a:ext cx="3124200" cy="140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altLang="fr-FR" sz="1600">
                <a:latin typeface="Arial" charset="0"/>
                <a:cs typeface="Times New Roman" pitchFamily="18" charset="0"/>
              </a:rPr>
              <a:t>From this graph, we can do 2 kinds of calculations:</a:t>
            </a:r>
          </a:p>
          <a:p>
            <a:r>
              <a:rPr lang="en-GB" altLang="fr-FR" sz="1600">
                <a:latin typeface="Arial" charset="0"/>
                <a:cs typeface="Times New Roman" pitchFamily="18" charset="0"/>
              </a:rPr>
              <a:t> - based on knowledge of the importance of this error vector (it will calculate the </a:t>
            </a:r>
            <a:r>
              <a:rPr lang="en-GB" altLang="fr-FR" sz="1600" b="1">
                <a:latin typeface="Arial" charset="0"/>
                <a:cs typeface="Times New Roman" pitchFamily="18" charset="0"/>
              </a:rPr>
              <a:t>EVM</a:t>
            </a:r>
            <a:r>
              <a:rPr lang="en-GB" altLang="fr-FR" sz="1600">
                <a:latin typeface="Arial" charset="0"/>
                <a:cs typeface="Times New Roman" pitchFamily="18" charset="0"/>
              </a:rPr>
              <a:t>)</a:t>
            </a:r>
          </a:p>
          <a:p>
            <a:r>
              <a:rPr lang="en-GB" altLang="fr-FR" sz="1600">
                <a:latin typeface="Arial" charset="0"/>
                <a:cs typeface="Times New Roman" pitchFamily="18" charset="0"/>
              </a:rPr>
              <a:t> - based on a calculation of the average / cloud will be the </a:t>
            </a:r>
            <a:r>
              <a:rPr lang="en-GB" altLang="fr-FR" sz="1600" b="1">
                <a:latin typeface="Arial" charset="0"/>
                <a:cs typeface="Times New Roman" pitchFamily="18" charset="0"/>
              </a:rPr>
              <a:t>MER</a:t>
            </a:r>
          </a:p>
        </p:txBody>
      </p:sp>
      <p:sp>
        <p:nvSpPr>
          <p:cNvPr id="56329" name="Text Box 9"/>
          <p:cNvSpPr txBox="1">
            <a:spLocks noChangeArrowheads="1"/>
          </p:cNvSpPr>
          <p:nvPr/>
        </p:nvSpPr>
        <p:spPr bwMode="auto">
          <a:xfrm>
            <a:off x="896938" y="4079875"/>
            <a:ext cx="7864475" cy="270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tLang="fr-FR" sz="1200" dirty="0">
              <a:latin typeface="Arial" charset="0"/>
              <a:cs typeface="Times New Roman" pitchFamily="18" charset="0"/>
            </a:endParaRPr>
          </a:p>
          <a:p>
            <a:endParaRPr lang="en-GB" altLang="fr-FR" sz="1200" dirty="0">
              <a:latin typeface="Arial" charset="0"/>
              <a:cs typeface="Times New Roman" pitchFamily="18" charset="0"/>
            </a:endParaRPr>
          </a:p>
          <a:p>
            <a:endParaRPr lang="en-GB" altLang="fr-FR" sz="1200" dirty="0">
              <a:latin typeface="Arial" charset="0"/>
              <a:cs typeface="Times New Roman" pitchFamily="18" charset="0"/>
            </a:endParaRPr>
          </a:p>
          <a:p>
            <a:endParaRPr lang="en-GB" altLang="fr-FR" sz="1200" dirty="0">
              <a:latin typeface="Arial" charset="0"/>
              <a:cs typeface="Times New Roman" pitchFamily="18" charset="0"/>
            </a:endParaRPr>
          </a:p>
          <a:p>
            <a:endParaRPr lang="en-GB" altLang="fr-FR" sz="1200" dirty="0">
              <a:latin typeface="Arial" charset="0"/>
              <a:cs typeface="Times New Roman" pitchFamily="18" charset="0"/>
            </a:endParaRPr>
          </a:p>
          <a:p>
            <a:endParaRPr lang="en-GB" altLang="fr-FR" sz="1200" dirty="0">
              <a:latin typeface="Arial" charset="0"/>
              <a:cs typeface="Times New Roman" pitchFamily="18" charset="0"/>
            </a:endParaRPr>
          </a:p>
          <a:p>
            <a:endParaRPr lang="en-GB" altLang="fr-FR" sz="1200" dirty="0">
              <a:latin typeface="Arial" charset="0"/>
              <a:cs typeface="Times New Roman" pitchFamily="18" charset="0"/>
            </a:endParaRPr>
          </a:p>
          <a:p>
            <a:r>
              <a:rPr lang="en-GB" altLang="fr-FR" sz="1600" dirty="0">
                <a:latin typeface="Arial" charset="0"/>
                <a:cs typeface="Times New Roman" pitchFamily="18" charset="0"/>
              </a:rPr>
              <a:t>MER is a good measurement because it is in dB and is easily represented in our minds by recalling the constellation </a:t>
            </a:r>
          </a:p>
          <a:p>
            <a:r>
              <a:rPr lang="en-GB" altLang="fr-FR" sz="1600" b="1" u="sng" dirty="0">
                <a:latin typeface="Arial" charset="0"/>
                <a:cs typeface="Times New Roman" pitchFamily="18" charset="0"/>
              </a:rPr>
              <a:t>My own opinion</a:t>
            </a:r>
            <a:r>
              <a:rPr lang="en-GB" altLang="fr-FR" sz="1600" dirty="0">
                <a:latin typeface="Arial" charset="0"/>
                <a:cs typeface="Times New Roman" pitchFamily="18" charset="0"/>
              </a:rPr>
              <a:t>: </a:t>
            </a:r>
            <a:r>
              <a:rPr lang="en-GB" altLang="fr-FR" sz="1600" b="1" dirty="0">
                <a:latin typeface="Arial" charset="0"/>
                <a:cs typeface="Times New Roman" pitchFamily="18" charset="0"/>
              </a:rPr>
              <a:t>MER should become the key measure for giving a report in DATV, summarising the main characteristics of the signal and the difficulties to decode or not the received signal</a:t>
            </a:r>
            <a:r>
              <a:rPr lang="en-GB" altLang="fr-FR" sz="1600" dirty="0">
                <a:latin typeface="Arial" charset="0"/>
                <a:cs typeface="Times New Roman" pitchFamily="18" charset="0"/>
              </a:rPr>
              <a:t>.</a:t>
            </a:r>
          </a:p>
          <a:p>
            <a:endParaRPr lang="en-GB" altLang="fr-FR" sz="1600" dirty="0">
              <a:latin typeface="Arial" charset="0"/>
            </a:endParaRPr>
          </a:p>
        </p:txBody>
      </p:sp>
      <p:sp>
        <p:nvSpPr>
          <p:cNvPr id="56331" name="Rectangle 11"/>
          <p:cNvSpPr>
            <a:spLocks noChangeArrowheads="1"/>
          </p:cNvSpPr>
          <p:nvPr/>
        </p:nvSpPr>
        <p:spPr bwMode="auto">
          <a:xfrm>
            <a:off x="468313" y="333375"/>
            <a:ext cx="6696075"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GB" altLang="fr-FR" b="1">
                <a:solidFill>
                  <a:schemeClr val="tx2"/>
                </a:solidFill>
                <a:latin typeface="Arial" charset="0"/>
              </a:rPr>
              <a:t>Measuring Signal to Noise… MER cont.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noProof="0" dirty="0" smtClean="0"/>
              <a:t>With TT S2-3200 or TT s2-1600 PCI card, several</a:t>
            </a:r>
            <a:r>
              <a:rPr lang="en-US" baseline="0" noProof="0" dirty="0" smtClean="0"/>
              <a:t> </a:t>
            </a:r>
            <a:r>
              <a:rPr lang="en-US" noProof="0" dirty="0" smtClean="0"/>
              <a:t>software</a:t>
            </a:r>
            <a:r>
              <a:rPr lang="en-US" baseline="0" noProof="0" dirty="0" smtClean="0"/>
              <a:t> </a:t>
            </a:r>
            <a:endParaRPr lang="en-US" noProof="0" dirty="0"/>
          </a:p>
        </p:txBody>
      </p:sp>
      <p:sp>
        <p:nvSpPr>
          <p:cNvPr id="3" name="Espace réservé du contenu 2"/>
          <p:cNvSpPr>
            <a:spLocks noGrp="1"/>
          </p:cNvSpPr>
          <p:nvPr>
            <p:ph idx="1"/>
          </p:nvPr>
        </p:nvSpPr>
        <p:spPr>
          <a:xfrm>
            <a:off x="457200" y="1484784"/>
            <a:ext cx="8229600" cy="4824535"/>
          </a:xfrm>
        </p:spPr>
        <p:txBody>
          <a:bodyPr/>
          <a:lstStyle/>
          <a:p>
            <a:pPr lvl="1"/>
            <a:r>
              <a:rPr lang="en-US" b="1" noProof="0" dirty="0" smtClean="0">
                <a:solidFill>
                  <a:srgbClr val="FFFF00"/>
                </a:solidFill>
              </a:rPr>
              <a:t>Tiny Spectrum</a:t>
            </a:r>
            <a:r>
              <a:rPr lang="en-US" b="1" baseline="0" noProof="0" dirty="0" smtClean="0">
                <a:solidFill>
                  <a:srgbClr val="FFFF00"/>
                </a:solidFill>
              </a:rPr>
              <a:t> Analyzer (TSA), </a:t>
            </a:r>
            <a:r>
              <a:rPr lang="en-US" baseline="0" noProof="0" dirty="0" smtClean="0"/>
              <a:t>that can analyze your LNB/LNA gain, interferences, global noise level…</a:t>
            </a:r>
          </a:p>
          <a:p>
            <a:pPr lvl="1"/>
            <a:r>
              <a:rPr lang="en-US" b="1" baseline="0" noProof="0" dirty="0" smtClean="0">
                <a:solidFill>
                  <a:srgbClr val="FFFF00"/>
                </a:solidFill>
              </a:rPr>
              <a:t>Noise Power Measurement (NPM) </a:t>
            </a:r>
            <a:r>
              <a:rPr lang="en-US" baseline="0" noProof="0" dirty="0" smtClean="0"/>
              <a:t>that will help us to set the tracking system by</a:t>
            </a:r>
            <a:r>
              <a:rPr lang="en-US" noProof="0" dirty="0" smtClean="0"/>
              <a:t> measuring the sun noise.</a:t>
            </a:r>
          </a:p>
          <a:p>
            <a:pPr lvl="1"/>
            <a:r>
              <a:rPr lang="en-US" b="1" noProof="0" dirty="0" smtClean="0">
                <a:solidFill>
                  <a:srgbClr val="FFFF00"/>
                </a:solidFill>
              </a:rPr>
              <a:t>Tutioune1600 or 3200 </a:t>
            </a:r>
            <a:r>
              <a:rPr lang="en-US" noProof="0" dirty="0" smtClean="0"/>
              <a:t>that will analyze the signal and extract the TS (Transport Stream), decode it or send it to other software for decoding, analyzing…</a:t>
            </a:r>
          </a:p>
          <a:p>
            <a:pPr lvl="1"/>
            <a:r>
              <a:rPr lang="en-US" b="1" noProof="0" dirty="0" err="1" smtClean="0">
                <a:solidFill>
                  <a:srgbClr val="FFFF00"/>
                </a:solidFill>
              </a:rPr>
              <a:t>TiouneData</a:t>
            </a:r>
            <a:r>
              <a:rPr lang="en-US" b="1" noProof="0" dirty="0" smtClean="0">
                <a:solidFill>
                  <a:srgbClr val="FFFF00"/>
                </a:solidFill>
              </a:rPr>
              <a:t> Reader</a:t>
            </a:r>
            <a:r>
              <a:rPr lang="en-US" noProof="0" dirty="0" smtClean="0">
                <a:solidFill>
                  <a:srgbClr val="FFFF00"/>
                </a:solidFill>
              </a:rPr>
              <a:t> </a:t>
            </a:r>
            <a:r>
              <a:rPr lang="en-US" noProof="0" dirty="0" smtClean="0"/>
              <a:t>that will give us the best report we could have about signal, RF level, S/N..</a:t>
            </a:r>
          </a:p>
        </p:txBody>
      </p:sp>
    </p:spTree>
    <p:extLst>
      <p:ext uri="{BB962C8B-B14F-4D97-AF65-F5344CB8AC3E}">
        <p14:creationId xmlns:p14="http://schemas.microsoft.com/office/powerpoint/2010/main" val="31444746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68313" y="404813"/>
            <a:ext cx="7543800" cy="346075"/>
          </a:xfrm>
        </p:spPr>
        <p:txBody>
          <a:bodyPr/>
          <a:lstStyle/>
          <a:p>
            <a:r>
              <a:rPr lang="en-US" altLang="fr-FR" sz="2600" dirty="0" smtClean="0"/>
              <a:t>Measuring Digital Stream Error Rate</a:t>
            </a:r>
            <a:endParaRPr lang="en-US" altLang="fr-FR" sz="2600" dirty="0"/>
          </a:p>
        </p:txBody>
      </p:sp>
      <p:sp>
        <p:nvSpPr>
          <p:cNvPr id="22531" name="Rectangle 3"/>
          <p:cNvSpPr>
            <a:spLocks noGrp="1" noChangeArrowheads="1"/>
          </p:cNvSpPr>
          <p:nvPr>
            <p:ph type="body" idx="1"/>
          </p:nvPr>
        </p:nvSpPr>
        <p:spPr>
          <a:xfrm>
            <a:off x="395288" y="3573463"/>
            <a:ext cx="8229600" cy="2532062"/>
          </a:xfrm>
        </p:spPr>
        <p:txBody>
          <a:bodyPr/>
          <a:lstStyle/>
          <a:p>
            <a:pPr>
              <a:lnSpc>
                <a:spcPct val="90000"/>
              </a:lnSpc>
            </a:pPr>
            <a:r>
              <a:rPr lang="en-GB" altLang="fr-FR" sz="1600">
                <a:cs typeface="Times New Roman" pitchFamily="18" charset="0"/>
              </a:rPr>
              <a:t>Tutioune presents these values in this form:</a:t>
            </a:r>
          </a:p>
          <a:p>
            <a:pPr>
              <a:lnSpc>
                <a:spcPct val="90000"/>
              </a:lnSpc>
            </a:pPr>
            <a:endParaRPr lang="en-GB" altLang="fr-FR" sz="1600">
              <a:cs typeface="Times New Roman" pitchFamily="18" charset="0"/>
            </a:endParaRPr>
          </a:p>
          <a:p>
            <a:pPr>
              <a:lnSpc>
                <a:spcPct val="90000"/>
              </a:lnSpc>
            </a:pPr>
            <a:endParaRPr lang="en-GB" altLang="fr-FR" sz="1600">
              <a:cs typeface="Times New Roman" pitchFamily="18" charset="0"/>
            </a:endParaRPr>
          </a:p>
          <a:p>
            <a:pPr>
              <a:lnSpc>
                <a:spcPct val="90000"/>
              </a:lnSpc>
            </a:pPr>
            <a:endParaRPr lang="en-GB" altLang="fr-FR" sz="1600">
              <a:cs typeface="Times New Roman" pitchFamily="18" charset="0"/>
            </a:endParaRPr>
          </a:p>
          <a:p>
            <a:pPr>
              <a:lnSpc>
                <a:spcPct val="90000"/>
              </a:lnSpc>
            </a:pPr>
            <a:endParaRPr lang="en-GB" altLang="fr-FR" sz="1600">
              <a:cs typeface="Times New Roman" pitchFamily="18" charset="0"/>
            </a:endParaRPr>
          </a:p>
          <a:p>
            <a:pPr>
              <a:lnSpc>
                <a:spcPct val="90000"/>
              </a:lnSpc>
              <a:buFont typeface="Wingdings" pitchFamily="2" charset="2"/>
              <a:buNone/>
            </a:pPr>
            <a:r>
              <a:rPr lang="en-GB" altLang="fr-FR" sz="1600">
                <a:cs typeface="Times New Roman" pitchFamily="18" charset="0"/>
              </a:rPr>
              <a:t>	</a:t>
            </a:r>
          </a:p>
          <a:p>
            <a:pPr>
              <a:lnSpc>
                <a:spcPct val="90000"/>
              </a:lnSpc>
              <a:buFont typeface="Wingdings" pitchFamily="2" charset="2"/>
              <a:buNone/>
            </a:pPr>
            <a:endParaRPr lang="en-GB" altLang="fr-FR" sz="1600">
              <a:cs typeface="Times New Roman" pitchFamily="18" charset="0"/>
            </a:endParaRPr>
          </a:p>
          <a:p>
            <a:pPr>
              <a:lnSpc>
                <a:spcPct val="90000"/>
              </a:lnSpc>
            </a:pPr>
            <a:r>
              <a:rPr lang="en-GB" altLang="fr-FR" sz="1600">
                <a:cs typeface="Times New Roman" pitchFamily="18" charset="0"/>
              </a:rPr>
              <a:t>Tutioune gives VBER% with the no. of bits corrected by Viterbi x msec (between 2 readings) and the number of bits corrected by Reed Solomon.</a:t>
            </a:r>
            <a:br>
              <a:rPr lang="en-GB" altLang="fr-FR" sz="1600">
                <a:cs typeface="Times New Roman" pitchFamily="18" charset="0"/>
              </a:rPr>
            </a:br>
            <a:endParaRPr lang="en-GB" altLang="fr-FR" sz="1600">
              <a:cs typeface="Times New Roman" pitchFamily="18" charset="0"/>
            </a:endParaRPr>
          </a:p>
        </p:txBody>
      </p:sp>
      <p:sp>
        <p:nvSpPr>
          <p:cNvPr id="22533" name="Rectangle 5"/>
          <p:cNvSpPr>
            <a:spLocks noChangeArrowheads="1"/>
          </p:cNvSpPr>
          <p:nvPr/>
        </p:nvSpPr>
        <p:spPr bwMode="auto">
          <a:xfrm>
            <a:off x="2290763" y="20764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fr-FR"/>
          </a:p>
        </p:txBody>
      </p:sp>
      <p:pic>
        <p:nvPicPr>
          <p:cNvPr id="22532" name="Picture 4" descr="BER et M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990600"/>
            <a:ext cx="3962400" cy="2349500"/>
          </a:xfrm>
          <a:prstGeom prst="rect">
            <a:avLst/>
          </a:prstGeom>
          <a:noFill/>
          <a:extLst>
            <a:ext uri="{909E8E84-426E-40DD-AFC4-6F175D3DCCD1}">
              <a14:hiddenFill xmlns:a14="http://schemas.microsoft.com/office/drawing/2010/main">
                <a:solidFill>
                  <a:srgbClr val="FFFFFF"/>
                </a:solidFill>
              </a14:hiddenFill>
            </a:ext>
          </a:extLst>
        </p:spPr>
      </p:pic>
      <p:pic>
        <p:nvPicPr>
          <p:cNvPr id="22535" name="Picture 7" descr="vber viterbi solom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35600" y="3573463"/>
            <a:ext cx="2016125" cy="1820862"/>
          </a:xfrm>
          <a:prstGeom prst="rect">
            <a:avLst/>
          </a:prstGeom>
          <a:noFill/>
          <a:extLst>
            <a:ext uri="{909E8E84-426E-40DD-AFC4-6F175D3DCCD1}">
              <a14:hiddenFill xmlns:a14="http://schemas.microsoft.com/office/drawing/2010/main">
                <a:solidFill>
                  <a:srgbClr val="FFFFFF"/>
                </a:solidFill>
              </a14:hiddenFill>
            </a:ext>
          </a:extLst>
        </p:spPr>
      </p:pic>
      <p:sp>
        <p:nvSpPr>
          <p:cNvPr id="22537" name="Rectangle 9"/>
          <p:cNvSpPr>
            <a:spLocks noChangeArrowheads="1"/>
          </p:cNvSpPr>
          <p:nvPr/>
        </p:nvSpPr>
        <p:spPr bwMode="auto">
          <a:xfrm>
            <a:off x="323850" y="2133600"/>
            <a:ext cx="8229600" cy="2532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chemeClr val="tx2"/>
              </a:buClr>
              <a:buSzPct val="70000"/>
              <a:buFont typeface="Wingdings" pitchFamily="2" charset="2"/>
              <a:buChar char="l"/>
              <a:defRPr sz="3000">
                <a:solidFill>
                  <a:schemeClr val="tx1"/>
                </a:solidFill>
                <a:latin typeface="Arial" charset="0"/>
                <a:cs typeface="Arial" charset="0"/>
              </a:defRPr>
            </a:lvl1pPr>
            <a:lvl2pPr marL="692150" indent="-347663">
              <a:spcBef>
                <a:spcPct val="20000"/>
              </a:spcBef>
              <a:buClr>
                <a:schemeClr val="accent2"/>
              </a:buClr>
              <a:buSzPct val="70000"/>
              <a:buFont typeface="Wingdings" pitchFamily="2" charset="2"/>
              <a:buChar char="l"/>
              <a:defRPr sz="2600">
                <a:solidFill>
                  <a:schemeClr val="tx1"/>
                </a:solidFill>
                <a:latin typeface="Arial" charset="0"/>
                <a:cs typeface="Arial" charset="0"/>
              </a:defRPr>
            </a:lvl2pPr>
            <a:lvl3pPr marL="987425" indent="-293688">
              <a:spcBef>
                <a:spcPct val="20000"/>
              </a:spcBef>
              <a:buClr>
                <a:schemeClr val="accent1"/>
              </a:buClr>
              <a:buSzPct val="70000"/>
              <a:buFont typeface="Wingdings" pitchFamily="2" charset="2"/>
              <a:buChar char="l"/>
              <a:defRPr sz="2300">
                <a:solidFill>
                  <a:schemeClr val="tx1"/>
                </a:solidFill>
                <a:latin typeface="Arial" charset="0"/>
                <a:cs typeface="Arial" charset="0"/>
              </a:defRPr>
            </a:lvl3pPr>
            <a:lvl4pPr marL="1281113" indent="-292100">
              <a:spcBef>
                <a:spcPct val="20000"/>
              </a:spcBef>
              <a:buClr>
                <a:schemeClr val="tx2"/>
              </a:buClr>
              <a:buSzPct val="75000"/>
              <a:buFont typeface="Wingdings" pitchFamily="2" charset="2"/>
              <a:buChar char="§"/>
              <a:defRPr sz="2000">
                <a:solidFill>
                  <a:schemeClr val="tx1"/>
                </a:solidFill>
                <a:latin typeface="Arial" charset="0"/>
                <a:cs typeface="Arial" charset="0"/>
              </a:defRPr>
            </a:lvl4pPr>
            <a:lvl5pPr marL="1598613" indent="-315913">
              <a:spcBef>
                <a:spcPct val="20000"/>
              </a:spcBef>
              <a:buClr>
                <a:schemeClr val="folHlink"/>
              </a:buClr>
              <a:buSzPct val="80000"/>
              <a:buFont typeface="Wingdings" pitchFamily="2" charset="2"/>
              <a:buChar char="§"/>
              <a:defRPr sz="2000">
                <a:solidFill>
                  <a:schemeClr val="tx1"/>
                </a:solidFill>
                <a:latin typeface="Arial" charset="0"/>
                <a:cs typeface="Arial" charset="0"/>
              </a:defRPr>
            </a:lvl5pPr>
            <a:lvl6pPr marL="2055813" indent="-315913" fontAlgn="base">
              <a:spcBef>
                <a:spcPct val="20000"/>
              </a:spcBef>
              <a:spcAft>
                <a:spcPct val="0"/>
              </a:spcAft>
              <a:buClr>
                <a:schemeClr val="folHlink"/>
              </a:buClr>
              <a:buSzPct val="80000"/>
              <a:buFont typeface="Wingdings" pitchFamily="2" charset="2"/>
              <a:buChar char="§"/>
              <a:defRPr sz="2000">
                <a:solidFill>
                  <a:schemeClr val="tx1"/>
                </a:solidFill>
                <a:latin typeface="Arial" charset="0"/>
                <a:cs typeface="Arial" charset="0"/>
              </a:defRPr>
            </a:lvl6pPr>
            <a:lvl7pPr marL="2513013" indent="-315913" fontAlgn="base">
              <a:spcBef>
                <a:spcPct val="20000"/>
              </a:spcBef>
              <a:spcAft>
                <a:spcPct val="0"/>
              </a:spcAft>
              <a:buClr>
                <a:schemeClr val="folHlink"/>
              </a:buClr>
              <a:buSzPct val="80000"/>
              <a:buFont typeface="Wingdings" pitchFamily="2" charset="2"/>
              <a:buChar char="§"/>
              <a:defRPr sz="2000">
                <a:solidFill>
                  <a:schemeClr val="tx1"/>
                </a:solidFill>
                <a:latin typeface="Arial" charset="0"/>
                <a:cs typeface="Arial" charset="0"/>
              </a:defRPr>
            </a:lvl7pPr>
            <a:lvl8pPr marL="2970213" indent="-315913" fontAlgn="base">
              <a:spcBef>
                <a:spcPct val="20000"/>
              </a:spcBef>
              <a:spcAft>
                <a:spcPct val="0"/>
              </a:spcAft>
              <a:buClr>
                <a:schemeClr val="folHlink"/>
              </a:buClr>
              <a:buSzPct val="80000"/>
              <a:buFont typeface="Wingdings" pitchFamily="2" charset="2"/>
              <a:buChar char="§"/>
              <a:defRPr sz="2000">
                <a:solidFill>
                  <a:schemeClr val="tx1"/>
                </a:solidFill>
                <a:latin typeface="Arial" charset="0"/>
                <a:cs typeface="Arial" charset="0"/>
              </a:defRPr>
            </a:lvl8pPr>
            <a:lvl9pPr marL="3427413" indent="-315913" fontAlgn="base">
              <a:spcBef>
                <a:spcPct val="20000"/>
              </a:spcBef>
              <a:spcAft>
                <a:spcPct val="0"/>
              </a:spcAft>
              <a:buClr>
                <a:schemeClr val="folHlink"/>
              </a:buClr>
              <a:buSzPct val="80000"/>
              <a:buFont typeface="Wingdings" pitchFamily="2" charset="2"/>
              <a:buChar char="§"/>
              <a:defRPr sz="2000">
                <a:solidFill>
                  <a:schemeClr val="tx1"/>
                </a:solidFill>
                <a:latin typeface="Arial" charset="0"/>
                <a:cs typeface="Arial" charset="0"/>
              </a:defRPr>
            </a:lvl9pPr>
          </a:lstStyle>
          <a:p>
            <a:pPr>
              <a:lnSpc>
                <a:spcPct val="90000"/>
              </a:lnSpc>
            </a:pPr>
            <a:endParaRPr lang="en-GB" altLang="fr-FR" sz="1600">
              <a:cs typeface="Times New Roman" pitchFamily="18" charset="0"/>
            </a:endParaRPr>
          </a:p>
        </p:txBody>
      </p:sp>
      <p:sp>
        <p:nvSpPr>
          <p:cNvPr id="22538" name="Rectangle 10"/>
          <p:cNvSpPr>
            <a:spLocks noChangeArrowheads="1"/>
          </p:cNvSpPr>
          <p:nvPr/>
        </p:nvSpPr>
        <p:spPr bwMode="auto">
          <a:xfrm>
            <a:off x="4572000" y="1268413"/>
            <a:ext cx="4752975" cy="187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chemeClr val="tx2"/>
              </a:buClr>
              <a:buSzPct val="70000"/>
              <a:buFont typeface="Wingdings" pitchFamily="2" charset="2"/>
              <a:buChar char="l"/>
              <a:defRPr sz="3000">
                <a:solidFill>
                  <a:schemeClr val="tx1"/>
                </a:solidFill>
                <a:latin typeface="Arial" charset="0"/>
                <a:cs typeface="Arial" charset="0"/>
              </a:defRPr>
            </a:lvl1pPr>
            <a:lvl2pPr marL="692150" indent="-347663">
              <a:spcBef>
                <a:spcPct val="20000"/>
              </a:spcBef>
              <a:buClr>
                <a:schemeClr val="accent2"/>
              </a:buClr>
              <a:buSzPct val="70000"/>
              <a:buFont typeface="Wingdings" pitchFamily="2" charset="2"/>
              <a:buChar char="l"/>
              <a:defRPr sz="2600">
                <a:solidFill>
                  <a:schemeClr val="tx1"/>
                </a:solidFill>
                <a:latin typeface="Arial" charset="0"/>
                <a:cs typeface="Arial" charset="0"/>
              </a:defRPr>
            </a:lvl2pPr>
            <a:lvl3pPr marL="987425" indent="-293688">
              <a:spcBef>
                <a:spcPct val="20000"/>
              </a:spcBef>
              <a:buClr>
                <a:schemeClr val="accent1"/>
              </a:buClr>
              <a:buSzPct val="70000"/>
              <a:buFont typeface="Wingdings" pitchFamily="2" charset="2"/>
              <a:buChar char="l"/>
              <a:defRPr sz="2300">
                <a:solidFill>
                  <a:schemeClr val="tx1"/>
                </a:solidFill>
                <a:latin typeface="Arial" charset="0"/>
                <a:cs typeface="Arial" charset="0"/>
              </a:defRPr>
            </a:lvl3pPr>
            <a:lvl4pPr marL="1281113" indent="-292100">
              <a:spcBef>
                <a:spcPct val="20000"/>
              </a:spcBef>
              <a:buClr>
                <a:schemeClr val="tx2"/>
              </a:buClr>
              <a:buSzPct val="75000"/>
              <a:buFont typeface="Wingdings" pitchFamily="2" charset="2"/>
              <a:buChar char="§"/>
              <a:defRPr sz="2000">
                <a:solidFill>
                  <a:schemeClr val="tx1"/>
                </a:solidFill>
                <a:latin typeface="Arial" charset="0"/>
                <a:cs typeface="Arial" charset="0"/>
              </a:defRPr>
            </a:lvl4pPr>
            <a:lvl5pPr marL="1598613" indent="-315913">
              <a:spcBef>
                <a:spcPct val="20000"/>
              </a:spcBef>
              <a:buClr>
                <a:schemeClr val="folHlink"/>
              </a:buClr>
              <a:buSzPct val="80000"/>
              <a:buFont typeface="Wingdings" pitchFamily="2" charset="2"/>
              <a:buChar char="§"/>
              <a:defRPr sz="2000">
                <a:solidFill>
                  <a:schemeClr val="tx1"/>
                </a:solidFill>
                <a:latin typeface="Arial" charset="0"/>
                <a:cs typeface="Arial" charset="0"/>
              </a:defRPr>
            </a:lvl5pPr>
            <a:lvl6pPr marL="2055813" indent="-315913" fontAlgn="base">
              <a:spcBef>
                <a:spcPct val="20000"/>
              </a:spcBef>
              <a:spcAft>
                <a:spcPct val="0"/>
              </a:spcAft>
              <a:buClr>
                <a:schemeClr val="folHlink"/>
              </a:buClr>
              <a:buSzPct val="80000"/>
              <a:buFont typeface="Wingdings" pitchFamily="2" charset="2"/>
              <a:buChar char="§"/>
              <a:defRPr sz="2000">
                <a:solidFill>
                  <a:schemeClr val="tx1"/>
                </a:solidFill>
                <a:latin typeface="Arial" charset="0"/>
                <a:cs typeface="Arial" charset="0"/>
              </a:defRPr>
            </a:lvl6pPr>
            <a:lvl7pPr marL="2513013" indent="-315913" fontAlgn="base">
              <a:spcBef>
                <a:spcPct val="20000"/>
              </a:spcBef>
              <a:spcAft>
                <a:spcPct val="0"/>
              </a:spcAft>
              <a:buClr>
                <a:schemeClr val="folHlink"/>
              </a:buClr>
              <a:buSzPct val="80000"/>
              <a:buFont typeface="Wingdings" pitchFamily="2" charset="2"/>
              <a:buChar char="§"/>
              <a:defRPr sz="2000">
                <a:solidFill>
                  <a:schemeClr val="tx1"/>
                </a:solidFill>
                <a:latin typeface="Arial" charset="0"/>
                <a:cs typeface="Arial" charset="0"/>
              </a:defRPr>
            </a:lvl7pPr>
            <a:lvl8pPr marL="2970213" indent="-315913" fontAlgn="base">
              <a:spcBef>
                <a:spcPct val="20000"/>
              </a:spcBef>
              <a:spcAft>
                <a:spcPct val="0"/>
              </a:spcAft>
              <a:buClr>
                <a:schemeClr val="folHlink"/>
              </a:buClr>
              <a:buSzPct val="80000"/>
              <a:buFont typeface="Wingdings" pitchFamily="2" charset="2"/>
              <a:buChar char="§"/>
              <a:defRPr sz="2000">
                <a:solidFill>
                  <a:schemeClr val="tx1"/>
                </a:solidFill>
                <a:latin typeface="Arial" charset="0"/>
                <a:cs typeface="Arial" charset="0"/>
              </a:defRPr>
            </a:lvl8pPr>
            <a:lvl9pPr marL="3427413" indent="-315913" fontAlgn="base">
              <a:spcBef>
                <a:spcPct val="20000"/>
              </a:spcBef>
              <a:spcAft>
                <a:spcPct val="0"/>
              </a:spcAft>
              <a:buClr>
                <a:schemeClr val="folHlink"/>
              </a:buClr>
              <a:buSzPct val="80000"/>
              <a:buFont typeface="Wingdings" pitchFamily="2" charset="2"/>
              <a:buChar char="§"/>
              <a:defRPr sz="2000">
                <a:solidFill>
                  <a:schemeClr val="tx1"/>
                </a:solidFill>
                <a:latin typeface="Arial" charset="0"/>
                <a:cs typeface="Arial" charset="0"/>
              </a:defRPr>
            </a:lvl9pPr>
          </a:lstStyle>
          <a:p>
            <a:r>
              <a:rPr lang="en-GB" altLang="fr-FR" sz="1600" b="1"/>
              <a:t>CBER</a:t>
            </a:r>
            <a:r>
              <a:rPr lang="en-GB" altLang="fr-FR" sz="1600"/>
              <a:t>: Error rate </a:t>
            </a:r>
            <a:r>
              <a:rPr lang="en-GB" altLang="fr-FR" sz="1600" b="1"/>
              <a:t>before </a:t>
            </a:r>
            <a:r>
              <a:rPr lang="en-GB" altLang="fr-FR" sz="1600"/>
              <a:t>Viterbi</a:t>
            </a:r>
          </a:p>
          <a:p>
            <a:pPr>
              <a:buFont typeface="Wingdings" pitchFamily="2" charset="2"/>
              <a:buNone/>
            </a:pPr>
            <a:r>
              <a:rPr lang="en-GB" altLang="fr-FR" sz="1600"/>
              <a:t>      correction</a:t>
            </a:r>
          </a:p>
          <a:p>
            <a:r>
              <a:rPr lang="en-GB" altLang="fr-FR" sz="1600" b="1"/>
              <a:t>VBER</a:t>
            </a:r>
            <a:r>
              <a:rPr lang="en-GB" altLang="fr-FR" sz="1600"/>
              <a:t>: Error rate </a:t>
            </a:r>
            <a:r>
              <a:rPr lang="en-GB" altLang="fr-FR" sz="1600" b="1"/>
              <a:t>after</a:t>
            </a:r>
            <a:r>
              <a:rPr lang="en-GB" altLang="fr-FR" sz="1600"/>
              <a:t> Viterbi correction</a:t>
            </a:r>
          </a:p>
          <a:p>
            <a:r>
              <a:rPr lang="en-GB" altLang="fr-FR" sz="1600" b="1"/>
              <a:t>UNC</a:t>
            </a:r>
            <a:r>
              <a:rPr lang="en-GB" altLang="fr-FR" sz="1600"/>
              <a:t> packet error rate: ratio of number of wrong packets / number of packets </a:t>
            </a:r>
          </a:p>
          <a:p>
            <a:pPr>
              <a:buFont typeface="Wingdings" pitchFamily="2" charset="2"/>
              <a:buNone/>
            </a:pPr>
            <a:r>
              <a:rPr lang="en-GB" altLang="fr-FR" sz="1600"/>
              <a:t>      transmitted during the measurement time.</a:t>
            </a:r>
            <a:br>
              <a:rPr lang="en-GB" altLang="fr-FR" sz="1600"/>
            </a:br>
            <a:endParaRPr lang="en-GB" altLang="fr-FR" sz="160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323850" y="333375"/>
            <a:ext cx="7772400" cy="381000"/>
          </a:xfrm>
        </p:spPr>
        <p:txBody>
          <a:bodyPr/>
          <a:lstStyle/>
          <a:p>
            <a:r>
              <a:rPr lang="en-US" altLang="fr-FR" sz="2600" dirty="0" smtClean="0"/>
              <a:t>Transport Stream Measurements</a:t>
            </a:r>
            <a:endParaRPr lang="en-US" altLang="fr-FR" sz="2600" dirty="0"/>
          </a:p>
        </p:txBody>
      </p:sp>
      <p:sp>
        <p:nvSpPr>
          <p:cNvPr id="27651" name="Rectangle 3"/>
          <p:cNvSpPr>
            <a:spLocks noGrp="1" noChangeArrowheads="1"/>
          </p:cNvSpPr>
          <p:nvPr>
            <p:ph type="body" idx="1"/>
          </p:nvPr>
        </p:nvSpPr>
        <p:spPr>
          <a:xfrm>
            <a:off x="685800" y="685800"/>
            <a:ext cx="7772400" cy="304800"/>
          </a:xfrm>
        </p:spPr>
        <p:txBody>
          <a:bodyPr/>
          <a:lstStyle/>
          <a:p>
            <a:pPr>
              <a:lnSpc>
                <a:spcPct val="90000"/>
              </a:lnSpc>
              <a:buFont typeface="Wingdings" pitchFamily="2" charset="2"/>
              <a:buNone/>
            </a:pPr>
            <a:r>
              <a:rPr lang="en-US" altLang="fr-FR" sz="1600" dirty="0" smtClean="0"/>
              <a:t>Information on rates, errors (CRC) And PIDs table structure</a:t>
            </a:r>
          </a:p>
          <a:p>
            <a:pPr>
              <a:lnSpc>
                <a:spcPct val="90000"/>
              </a:lnSpc>
            </a:pPr>
            <a:r>
              <a:rPr lang="en-US" altLang="fr-FR" sz="1600" dirty="0" smtClean="0"/>
              <a:t>“TS Reader”</a:t>
            </a:r>
            <a:endParaRPr lang="en-US" altLang="fr-FR" sz="1600" dirty="0"/>
          </a:p>
        </p:txBody>
      </p:sp>
      <p:sp>
        <p:nvSpPr>
          <p:cNvPr id="27653" name="Rectangle 5"/>
          <p:cNvSpPr>
            <a:spLocks noChangeArrowheads="1"/>
          </p:cNvSpPr>
          <p:nvPr/>
        </p:nvSpPr>
        <p:spPr bwMode="auto">
          <a:xfrm>
            <a:off x="862013" y="11287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fr-FR"/>
          </a:p>
        </p:txBody>
      </p:sp>
      <p:pic>
        <p:nvPicPr>
          <p:cNvPr id="27652" name="Picture 4" descr="TsRead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288" y="1412875"/>
            <a:ext cx="8458200" cy="52451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9" name="Rectangle 5"/>
          <p:cNvSpPr>
            <a:spLocks noChangeArrowheads="1"/>
          </p:cNvSpPr>
          <p:nvPr/>
        </p:nvSpPr>
        <p:spPr bwMode="auto">
          <a:xfrm>
            <a:off x="862013" y="13049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fr-FR"/>
          </a:p>
        </p:txBody>
      </p:sp>
      <p:pic>
        <p:nvPicPr>
          <p:cNvPr id="57348" name="Picture 4" descr="pixtream video analyz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898525"/>
            <a:ext cx="8686800" cy="4973638"/>
          </a:xfrm>
          <a:prstGeom prst="rect">
            <a:avLst/>
          </a:prstGeom>
          <a:noFill/>
          <a:extLst>
            <a:ext uri="{909E8E84-426E-40DD-AFC4-6F175D3DCCD1}">
              <a14:hiddenFill xmlns:a14="http://schemas.microsoft.com/office/drawing/2010/main">
                <a:solidFill>
                  <a:srgbClr val="FFFFFF"/>
                </a:solidFill>
              </a14:hiddenFill>
            </a:ext>
          </a:extLst>
        </p:spPr>
      </p:pic>
      <p:sp>
        <p:nvSpPr>
          <p:cNvPr id="57350" name="Rectangle 6"/>
          <p:cNvSpPr>
            <a:spLocks noChangeArrowheads="1"/>
          </p:cNvSpPr>
          <p:nvPr/>
        </p:nvSpPr>
        <p:spPr bwMode="auto">
          <a:xfrm>
            <a:off x="3203575" y="6092825"/>
            <a:ext cx="2884488"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fr-FR" b="1">
                <a:solidFill>
                  <a:schemeClr val="tx2"/>
                </a:solidFill>
                <a:latin typeface="Arial" charset="0"/>
              </a:rPr>
              <a:t>“Video Analyzer”</a:t>
            </a:r>
          </a:p>
        </p:txBody>
      </p:sp>
      <p:sp>
        <p:nvSpPr>
          <p:cNvPr id="57351" name="Rectangle 7"/>
          <p:cNvSpPr>
            <a:spLocks noGrp="1" noChangeArrowheads="1"/>
          </p:cNvSpPr>
          <p:nvPr>
            <p:ph type="title"/>
          </p:nvPr>
        </p:nvSpPr>
        <p:spPr>
          <a:xfrm>
            <a:off x="179388" y="333375"/>
            <a:ext cx="7772400" cy="381000"/>
          </a:xfrm>
          <a:noFill/>
          <a:ln/>
        </p:spPr>
        <p:txBody>
          <a:bodyPr/>
          <a:lstStyle/>
          <a:p>
            <a:r>
              <a:rPr lang="en-US" altLang="fr-FR" sz="2600" dirty="0" smtClean="0"/>
              <a:t>Transport Stream Measurements</a:t>
            </a:r>
            <a:endParaRPr lang="en-US" altLang="fr-FR" sz="26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611188" y="1052513"/>
            <a:ext cx="7772400" cy="304800"/>
          </a:xfrm>
        </p:spPr>
        <p:txBody>
          <a:bodyPr/>
          <a:lstStyle/>
          <a:p>
            <a:r>
              <a:rPr lang="en-US" altLang="fr-FR" sz="2600" dirty="0" smtClean="0"/>
              <a:t>Measuring the Quality of Video Encoding</a:t>
            </a:r>
            <a:endParaRPr lang="en-US" altLang="fr-FR" sz="2600" dirty="0"/>
          </a:p>
        </p:txBody>
      </p:sp>
      <p:sp>
        <p:nvSpPr>
          <p:cNvPr id="28675" name="Rectangle 3"/>
          <p:cNvSpPr>
            <a:spLocks noGrp="1" noChangeArrowheads="1"/>
          </p:cNvSpPr>
          <p:nvPr>
            <p:ph type="body" idx="1"/>
          </p:nvPr>
        </p:nvSpPr>
        <p:spPr>
          <a:xfrm>
            <a:off x="539750" y="2205038"/>
            <a:ext cx="7772400" cy="2057400"/>
          </a:xfrm>
        </p:spPr>
        <p:txBody>
          <a:bodyPr/>
          <a:lstStyle/>
          <a:p>
            <a:pPr>
              <a:lnSpc>
                <a:spcPct val="80000"/>
              </a:lnSpc>
            </a:pPr>
            <a:r>
              <a:rPr lang="en-US" altLang="fr-FR" sz="1800" dirty="0" smtClean="0">
                <a:cs typeface="Times New Roman" pitchFamily="18" charset="0"/>
              </a:rPr>
              <a:t>Within DATV transmissions, everything is contained as a digital stream, the video does not exist in an analogue form. Decoded video can be displayed directly on a digital LCD display via HDMI/DVI</a:t>
            </a:r>
          </a:p>
          <a:p>
            <a:pPr>
              <a:lnSpc>
                <a:spcPct val="80000"/>
              </a:lnSpc>
            </a:pPr>
            <a:endParaRPr lang="en-US" altLang="fr-FR" sz="1800" dirty="0" smtClean="0">
              <a:cs typeface="Times New Roman" pitchFamily="18" charset="0"/>
            </a:endParaRPr>
          </a:p>
          <a:p>
            <a:pPr>
              <a:lnSpc>
                <a:spcPct val="80000"/>
              </a:lnSpc>
            </a:pPr>
            <a:r>
              <a:rPr lang="en-US" altLang="fr-FR" sz="1800" dirty="0" smtClean="0">
                <a:cs typeface="Times New Roman" pitchFamily="18" charset="0"/>
              </a:rPr>
              <a:t>Any measurement such as S / N video, on a video signal that now exists only in the form of bytes, would be nonsense</a:t>
            </a:r>
          </a:p>
          <a:p>
            <a:pPr>
              <a:lnSpc>
                <a:spcPct val="80000"/>
              </a:lnSpc>
            </a:pPr>
            <a:endParaRPr lang="en-US" altLang="fr-FR" sz="1800" dirty="0" smtClean="0">
              <a:cs typeface="Times New Roman" pitchFamily="18" charset="0"/>
            </a:endParaRPr>
          </a:p>
          <a:p>
            <a:pPr>
              <a:lnSpc>
                <a:spcPct val="80000"/>
              </a:lnSpc>
            </a:pPr>
            <a:r>
              <a:rPr lang="en-US" altLang="fr-FR" sz="1800" dirty="0" smtClean="0">
                <a:cs typeface="Times New Roman" pitchFamily="18" charset="0"/>
              </a:rPr>
              <a:t>There are tools to </a:t>
            </a:r>
            <a:r>
              <a:rPr lang="en-US" altLang="fr-FR" sz="1800" dirty="0" err="1" smtClean="0">
                <a:cs typeface="Times New Roman" pitchFamily="18" charset="0"/>
              </a:rPr>
              <a:t>analyse</a:t>
            </a:r>
            <a:r>
              <a:rPr lang="en-US" altLang="fr-FR" sz="1800" dirty="0" smtClean="0">
                <a:cs typeface="Times New Roman" pitchFamily="18" charset="0"/>
              </a:rPr>
              <a:t> the encoding efficiency of MPEG-2 or H.264</a:t>
            </a:r>
          </a:p>
          <a:p>
            <a:pPr>
              <a:lnSpc>
                <a:spcPct val="80000"/>
              </a:lnSpc>
              <a:buFont typeface="Wingdings" pitchFamily="2" charset="2"/>
              <a:buNone/>
            </a:pPr>
            <a:endParaRPr lang="en-US" altLang="fr-FR" sz="1800" dirty="0" smtClean="0">
              <a:cs typeface="Times New Roman" pitchFamily="18" charset="0"/>
            </a:endParaRPr>
          </a:p>
          <a:p>
            <a:pPr>
              <a:lnSpc>
                <a:spcPct val="80000"/>
              </a:lnSpc>
            </a:pPr>
            <a:r>
              <a:rPr lang="en-US" altLang="fr-FR" sz="1800" dirty="0" smtClean="0">
                <a:cs typeface="Times New Roman" pitchFamily="18" charset="0"/>
              </a:rPr>
              <a:t>This </a:t>
            </a:r>
            <a:r>
              <a:rPr lang="en-US" altLang="fr-FR" sz="1800" dirty="0" err="1" smtClean="0">
                <a:cs typeface="Times New Roman" pitchFamily="18" charset="0"/>
              </a:rPr>
              <a:t>specialised</a:t>
            </a:r>
            <a:r>
              <a:rPr lang="en-US" altLang="fr-FR" sz="1800" dirty="0" smtClean="0">
                <a:cs typeface="Times New Roman" pitchFamily="18" charset="0"/>
              </a:rPr>
              <a:t> software is capable of </a:t>
            </a:r>
            <a:r>
              <a:rPr lang="en-US" altLang="fr-FR" sz="1800" dirty="0" err="1" smtClean="0">
                <a:cs typeface="Times New Roman" pitchFamily="18" charset="0"/>
              </a:rPr>
              <a:t>analysing</a:t>
            </a:r>
            <a:r>
              <a:rPr lang="en-US" altLang="fr-FR" sz="1800" dirty="0" smtClean="0">
                <a:cs typeface="Times New Roman" pitchFamily="18" charset="0"/>
              </a:rPr>
              <a:t> the output of MPEG-2/H.264 encoders and audio encoders and multiplexers</a:t>
            </a:r>
          </a:p>
          <a:p>
            <a:pPr>
              <a:lnSpc>
                <a:spcPct val="80000"/>
              </a:lnSpc>
            </a:pPr>
            <a:endParaRPr lang="en-US" altLang="fr-FR" sz="1800" dirty="0" smtClean="0">
              <a:cs typeface="Times New Roman" pitchFamily="18" charset="0"/>
            </a:endParaRPr>
          </a:p>
          <a:p>
            <a:pPr>
              <a:lnSpc>
                <a:spcPct val="80000"/>
              </a:lnSpc>
            </a:pPr>
            <a:r>
              <a:rPr lang="en-US" altLang="fr-FR" sz="1800" dirty="0" smtClean="0">
                <a:cs typeface="Times New Roman" pitchFamily="18" charset="0"/>
              </a:rPr>
              <a:t>B</a:t>
            </a:r>
            <a:r>
              <a:rPr lang="en-US" altLang="fr-FR" sz="1800" dirty="0" smtClean="0"/>
              <a:t>ut we do not enough time to explore this subject today…</a:t>
            </a:r>
            <a:endParaRPr lang="en-US" altLang="fr-FR" sz="18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685800" y="381000"/>
            <a:ext cx="7772400" cy="457200"/>
          </a:xfrm>
        </p:spPr>
        <p:txBody>
          <a:bodyPr/>
          <a:lstStyle/>
          <a:p>
            <a:r>
              <a:rPr lang="en-US" altLang="fr-FR" sz="2600" dirty="0" smtClean="0"/>
              <a:t>When a signal is good?</a:t>
            </a:r>
            <a:endParaRPr lang="en-US" altLang="fr-FR" sz="2600" dirty="0"/>
          </a:p>
        </p:txBody>
      </p:sp>
      <p:sp>
        <p:nvSpPr>
          <p:cNvPr id="30723" name="Rectangle 3"/>
          <p:cNvSpPr>
            <a:spLocks noGrp="1" noChangeArrowheads="1"/>
          </p:cNvSpPr>
          <p:nvPr>
            <p:ph type="body" idx="1"/>
          </p:nvPr>
        </p:nvSpPr>
        <p:spPr>
          <a:xfrm>
            <a:off x="381000" y="1066800"/>
            <a:ext cx="7620000" cy="5029200"/>
          </a:xfrm>
        </p:spPr>
        <p:txBody>
          <a:bodyPr/>
          <a:lstStyle/>
          <a:p>
            <a:pPr>
              <a:lnSpc>
                <a:spcPct val="90000"/>
              </a:lnSpc>
            </a:pPr>
            <a:r>
              <a:rPr lang="en-US" altLang="fr-FR" sz="1600" dirty="0" smtClean="0">
                <a:cs typeface="Times New Roman" pitchFamily="18" charset="0"/>
              </a:rPr>
              <a:t>When discussing DATV reception, we are often asked the question: “What are the best values for RX?”</a:t>
            </a:r>
            <a:br>
              <a:rPr lang="en-US" altLang="fr-FR" sz="1600" dirty="0" smtClean="0">
                <a:cs typeface="Times New Roman" pitchFamily="18" charset="0"/>
              </a:rPr>
            </a:br>
            <a:endParaRPr lang="en-US" altLang="fr-FR" sz="1600" dirty="0" smtClean="0">
              <a:cs typeface="Times New Roman" pitchFamily="18" charset="0"/>
            </a:endParaRPr>
          </a:p>
          <a:p>
            <a:pPr lvl="1">
              <a:lnSpc>
                <a:spcPct val="90000"/>
              </a:lnSpc>
            </a:pPr>
            <a:r>
              <a:rPr lang="en-US" altLang="fr-FR" sz="1600" dirty="0" smtClean="0">
                <a:cs typeface="Times New Roman" pitchFamily="18" charset="0"/>
              </a:rPr>
              <a:t>An RF level of -50dBm?</a:t>
            </a:r>
          </a:p>
          <a:p>
            <a:pPr lvl="1">
              <a:lnSpc>
                <a:spcPct val="90000"/>
              </a:lnSpc>
            </a:pPr>
            <a:r>
              <a:rPr lang="en-US" altLang="fr-FR" sz="1600" dirty="0" smtClean="0">
                <a:cs typeface="Times New Roman" pitchFamily="18" charset="0"/>
              </a:rPr>
              <a:t>15dB SNR?</a:t>
            </a:r>
          </a:p>
          <a:p>
            <a:pPr lvl="1">
              <a:lnSpc>
                <a:spcPct val="90000"/>
              </a:lnSpc>
            </a:pPr>
            <a:r>
              <a:rPr lang="en-US" altLang="fr-FR" sz="1600" dirty="0" smtClean="0">
                <a:cs typeface="Times New Roman" pitchFamily="18" charset="0"/>
              </a:rPr>
              <a:t>An MER of 14dB?</a:t>
            </a:r>
            <a:br>
              <a:rPr lang="en-US" altLang="fr-FR" sz="1600" dirty="0" smtClean="0">
                <a:cs typeface="Times New Roman" pitchFamily="18" charset="0"/>
              </a:rPr>
            </a:br>
            <a:endParaRPr lang="en-US" altLang="fr-FR" sz="1600" dirty="0" smtClean="0">
              <a:cs typeface="Times New Roman" pitchFamily="18" charset="0"/>
            </a:endParaRPr>
          </a:p>
          <a:p>
            <a:pPr>
              <a:lnSpc>
                <a:spcPct val="90000"/>
              </a:lnSpc>
              <a:buFont typeface="Wingdings" pitchFamily="2" charset="2"/>
              <a:buNone/>
            </a:pPr>
            <a:r>
              <a:rPr lang="en-US" altLang="fr-FR" sz="1600" dirty="0" smtClean="0">
                <a:cs typeface="Times New Roman" pitchFamily="18" charset="0"/>
              </a:rPr>
              <a:t>	</a:t>
            </a:r>
            <a:r>
              <a:rPr lang="en-US" altLang="fr-FR" sz="1600" b="1" dirty="0" smtClean="0">
                <a:cs typeface="Times New Roman" pitchFamily="18" charset="0"/>
              </a:rPr>
              <a:t>The answer is that none of these parameters may be sufficient to guarantee that the reception will be OK.</a:t>
            </a:r>
            <a:br>
              <a:rPr lang="en-US" altLang="fr-FR" sz="1600" b="1" dirty="0" smtClean="0">
                <a:cs typeface="Times New Roman" pitchFamily="18" charset="0"/>
              </a:rPr>
            </a:br>
            <a:endParaRPr lang="en-US" altLang="fr-FR" sz="1600" b="1" dirty="0" smtClean="0">
              <a:cs typeface="Times New Roman" pitchFamily="18" charset="0"/>
            </a:endParaRPr>
          </a:p>
          <a:p>
            <a:pPr>
              <a:lnSpc>
                <a:spcPct val="90000"/>
              </a:lnSpc>
              <a:buFont typeface="Wingdings" pitchFamily="2" charset="2"/>
              <a:buNone/>
            </a:pPr>
            <a:r>
              <a:rPr lang="en-US" altLang="fr-FR" sz="1600" dirty="0" smtClean="0">
                <a:cs typeface="Times New Roman" pitchFamily="18" charset="0"/>
              </a:rPr>
              <a:t>	It is more important to be able to determine that the signal cannot be improved further. </a:t>
            </a:r>
          </a:p>
          <a:p>
            <a:pPr>
              <a:lnSpc>
                <a:spcPct val="90000"/>
              </a:lnSpc>
            </a:pPr>
            <a:r>
              <a:rPr lang="en-US" altLang="fr-FR" sz="1600" dirty="0" smtClean="0">
                <a:cs typeface="Times New Roman" pitchFamily="18" charset="0"/>
              </a:rPr>
              <a:t>Observing the MER and VBER and no. of bits corrected by Viterbi and Reed Solomon, tells me when I am at the limit of the capabilities of the demodulator.</a:t>
            </a:r>
          </a:p>
          <a:p>
            <a:pPr>
              <a:lnSpc>
                <a:spcPct val="90000"/>
              </a:lnSpc>
            </a:pPr>
            <a:r>
              <a:rPr lang="en-US" altLang="fr-FR" sz="1600" dirty="0" smtClean="0">
                <a:cs typeface="Times New Roman" pitchFamily="18" charset="0"/>
              </a:rPr>
              <a:t>Simple observation, of the TS LED on the </a:t>
            </a:r>
            <a:r>
              <a:rPr lang="en-US" altLang="fr-FR" sz="1600" dirty="0" err="1" smtClean="0">
                <a:cs typeface="Times New Roman" pitchFamily="18" charset="0"/>
              </a:rPr>
              <a:t>Tutioune</a:t>
            </a:r>
            <a:r>
              <a:rPr lang="en-US" altLang="fr-FR" sz="1600" dirty="0" smtClean="0">
                <a:cs typeface="Times New Roman" pitchFamily="18" charset="0"/>
              </a:rPr>
              <a:t> instrument panel tells us:</a:t>
            </a:r>
          </a:p>
          <a:p>
            <a:pPr lvl="1">
              <a:lnSpc>
                <a:spcPct val="90000"/>
              </a:lnSpc>
            </a:pPr>
            <a:r>
              <a:rPr lang="en-US" altLang="fr-FR" sz="1600" dirty="0" smtClean="0">
                <a:solidFill>
                  <a:srgbClr val="33CC33"/>
                </a:solidFill>
                <a:cs typeface="Times New Roman" pitchFamily="18" charset="0"/>
              </a:rPr>
              <a:t>Green</a:t>
            </a:r>
            <a:r>
              <a:rPr lang="en-US" altLang="fr-FR" sz="1600" dirty="0" smtClean="0">
                <a:cs typeface="Times New Roman" pitchFamily="18" charset="0"/>
              </a:rPr>
              <a:t>  = “stream OK” </a:t>
            </a:r>
          </a:p>
          <a:p>
            <a:pPr lvl="1">
              <a:lnSpc>
                <a:spcPct val="90000"/>
              </a:lnSpc>
            </a:pPr>
            <a:r>
              <a:rPr lang="en-US" altLang="fr-FR" sz="1600" dirty="0" smtClean="0">
                <a:solidFill>
                  <a:srgbClr val="FF0101"/>
                </a:solidFill>
                <a:cs typeface="Times New Roman" pitchFamily="18" charset="0"/>
              </a:rPr>
              <a:t>Red</a:t>
            </a:r>
            <a:r>
              <a:rPr lang="en-US" altLang="fr-FR" sz="1600" dirty="0" smtClean="0">
                <a:cs typeface="Times New Roman" pitchFamily="18" charset="0"/>
              </a:rPr>
              <a:t>     =  “no stream”</a:t>
            </a:r>
          </a:p>
          <a:p>
            <a:pPr lvl="1">
              <a:lnSpc>
                <a:spcPct val="90000"/>
              </a:lnSpc>
            </a:pPr>
            <a:endParaRPr lang="en-US" altLang="fr-FR" sz="1600" dirty="0" smtClean="0">
              <a:cs typeface="Times New Roman" pitchFamily="18" charset="0"/>
            </a:endParaRPr>
          </a:p>
          <a:p>
            <a:pPr lvl="1">
              <a:lnSpc>
                <a:spcPct val="90000"/>
              </a:lnSpc>
              <a:buFont typeface="Wingdings" pitchFamily="2" charset="2"/>
              <a:buNone/>
            </a:pPr>
            <a:r>
              <a:rPr lang="en-US" altLang="fr-FR" sz="1600" dirty="0" smtClean="0">
                <a:cs typeface="Times New Roman" pitchFamily="18" charset="0"/>
              </a:rPr>
              <a:t>Look at next page to observe that the RF level remains the same, CNR remains the same, but the MER goes down (I added phase noise to the modulation)</a:t>
            </a:r>
            <a:endParaRPr lang="en-US" altLang="fr-FR" sz="1600" dirty="0">
              <a:cs typeface="Times New Roman" pitchFamily="18"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3"/>
          <p:cNvSpPr>
            <a:spLocks noChangeArrowheads="1"/>
          </p:cNvSpPr>
          <p:nvPr/>
        </p:nvSpPr>
        <p:spPr bwMode="auto">
          <a:xfrm>
            <a:off x="914400" y="27813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fr-FR"/>
          </a:p>
        </p:txBody>
      </p:sp>
      <p:pic>
        <p:nvPicPr>
          <p:cNvPr id="58370" name="Picture 2" descr="tutioune2 instruments panel MER 18d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836613"/>
            <a:ext cx="6551612" cy="1228725"/>
          </a:xfrm>
          <a:prstGeom prst="rect">
            <a:avLst/>
          </a:prstGeom>
          <a:noFill/>
          <a:extLst>
            <a:ext uri="{909E8E84-426E-40DD-AFC4-6F175D3DCCD1}">
              <a14:hiddenFill xmlns:a14="http://schemas.microsoft.com/office/drawing/2010/main">
                <a:solidFill>
                  <a:srgbClr val="FFFFFF"/>
                </a:solidFill>
              </a14:hiddenFill>
            </a:ext>
          </a:extLst>
        </p:spPr>
      </p:pic>
      <p:sp>
        <p:nvSpPr>
          <p:cNvPr id="58372" name="Text Box 4"/>
          <p:cNvSpPr txBox="1">
            <a:spLocks noChangeArrowheads="1"/>
          </p:cNvSpPr>
          <p:nvPr/>
        </p:nvSpPr>
        <p:spPr bwMode="auto">
          <a:xfrm>
            <a:off x="1066800" y="2032000"/>
            <a:ext cx="71628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altLang="fr-FR" sz="1200">
                <a:latin typeface="Arial" charset="0"/>
                <a:cs typeface="Times New Roman" pitchFamily="18" charset="0"/>
              </a:rPr>
              <a:t>MER 18dB -----RF level -36dBm ----VBER 0% not bit corrected		                   </a:t>
            </a:r>
            <a:r>
              <a:rPr lang="en-GB" altLang="fr-FR" sz="1200" b="1">
                <a:solidFill>
                  <a:srgbClr val="33CC33"/>
                </a:solidFill>
                <a:latin typeface="Arial" charset="0"/>
                <a:cs typeface="Times New Roman" pitchFamily="18" charset="0"/>
                <a:sym typeface="Wingdings" pitchFamily="2" charset="2"/>
              </a:rPr>
              <a:t></a:t>
            </a:r>
            <a:r>
              <a:rPr lang="en-GB" altLang="fr-FR" sz="1200" b="1">
                <a:solidFill>
                  <a:srgbClr val="33CC33"/>
                </a:solidFill>
                <a:latin typeface="Arial" charset="0"/>
                <a:cs typeface="Times New Roman" pitchFamily="18" charset="0"/>
              </a:rPr>
              <a:t>TS OK</a:t>
            </a:r>
            <a:r>
              <a:rPr lang="en-GB" altLang="fr-FR" sz="1200">
                <a:latin typeface="Arial" charset="0"/>
              </a:rPr>
              <a:t> </a:t>
            </a:r>
          </a:p>
        </p:txBody>
      </p:sp>
      <p:sp>
        <p:nvSpPr>
          <p:cNvPr id="58374" name="Rectangle 6"/>
          <p:cNvSpPr>
            <a:spLocks noChangeArrowheads="1"/>
          </p:cNvSpPr>
          <p:nvPr/>
        </p:nvSpPr>
        <p:spPr bwMode="auto">
          <a:xfrm>
            <a:off x="919163" y="28051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fr-FR"/>
          </a:p>
        </p:txBody>
      </p:sp>
      <p:pic>
        <p:nvPicPr>
          <p:cNvPr id="58373" name="Picture 5" descr="tutioune2 instruments panel MER 5_8 Vber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2260600"/>
            <a:ext cx="6537325" cy="1247775"/>
          </a:xfrm>
          <a:prstGeom prst="rect">
            <a:avLst/>
          </a:prstGeom>
          <a:noFill/>
          <a:extLst>
            <a:ext uri="{909E8E84-426E-40DD-AFC4-6F175D3DCCD1}">
              <a14:hiddenFill xmlns:a14="http://schemas.microsoft.com/office/drawing/2010/main">
                <a:solidFill>
                  <a:srgbClr val="FFFFFF"/>
                </a:solidFill>
              </a14:hiddenFill>
            </a:ext>
          </a:extLst>
        </p:spPr>
      </p:pic>
      <p:sp>
        <p:nvSpPr>
          <p:cNvPr id="58376" name="Rectangle 8"/>
          <p:cNvSpPr>
            <a:spLocks noChangeArrowheads="1"/>
          </p:cNvSpPr>
          <p:nvPr/>
        </p:nvSpPr>
        <p:spPr bwMode="auto">
          <a:xfrm>
            <a:off x="919163" y="28098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fr-FR"/>
          </a:p>
        </p:txBody>
      </p:sp>
      <p:pic>
        <p:nvPicPr>
          <p:cNvPr id="58375" name="Picture 7" descr="tutioune2 instruments panel MER 4dB vber1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0113" y="3716338"/>
            <a:ext cx="6537325" cy="1238250"/>
          </a:xfrm>
          <a:prstGeom prst="rect">
            <a:avLst/>
          </a:prstGeom>
          <a:noFill/>
          <a:extLst>
            <a:ext uri="{909E8E84-426E-40DD-AFC4-6F175D3DCCD1}">
              <a14:hiddenFill xmlns:a14="http://schemas.microsoft.com/office/drawing/2010/main">
                <a:solidFill>
                  <a:srgbClr val="FFFFFF"/>
                </a:solidFill>
              </a14:hiddenFill>
            </a:ext>
          </a:extLst>
        </p:spPr>
      </p:pic>
      <p:sp>
        <p:nvSpPr>
          <p:cNvPr id="58378" name="Rectangle 10"/>
          <p:cNvSpPr>
            <a:spLocks noChangeArrowheads="1"/>
          </p:cNvSpPr>
          <p:nvPr/>
        </p:nvSpPr>
        <p:spPr bwMode="auto">
          <a:xfrm>
            <a:off x="919163" y="27955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fr-FR"/>
          </a:p>
        </p:txBody>
      </p:sp>
      <p:pic>
        <p:nvPicPr>
          <p:cNvPr id="58377" name="Picture 9" descr="tutioune2 instruments panel MER 2_7dB vber34 TS bad"/>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0113" y="5229225"/>
            <a:ext cx="6537325" cy="1266825"/>
          </a:xfrm>
          <a:prstGeom prst="rect">
            <a:avLst/>
          </a:prstGeom>
          <a:noFill/>
          <a:extLst>
            <a:ext uri="{909E8E84-426E-40DD-AFC4-6F175D3DCCD1}">
              <a14:hiddenFill xmlns:a14="http://schemas.microsoft.com/office/drawing/2010/main">
                <a:solidFill>
                  <a:srgbClr val="FFFFFF"/>
                </a:solidFill>
              </a14:hiddenFill>
            </a:ext>
          </a:extLst>
        </p:spPr>
      </p:pic>
      <p:sp>
        <p:nvSpPr>
          <p:cNvPr id="58379" name="Text Box 11"/>
          <p:cNvSpPr txBox="1">
            <a:spLocks noChangeArrowheads="1"/>
          </p:cNvSpPr>
          <p:nvPr/>
        </p:nvSpPr>
        <p:spPr bwMode="auto">
          <a:xfrm>
            <a:off x="1066800" y="3479800"/>
            <a:ext cx="7681913" cy="165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altLang="fr-FR" sz="1200">
                <a:latin typeface="Arial" charset="0"/>
                <a:cs typeface="Times New Roman" pitchFamily="18" charset="0"/>
              </a:rPr>
              <a:t>MER 5.8dB -----RF level -36dBm ----VBER 4% bits corrected by Viterbi 		</a:t>
            </a:r>
            <a:r>
              <a:rPr lang="en-GB" altLang="fr-FR" sz="1200" b="1">
                <a:solidFill>
                  <a:srgbClr val="33CC33"/>
                </a:solidFill>
                <a:latin typeface="Arial" charset="0"/>
                <a:cs typeface="Times New Roman" pitchFamily="18" charset="0"/>
                <a:sym typeface="Wingdings" pitchFamily="2" charset="2"/>
              </a:rPr>
              <a:t></a:t>
            </a:r>
            <a:r>
              <a:rPr lang="en-GB" altLang="fr-FR" sz="1200" b="1">
                <a:solidFill>
                  <a:srgbClr val="33CC33"/>
                </a:solidFill>
                <a:latin typeface="Arial" charset="0"/>
                <a:cs typeface="Times New Roman" pitchFamily="18" charset="0"/>
              </a:rPr>
              <a:t>TS OK</a:t>
            </a:r>
            <a:r>
              <a:rPr lang="en-GB" altLang="fr-FR" sz="1200" b="1">
                <a:latin typeface="Arial" charset="0"/>
              </a:rPr>
              <a:t> </a:t>
            </a:r>
          </a:p>
        </p:txBody>
      </p:sp>
      <p:sp>
        <p:nvSpPr>
          <p:cNvPr id="58380" name="Text Box 12"/>
          <p:cNvSpPr txBox="1">
            <a:spLocks noChangeArrowheads="1"/>
          </p:cNvSpPr>
          <p:nvPr/>
        </p:nvSpPr>
        <p:spPr bwMode="auto">
          <a:xfrm>
            <a:off x="1042988" y="4941888"/>
            <a:ext cx="7489825"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altLang="fr-FR" sz="1200">
                <a:latin typeface="Arial" charset="0"/>
                <a:cs typeface="Times New Roman" pitchFamily="18" charset="0"/>
              </a:rPr>
              <a:t>MER 4dB -----RF level -36dBm ----VBER 18% bits corrected by Viterbi and Reed Solomon         </a:t>
            </a:r>
            <a:r>
              <a:rPr lang="en-GB" altLang="fr-FR" sz="1200" b="1">
                <a:solidFill>
                  <a:srgbClr val="33CC33"/>
                </a:solidFill>
                <a:latin typeface="Arial" charset="0"/>
                <a:cs typeface="Times New Roman" pitchFamily="18" charset="0"/>
                <a:sym typeface="Wingdings" pitchFamily="2" charset="2"/>
              </a:rPr>
              <a:t></a:t>
            </a:r>
            <a:r>
              <a:rPr lang="en-GB" altLang="fr-FR" sz="1200" b="1">
                <a:solidFill>
                  <a:srgbClr val="33CC33"/>
                </a:solidFill>
                <a:latin typeface="Arial" charset="0"/>
                <a:cs typeface="Times New Roman" pitchFamily="18" charset="0"/>
              </a:rPr>
              <a:t>TS OK</a:t>
            </a:r>
            <a:r>
              <a:rPr lang="en-GB" altLang="fr-FR" sz="1200" b="1">
                <a:latin typeface="Arial" charset="0"/>
              </a:rPr>
              <a:t> </a:t>
            </a:r>
          </a:p>
        </p:txBody>
      </p:sp>
      <p:sp>
        <p:nvSpPr>
          <p:cNvPr id="58381" name="Text Box 13"/>
          <p:cNvSpPr txBox="1">
            <a:spLocks noChangeArrowheads="1"/>
          </p:cNvSpPr>
          <p:nvPr/>
        </p:nvSpPr>
        <p:spPr bwMode="auto">
          <a:xfrm>
            <a:off x="971550" y="6453188"/>
            <a:ext cx="7848600" cy="144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altLang="fr-FR" sz="1200">
                <a:latin typeface="Arial" charset="0"/>
                <a:cs typeface="Times New Roman" pitchFamily="18" charset="0"/>
              </a:rPr>
              <a:t>MER 2.7dB -----RF level -36dBm ----34% bits corrected by Viterbi and Reed Solomon                  </a:t>
            </a:r>
            <a:r>
              <a:rPr lang="en-GB" altLang="fr-FR" sz="1200" b="1">
                <a:solidFill>
                  <a:srgbClr val="FF0101"/>
                </a:solidFill>
                <a:latin typeface="Arial" charset="0"/>
                <a:cs typeface="Times New Roman" pitchFamily="18" charset="0"/>
                <a:sym typeface="Wingdings" pitchFamily="2" charset="2"/>
              </a:rPr>
              <a:t></a:t>
            </a:r>
            <a:r>
              <a:rPr lang="en-GB" altLang="fr-FR" sz="1200" b="1">
                <a:solidFill>
                  <a:srgbClr val="FF0101"/>
                </a:solidFill>
                <a:latin typeface="Arial" charset="0"/>
                <a:cs typeface="Times New Roman" pitchFamily="18" charset="0"/>
              </a:rPr>
              <a:t>TS NOT OK</a:t>
            </a:r>
            <a:r>
              <a:rPr lang="en-GB" altLang="fr-FR" sz="1200">
                <a:latin typeface="Arial" charset="0"/>
              </a:rPr>
              <a:t> </a:t>
            </a:r>
          </a:p>
        </p:txBody>
      </p:sp>
      <p:sp>
        <p:nvSpPr>
          <p:cNvPr id="58382" name="Rectangle 14"/>
          <p:cNvSpPr>
            <a:spLocks noChangeArrowheads="1"/>
          </p:cNvSpPr>
          <p:nvPr/>
        </p:nvSpPr>
        <p:spPr bwMode="auto">
          <a:xfrm>
            <a:off x="900113" y="260350"/>
            <a:ext cx="7772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3900" b="1">
                <a:solidFill>
                  <a:schemeClr val="tx2"/>
                </a:solidFill>
                <a:latin typeface="Arial" charset="0"/>
                <a:cs typeface="Arial" charset="0"/>
              </a:defRPr>
            </a:lvl1pPr>
            <a:lvl2pPr>
              <a:defRPr sz="3900" b="1">
                <a:solidFill>
                  <a:schemeClr val="tx2"/>
                </a:solidFill>
                <a:latin typeface="Arial" charset="0"/>
                <a:cs typeface="Arial" charset="0"/>
              </a:defRPr>
            </a:lvl2pPr>
            <a:lvl3pPr>
              <a:defRPr sz="3900" b="1">
                <a:solidFill>
                  <a:schemeClr val="tx2"/>
                </a:solidFill>
                <a:latin typeface="Arial" charset="0"/>
                <a:cs typeface="Arial" charset="0"/>
              </a:defRPr>
            </a:lvl3pPr>
            <a:lvl4pPr>
              <a:defRPr sz="3900" b="1">
                <a:solidFill>
                  <a:schemeClr val="tx2"/>
                </a:solidFill>
                <a:latin typeface="Arial" charset="0"/>
                <a:cs typeface="Arial" charset="0"/>
              </a:defRPr>
            </a:lvl4pPr>
            <a:lvl5pPr>
              <a:defRPr sz="3900" b="1">
                <a:solidFill>
                  <a:schemeClr val="tx2"/>
                </a:solidFill>
                <a:latin typeface="Arial" charset="0"/>
                <a:cs typeface="Arial" charset="0"/>
              </a:defRPr>
            </a:lvl5pPr>
            <a:lvl6pPr marL="457200" fontAlgn="base">
              <a:spcBef>
                <a:spcPct val="0"/>
              </a:spcBef>
              <a:spcAft>
                <a:spcPct val="0"/>
              </a:spcAft>
              <a:defRPr sz="3900" b="1">
                <a:solidFill>
                  <a:schemeClr val="tx2"/>
                </a:solidFill>
                <a:latin typeface="Arial" charset="0"/>
                <a:cs typeface="Arial" charset="0"/>
              </a:defRPr>
            </a:lvl6pPr>
            <a:lvl7pPr marL="914400" fontAlgn="base">
              <a:spcBef>
                <a:spcPct val="0"/>
              </a:spcBef>
              <a:spcAft>
                <a:spcPct val="0"/>
              </a:spcAft>
              <a:defRPr sz="3900" b="1">
                <a:solidFill>
                  <a:schemeClr val="tx2"/>
                </a:solidFill>
                <a:latin typeface="Arial" charset="0"/>
                <a:cs typeface="Arial" charset="0"/>
              </a:defRPr>
            </a:lvl7pPr>
            <a:lvl8pPr marL="1371600" fontAlgn="base">
              <a:spcBef>
                <a:spcPct val="0"/>
              </a:spcBef>
              <a:spcAft>
                <a:spcPct val="0"/>
              </a:spcAft>
              <a:defRPr sz="3900" b="1">
                <a:solidFill>
                  <a:schemeClr val="tx2"/>
                </a:solidFill>
                <a:latin typeface="Arial" charset="0"/>
                <a:cs typeface="Arial" charset="0"/>
              </a:defRPr>
            </a:lvl8pPr>
            <a:lvl9pPr marL="1828800" fontAlgn="base">
              <a:spcBef>
                <a:spcPct val="0"/>
              </a:spcBef>
              <a:spcAft>
                <a:spcPct val="0"/>
              </a:spcAft>
              <a:defRPr sz="3900" b="1">
                <a:solidFill>
                  <a:schemeClr val="tx2"/>
                </a:solidFill>
                <a:latin typeface="Arial" charset="0"/>
                <a:cs typeface="Arial" charset="0"/>
              </a:defRPr>
            </a:lvl9pPr>
          </a:lstStyle>
          <a:p>
            <a:r>
              <a:rPr lang="en-GB" altLang="fr-FR" sz="2600"/>
              <a:t>DATV Analysis Examples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179512" y="260648"/>
            <a:ext cx="8229600" cy="304800"/>
          </a:xfrm>
        </p:spPr>
        <p:txBody>
          <a:bodyPr/>
          <a:lstStyle/>
          <a:p>
            <a:pPr algn="ctr"/>
            <a:r>
              <a:rPr lang="en-US" altLang="fr-FR" sz="2600" dirty="0" err="1" smtClean="0"/>
              <a:t>Tutioune</a:t>
            </a:r>
            <a:r>
              <a:rPr lang="en-US" altLang="fr-FR" sz="2600" dirty="0" smtClean="0"/>
              <a:t> </a:t>
            </a:r>
            <a:endParaRPr lang="en-US" altLang="fr-FR" sz="2600" dirty="0"/>
          </a:p>
        </p:txBody>
      </p:sp>
      <p:pic>
        <p:nvPicPr>
          <p:cNvPr id="37892" name="Picture 4" descr="tutioune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685800"/>
            <a:ext cx="8672513" cy="58785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468313" y="476250"/>
            <a:ext cx="7543800" cy="346075"/>
          </a:xfrm>
        </p:spPr>
        <p:txBody>
          <a:bodyPr/>
          <a:lstStyle/>
          <a:p>
            <a:r>
              <a:rPr lang="en-US" altLang="fr-FR" sz="2600" dirty="0" err="1" smtClean="0"/>
              <a:t>Tutioune</a:t>
            </a:r>
            <a:r>
              <a:rPr lang="en-US" altLang="fr-FR" sz="2600" dirty="0" smtClean="0"/>
              <a:t>: Basic Mode</a:t>
            </a:r>
            <a:endParaRPr lang="en-US" altLang="fr-FR" sz="1000" dirty="0"/>
          </a:p>
        </p:txBody>
      </p:sp>
      <p:sp>
        <p:nvSpPr>
          <p:cNvPr id="61443" name="Rectangle 3"/>
          <p:cNvSpPr>
            <a:spLocks noGrp="1" noChangeArrowheads="1"/>
          </p:cNvSpPr>
          <p:nvPr>
            <p:ph type="body" idx="1"/>
          </p:nvPr>
        </p:nvSpPr>
        <p:spPr>
          <a:xfrm>
            <a:off x="468313" y="908050"/>
            <a:ext cx="8229600" cy="5365750"/>
          </a:xfrm>
        </p:spPr>
        <p:txBody>
          <a:bodyPr/>
          <a:lstStyle/>
          <a:p>
            <a:pPr>
              <a:lnSpc>
                <a:spcPct val="80000"/>
              </a:lnSpc>
            </a:pPr>
            <a:r>
              <a:rPr lang="en-US" altLang="fr-FR" sz="1800" b="1" dirty="0" smtClean="0">
                <a:cs typeface="Times New Roman" pitchFamily="18" charset="0"/>
              </a:rPr>
              <a:t>Check Frequency Lock</a:t>
            </a:r>
            <a:endParaRPr lang="en-US" altLang="fr-FR" sz="1800" dirty="0" smtClean="0">
              <a:cs typeface="Times New Roman" pitchFamily="18" charset="0"/>
            </a:endParaRPr>
          </a:p>
          <a:p>
            <a:pPr>
              <a:lnSpc>
                <a:spcPct val="80000"/>
              </a:lnSpc>
            </a:pPr>
            <a:r>
              <a:rPr lang="en-US" altLang="fr-FR" sz="1800" b="1" dirty="0" smtClean="0">
                <a:cs typeface="Times New Roman" pitchFamily="18" charset="0"/>
              </a:rPr>
              <a:t>Check SR Lock</a:t>
            </a:r>
            <a:endParaRPr lang="en-US" altLang="fr-FR" sz="1800" dirty="0" smtClean="0">
              <a:cs typeface="Times New Roman" pitchFamily="18" charset="0"/>
            </a:endParaRPr>
          </a:p>
          <a:p>
            <a:pPr>
              <a:lnSpc>
                <a:spcPct val="80000"/>
              </a:lnSpc>
            </a:pPr>
            <a:r>
              <a:rPr lang="en-US" altLang="fr-FR" sz="1800" b="1" dirty="0" smtClean="0">
                <a:cs typeface="Times New Roman" pitchFamily="18" charset="0"/>
              </a:rPr>
              <a:t>RF Signal level display in </a:t>
            </a:r>
            <a:r>
              <a:rPr lang="en-US" altLang="fr-FR" sz="1800" b="1" dirty="0" err="1" smtClean="0">
                <a:cs typeface="Times New Roman" pitchFamily="18" charset="0"/>
              </a:rPr>
              <a:t>dBm</a:t>
            </a:r>
            <a:endParaRPr lang="en-US" altLang="fr-FR" sz="1800" dirty="0" smtClean="0">
              <a:cs typeface="Times New Roman" pitchFamily="18" charset="0"/>
            </a:endParaRPr>
          </a:p>
          <a:p>
            <a:pPr>
              <a:lnSpc>
                <a:spcPct val="80000"/>
              </a:lnSpc>
            </a:pPr>
            <a:r>
              <a:rPr lang="en-US" altLang="fr-FR" sz="1800" b="1" dirty="0" smtClean="0">
                <a:cs typeface="Times New Roman" pitchFamily="18" charset="0"/>
              </a:rPr>
              <a:t>MER displayed in dB</a:t>
            </a:r>
            <a:endParaRPr lang="en-US" altLang="fr-FR" sz="1800" dirty="0" smtClean="0">
              <a:cs typeface="Times New Roman" pitchFamily="18" charset="0"/>
            </a:endParaRPr>
          </a:p>
          <a:p>
            <a:pPr>
              <a:lnSpc>
                <a:spcPct val="80000"/>
              </a:lnSpc>
            </a:pPr>
            <a:r>
              <a:rPr lang="en-US" altLang="fr-FR" sz="1800" b="1" dirty="0" smtClean="0">
                <a:cs typeface="Times New Roman" pitchFamily="18" charset="0"/>
              </a:rPr>
              <a:t>Constellation display</a:t>
            </a:r>
            <a:endParaRPr lang="en-US" altLang="fr-FR" sz="1800" dirty="0" smtClean="0">
              <a:cs typeface="Times New Roman" pitchFamily="18" charset="0"/>
            </a:endParaRPr>
          </a:p>
          <a:p>
            <a:pPr>
              <a:lnSpc>
                <a:spcPct val="80000"/>
              </a:lnSpc>
            </a:pPr>
            <a:r>
              <a:rPr lang="en-US" altLang="fr-FR" sz="1800" b="1" dirty="0" smtClean="0">
                <a:cs typeface="Times New Roman" pitchFamily="18" charset="0"/>
              </a:rPr>
              <a:t>FEC discovered, VBER indication in %, No. of bits corrected by the Viterbi corrector, No. of bits corrected by Reed Solomon corrector</a:t>
            </a:r>
          </a:p>
          <a:p>
            <a:pPr>
              <a:lnSpc>
                <a:spcPct val="80000"/>
              </a:lnSpc>
            </a:pPr>
            <a:endParaRPr lang="en-US" altLang="fr-FR" sz="1800" b="1" dirty="0" smtClean="0">
              <a:cs typeface="Times New Roman" pitchFamily="18" charset="0"/>
            </a:endParaRPr>
          </a:p>
          <a:p>
            <a:pPr>
              <a:lnSpc>
                <a:spcPct val="80000"/>
              </a:lnSpc>
            </a:pPr>
            <a:endParaRPr lang="en-US" altLang="fr-FR" sz="1300" b="1" dirty="0" smtClean="0">
              <a:cs typeface="Times New Roman" pitchFamily="18" charset="0"/>
            </a:endParaRPr>
          </a:p>
          <a:p>
            <a:pPr>
              <a:lnSpc>
                <a:spcPct val="80000"/>
              </a:lnSpc>
            </a:pPr>
            <a:endParaRPr lang="en-US" altLang="fr-FR" sz="1300" b="1" dirty="0" smtClean="0">
              <a:cs typeface="Times New Roman" pitchFamily="18" charset="0"/>
            </a:endParaRPr>
          </a:p>
          <a:p>
            <a:pPr>
              <a:lnSpc>
                <a:spcPct val="80000"/>
              </a:lnSpc>
            </a:pPr>
            <a:endParaRPr lang="en-US" altLang="fr-FR" sz="1300" b="1" dirty="0" smtClean="0">
              <a:cs typeface="Times New Roman" pitchFamily="18" charset="0"/>
            </a:endParaRPr>
          </a:p>
          <a:p>
            <a:pPr>
              <a:lnSpc>
                <a:spcPct val="80000"/>
              </a:lnSpc>
            </a:pPr>
            <a:endParaRPr lang="en-US" altLang="fr-FR" sz="1300" b="1" dirty="0" smtClean="0">
              <a:cs typeface="Times New Roman" pitchFamily="18" charset="0"/>
            </a:endParaRPr>
          </a:p>
          <a:p>
            <a:pPr>
              <a:lnSpc>
                <a:spcPct val="80000"/>
              </a:lnSpc>
            </a:pPr>
            <a:endParaRPr lang="en-US" altLang="fr-FR" sz="1300" b="1" dirty="0" smtClean="0">
              <a:cs typeface="Times New Roman" pitchFamily="18" charset="0"/>
            </a:endParaRPr>
          </a:p>
          <a:p>
            <a:pPr>
              <a:lnSpc>
                <a:spcPct val="80000"/>
              </a:lnSpc>
              <a:buFont typeface="Wingdings" pitchFamily="2" charset="2"/>
              <a:buNone/>
            </a:pPr>
            <a:endParaRPr lang="en-US" altLang="fr-FR" sz="1300" b="1" dirty="0" smtClean="0">
              <a:cs typeface="Times New Roman" pitchFamily="18" charset="0"/>
            </a:endParaRPr>
          </a:p>
          <a:p>
            <a:pPr>
              <a:lnSpc>
                <a:spcPct val="80000"/>
              </a:lnSpc>
              <a:buFont typeface="Wingdings" pitchFamily="2" charset="2"/>
              <a:buNone/>
            </a:pPr>
            <a:endParaRPr lang="en-US" altLang="fr-FR" sz="1300" b="1" dirty="0" smtClean="0">
              <a:cs typeface="Times New Roman" pitchFamily="18" charset="0"/>
            </a:endParaRPr>
          </a:p>
          <a:p>
            <a:pPr>
              <a:lnSpc>
                <a:spcPct val="80000"/>
              </a:lnSpc>
              <a:buFont typeface="Wingdings" pitchFamily="2" charset="2"/>
              <a:buNone/>
            </a:pPr>
            <a:endParaRPr lang="en-US" altLang="fr-FR" sz="1300" b="1" dirty="0" smtClean="0">
              <a:cs typeface="Times New Roman" pitchFamily="18" charset="0"/>
            </a:endParaRPr>
          </a:p>
          <a:p>
            <a:pPr>
              <a:lnSpc>
                <a:spcPct val="80000"/>
              </a:lnSpc>
              <a:buFont typeface="Wingdings" pitchFamily="2" charset="2"/>
              <a:buNone/>
            </a:pPr>
            <a:endParaRPr lang="en-US" altLang="fr-FR" sz="1300" b="1" dirty="0" smtClean="0">
              <a:cs typeface="Times New Roman" pitchFamily="18" charset="0"/>
            </a:endParaRPr>
          </a:p>
          <a:p>
            <a:pPr>
              <a:lnSpc>
                <a:spcPct val="80000"/>
              </a:lnSpc>
            </a:pPr>
            <a:r>
              <a:rPr lang="en-US" altLang="fr-FR" sz="1600" dirty="0" smtClean="0">
                <a:cs typeface="Times New Roman" pitchFamily="18" charset="0"/>
              </a:rPr>
              <a:t>TS LED Green = all okay</a:t>
            </a:r>
          </a:p>
          <a:p>
            <a:pPr>
              <a:lnSpc>
                <a:spcPct val="80000"/>
              </a:lnSpc>
            </a:pPr>
            <a:r>
              <a:rPr lang="en-US" altLang="fr-FR" sz="1600" dirty="0" smtClean="0">
                <a:cs typeface="Times New Roman" pitchFamily="18" charset="0"/>
              </a:rPr>
              <a:t>Channel LED indicates that software DMA access to PCI Bus</a:t>
            </a:r>
          </a:p>
          <a:p>
            <a:pPr>
              <a:lnSpc>
                <a:spcPct val="80000"/>
              </a:lnSpc>
            </a:pPr>
            <a:r>
              <a:rPr lang="en-US" altLang="fr-FR" sz="1600" dirty="0" smtClean="0">
                <a:cs typeface="Times New Roman" pitchFamily="18" charset="0"/>
              </a:rPr>
              <a:t>OUT LED flashes corresponding to good packets received and SR rate</a:t>
            </a:r>
          </a:p>
          <a:p>
            <a:pPr>
              <a:lnSpc>
                <a:spcPct val="80000"/>
              </a:lnSpc>
            </a:pPr>
            <a:r>
              <a:rPr lang="en-US" altLang="fr-FR" sz="1600" dirty="0" smtClean="0">
                <a:cs typeface="Times New Roman" pitchFamily="18" charset="0"/>
              </a:rPr>
              <a:t>Beep button generates audio tone that rises with MER (antenna alignment)</a:t>
            </a:r>
          </a:p>
          <a:p>
            <a:pPr>
              <a:lnSpc>
                <a:spcPct val="80000"/>
              </a:lnSpc>
            </a:pPr>
            <a:r>
              <a:rPr lang="en-US" altLang="fr-FR" sz="1600" dirty="0" smtClean="0">
                <a:cs typeface="Times New Roman" pitchFamily="18" charset="0"/>
              </a:rPr>
              <a:t>Expert mode for IQ signal, </a:t>
            </a:r>
            <a:r>
              <a:rPr lang="en-US" altLang="fr-FR" sz="1600" dirty="0" err="1" smtClean="0">
                <a:cs typeface="Times New Roman" pitchFamily="18" charset="0"/>
              </a:rPr>
              <a:t>BaseBand</a:t>
            </a:r>
            <a:r>
              <a:rPr lang="en-US" altLang="fr-FR" sz="1600" dirty="0" smtClean="0">
                <a:cs typeface="Times New Roman" pitchFamily="18" charset="0"/>
              </a:rPr>
              <a:t> gain…</a:t>
            </a:r>
            <a:endParaRPr lang="en-US" altLang="fr-FR" sz="1600" dirty="0">
              <a:cs typeface="Times New Roman" pitchFamily="18" charset="0"/>
            </a:endParaRPr>
          </a:p>
        </p:txBody>
      </p:sp>
      <p:pic>
        <p:nvPicPr>
          <p:cNvPr id="61444" name="Picture 4" descr="tutioune2 instruments panel MER 10d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825" y="2997200"/>
            <a:ext cx="8648700" cy="14716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684213" y="476250"/>
            <a:ext cx="7772400" cy="304800"/>
          </a:xfrm>
        </p:spPr>
        <p:txBody>
          <a:bodyPr/>
          <a:lstStyle/>
          <a:p>
            <a:r>
              <a:rPr lang="en-US" altLang="fr-FR" sz="2600" dirty="0" err="1" smtClean="0">
                <a:cs typeface="Times New Roman" pitchFamily="18" charset="0"/>
              </a:rPr>
              <a:t>Tutioune</a:t>
            </a:r>
            <a:r>
              <a:rPr lang="en-US" altLang="fr-FR" sz="2600" dirty="0" smtClean="0">
                <a:cs typeface="Times New Roman" pitchFamily="18" charset="0"/>
              </a:rPr>
              <a:t>: Expert Mode Interface</a:t>
            </a:r>
            <a:endParaRPr lang="en-US" altLang="fr-FR" sz="2600" dirty="0"/>
          </a:p>
        </p:txBody>
      </p:sp>
      <p:pic>
        <p:nvPicPr>
          <p:cNvPr id="62467" name="Picture 3" descr="tutioune2 expert mod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388" y="1125538"/>
            <a:ext cx="8839200" cy="53451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685800" y="533400"/>
            <a:ext cx="7772400" cy="304800"/>
          </a:xfrm>
        </p:spPr>
        <p:txBody>
          <a:bodyPr/>
          <a:lstStyle/>
          <a:p>
            <a:r>
              <a:rPr lang="en-US" altLang="fr-FR" sz="2600" dirty="0" err="1" smtClean="0"/>
              <a:t>TiouneMonitor</a:t>
            </a:r>
            <a:r>
              <a:rPr lang="en-US" altLang="fr-FR" sz="2600" dirty="0" smtClean="0"/>
              <a:t>: Web Monitoring</a:t>
            </a:r>
            <a:endParaRPr lang="en-US" altLang="fr-FR" sz="2600" dirty="0"/>
          </a:p>
        </p:txBody>
      </p:sp>
      <p:sp>
        <p:nvSpPr>
          <p:cNvPr id="38917" name="Rectangle 5"/>
          <p:cNvSpPr>
            <a:spLocks noChangeArrowheads="1"/>
          </p:cNvSpPr>
          <p:nvPr/>
        </p:nvSpPr>
        <p:spPr bwMode="auto">
          <a:xfrm>
            <a:off x="857250" y="16335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fr-FR"/>
          </a:p>
        </p:txBody>
      </p:sp>
      <p:pic>
        <p:nvPicPr>
          <p:cNvPr id="38916" name="Picture 4" descr="carte tioune monitor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313" y="1341438"/>
            <a:ext cx="7848600" cy="3794125"/>
          </a:xfrm>
          <a:prstGeom prst="rect">
            <a:avLst/>
          </a:prstGeom>
          <a:noFill/>
          <a:extLst>
            <a:ext uri="{909E8E84-426E-40DD-AFC4-6F175D3DCCD1}">
              <a14:hiddenFill xmlns:a14="http://schemas.microsoft.com/office/drawing/2010/main">
                <a:solidFill>
                  <a:srgbClr val="FFFFFF"/>
                </a:solidFill>
              </a14:hiddenFill>
            </a:ext>
          </a:extLst>
        </p:spPr>
      </p:pic>
      <p:sp>
        <p:nvSpPr>
          <p:cNvPr id="38918" name="Rectangle 6"/>
          <p:cNvSpPr>
            <a:spLocks noChangeArrowheads="1"/>
          </p:cNvSpPr>
          <p:nvPr/>
        </p:nvSpPr>
        <p:spPr bwMode="auto">
          <a:xfrm>
            <a:off x="755650" y="5445125"/>
            <a:ext cx="77724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fontAlgn="base">
              <a:spcBef>
                <a:spcPct val="0"/>
              </a:spcBef>
              <a:spcAft>
                <a:spcPct val="0"/>
              </a:spcAft>
              <a:defRPr sz="2400">
                <a:solidFill>
                  <a:schemeClr val="tx1"/>
                </a:solidFill>
                <a:latin typeface="Times New Roman" pitchFamily="18" charset="0"/>
              </a:defRPr>
            </a:lvl6pPr>
            <a:lvl7pPr marL="2971800" indent="-228600" fontAlgn="base">
              <a:spcBef>
                <a:spcPct val="0"/>
              </a:spcBef>
              <a:spcAft>
                <a:spcPct val="0"/>
              </a:spcAft>
              <a:defRPr sz="2400">
                <a:solidFill>
                  <a:schemeClr val="tx1"/>
                </a:solidFill>
                <a:latin typeface="Times New Roman" pitchFamily="18" charset="0"/>
              </a:defRPr>
            </a:lvl7pPr>
            <a:lvl8pPr marL="3429000" indent="-228600" fontAlgn="base">
              <a:spcBef>
                <a:spcPct val="0"/>
              </a:spcBef>
              <a:spcAft>
                <a:spcPct val="0"/>
              </a:spcAft>
              <a:defRPr sz="2400">
                <a:solidFill>
                  <a:schemeClr val="tx1"/>
                </a:solidFill>
                <a:latin typeface="Times New Roman" pitchFamily="18" charset="0"/>
              </a:defRPr>
            </a:lvl8pPr>
            <a:lvl9pPr marL="3886200" indent="-228600" fontAlgn="base">
              <a:spcBef>
                <a:spcPct val="0"/>
              </a:spcBef>
              <a:spcAft>
                <a:spcPct val="0"/>
              </a:spcAft>
              <a:defRPr sz="2400">
                <a:solidFill>
                  <a:schemeClr val="tx1"/>
                </a:solidFill>
                <a:latin typeface="Times New Roman" pitchFamily="18" charset="0"/>
              </a:defRPr>
            </a:lvl9pPr>
          </a:lstStyle>
          <a:p>
            <a:pPr>
              <a:spcBef>
                <a:spcPct val="20000"/>
              </a:spcBef>
              <a:buFontTx/>
              <a:buChar char="•"/>
            </a:pPr>
            <a:endParaRPr lang="en-GB" altLang="fr-FR" sz="1200" b="1">
              <a:latin typeface="Arial" charset="0"/>
            </a:endParaRPr>
          </a:p>
        </p:txBody>
      </p:sp>
      <p:sp>
        <p:nvSpPr>
          <p:cNvPr id="38919" name="Rectangle 7"/>
          <p:cNvSpPr>
            <a:spLocks noGrp="1" noChangeArrowheads="1"/>
          </p:cNvSpPr>
          <p:nvPr>
            <p:ph type="body" idx="1"/>
          </p:nvPr>
        </p:nvSpPr>
        <p:spPr>
          <a:xfrm>
            <a:off x="395288" y="5445125"/>
            <a:ext cx="8229600" cy="1296988"/>
          </a:xfrm>
          <a:noFill/>
          <a:ln/>
        </p:spPr>
        <p:txBody>
          <a:bodyPr/>
          <a:lstStyle/>
          <a:p>
            <a:pPr>
              <a:lnSpc>
                <a:spcPct val="80000"/>
              </a:lnSpc>
            </a:pPr>
            <a:r>
              <a:rPr lang="en-GB" altLang="fr-FR" sz="2000" b="1">
                <a:solidFill>
                  <a:srgbClr val="FF0101"/>
                </a:solidFill>
              </a:rPr>
              <a:t>Red </a:t>
            </a:r>
            <a:r>
              <a:rPr lang="en-GB" altLang="fr-FR" sz="2000" b="1"/>
              <a:t>icon = Offline OM with Tutioune + Web Monitoring</a:t>
            </a:r>
          </a:p>
          <a:p>
            <a:pPr>
              <a:lnSpc>
                <a:spcPct val="80000"/>
              </a:lnSpc>
            </a:pPr>
            <a:r>
              <a:rPr lang="en-GB" altLang="fr-FR" sz="2000" b="1">
                <a:solidFill>
                  <a:srgbClr val="33CC33"/>
                </a:solidFill>
              </a:rPr>
              <a:t>Green</a:t>
            </a:r>
            <a:r>
              <a:rPr lang="en-GB" altLang="fr-FR" sz="2000" b="1"/>
              <a:t> icon = Online OM with Tutioune + Web Monitoring.</a:t>
            </a:r>
          </a:p>
          <a:p>
            <a:pPr>
              <a:lnSpc>
                <a:spcPct val="80000"/>
              </a:lnSpc>
            </a:pPr>
            <a:r>
              <a:rPr lang="en-GB" altLang="fr-FR" sz="2000" b="1">
                <a:solidFill>
                  <a:srgbClr val="33CC33"/>
                </a:solidFill>
              </a:rPr>
              <a:t>Green</a:t>
            </a:r>
            <a:r>
              <a:rPr lang="en-GB" altLang="fr-FR" sz="2000" b="1"/>
              <a:t> bouncing icon = OM with Tutioune + Web Monitoring with live DATV RX</a:t>
            </a:r>
            <a:endParaRPr lang="en-GB" altLang="fr-FR" sz="20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9512" y="116632"/>
            <a:ext cx="7931224" cy="714474"/>
          </a:xfrm>
        </p:spPr>
        <p:txBody>
          <a:bodyPr/>
          <a:lstStyle/>
          <a:p>
            <a:r>
              <a:rPr lang="fr-FR" dirty="0" err="1" smtClean="0"/>
              <a:t>TinySpectrum</a:t>
            </a:r>
            <a:r>
              <a:rPr lang="fr-FR" dirty="0" smtClean="0"/>
              <a:t> Analyzer S2-1600</a:t>
            </a:r>
            <a:endParaRPr lang="en-US" dirty="0"/>
          </a:p>
        </p:txBody>
      </p:sp>
      <p:pic>
        <p:nvPicPr>
          <p:cNvPr id="6" name="Espace réservé du contenu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23528" y="908720"/>
            <a:ext cx="6480720" cy="5472608"/>
          </a:xfrm>
        </p:spPr>
      </p:pic>
      <p:sp>
        <p:nvSpPr>
          <p:cNvPr id="7" name="Espace réservé du texte 6"/>
          <p:cNvSpPr>
            <a:spLocks noGrp="1"/>
          </p:cNvSpPr>
          <p:nvPr>
            <p:ph type="body" idx="4294967295"/>
          </p:nvPr>
        </p:nvSpPr>
        <p:spPr>
          <a:xfrm>
            <a:off x="6732240" y="1719262"/>
            <a:ext cx="2160240" cy="4662065"/>
          </a:xfrm>
        </p:spPr>
        <p:txBody>
          <a:bodyPr/>
          <a:lstStyle/>
          <a:p>
            <a:pPr marL="0" indent="0">
              <a:buNone/>
            </a:pPr>
            <a:r>
              <a:rPr lang="fr-FR" sz="1800" dirty="0" smtClean="0"/>
              <a:t>Full scan: </a:t>
            </a:r>
          </a:p>
          <a:p>
            <a:pPr marL="0" indent="0">
              <a:buNone/>
            </a:pPr>
            <a:r>
              <a:rPr lang="fr-FR" sz="1800" dirty="0" err="1" smtClean="0"/>
              <a:t>we</a:t>
            </a:r>
            <a:r>
              <a:rPr lang="fr-FR" sz="1800" dirty="0" smtClean="0"/>
              <a:t> scan </a:t>
            </a:r>
            <a:r>
              <a:rPr lang="fr-FR" sz="1800" dirty="0" err="1" smtClean="0"/>
              <a:t>from</a:t>
            </a:r>
            <a:r>
              <a:rPr lang="fr-FR" sz="1800" dirty="0" smtClean="0"/>
              <a:t> 600 MHz to 2600 MHz.</a:t>
            </a:r>
          </a:p>
          <a:p>
            <a:pPr marL="0" indent="0">
              <a:buNone/>
            </a:pPr>
            <a:r>
              <a:rPr lang="fr-FR" sz="1800" dirty="0" smtClean="0"/>
              <a:t>This </a:t>
            </a:r>
            <a:r>
              <a:rPr lang="fr-FR" sz="1800" dirty="0" err="1" smtClean="0"/>
              <a:t>is</a:t>
            </a:r>
            <a:r>
              <a:rPr lang="fr-FR" sz="1800" dirty="0" smtClean="0"/>
              <a:t> the Kuhne KN23 output </a:t>
            </a:r>
            <a:r>
              <a:rPr lang="fr-FR" sz="1800" dirty="0" err="1" smtClean="0"/>
              <a:t>with</a:t>
            </a:r>
            <a:r>
              <a:rPr lang="fr-FR" sz="1800" dirty="0" smtClean="0"/>
              <a:t> a </a:t>
            </a:r>
            <a:r>
              <a:rPr lang="fr-FR" sz="1800" dirty="0" err="1" smtClean="0"/>
              <a:t>dummy</a:t>
            </a:r>
            <a:r>
              <a:rPr lang="fr-FR" sz="1800" dirty="0" smtClean="0"/>
              <a:t> </a:t>
            </a:r>
            <a:r>
              <a:rPr lang="fr-FR" sz="1800" dirty="0" err="1" smtClean="0"/>
              <a:t>load</a:t>
            </a:r>
            <a:r>
              <a:rPr lang="fr-FR" sz="1800" dirty="0" smtClean="0"/>
              <a:t>.</a:t>
            </a:r>
          </a:p>
          <a:p>
            <a:pPr marL="0" indent="0">
              <a:buNone/>
            </a:pPr>
            <a:r>
              <a:rPr lang="fr-FR" sz="1800" dirty="0" err="1" smtClean="0"/>
              <a:t>We</a:t>
            </a:r>
            <a:r>
              <a:rPr lang="fr-FR" sz="1800" dirty="0" smtClean="0"/>
              <a:t> </a:t>
            </a:r>
            <a:r>
              <a:rPr lang="fr-FR" sz="1800" dirty="0" err="1" smtClean="0"/>
              <a:t>can</a:t>
            </a:r>
            <a:r>
              <a:rPr lang="fr-FR" sz="1800" dirty="0" smtClean="0"/>
              <a:t> </a:t>
            </a:r>
            <a:r>
              <a:rPr lang="fr-FR" sz="1800" dirty="0" err="1" smtClean="0"/>
              <a:t>see</a:t>
            </a:r>
            <a:r>
              <a:rPr lang="fr-FR" sz="1800" dirty="0" smtClean="0"/>
              <a:t> the 916 500 LO </a:t>
            </a:r>
            <a:r>
              <a:rPr lang="fr-FR" sz="1800" dirty="0" err="1" smtClean="0"/>
              <a:t>freq</a:t>
            </a:r>
            <a:r>
              <a:rPr lang="fr-FR" sz="1800" dirty="0" smtClean="0"/>
              <a:t> (and 1 833 000).</a:t>
            </a:r>
          </a:p>
          <a:p>
            <a:pPr marL="0" indent="0">
              <a:buNone/>
            </a:pPr>
            <a:r>
              <a:rPr lang="fr-FR" sz="1600" dirty="0" smtClean="0"/>
              <a:t>As </a:t>
            </a:r>
            <a:r>
              <a:rPr lang="fr-FR" sz="1600" dirty="0" err="1" smtClean="0"/>
              <a:t>it</a:t>
            </a:r>
            <a:r>
              <a:rPr lang="fr-FR" sz="1600" dirty="0" smtClean="0"/>
              <a:t> </a:t>
            </a:r>
            <a:r>
              <a:rPr lang="fr-FR" sz="1600" dirty="0" err="1" smtClean="0"/>
              <a:t>is</a:t>
            </a:r>
            <a:r>
              <a:rPr lang="fr-FR" sz="1600" dirty="0" smtClean="0"/>
              <a:t> a down </a:t>
            </a:r>
            <a:r>
              <a:rPr lang="fr-FR" sz="1600" dirty="0" err="1" smtClean="0"/>
              <a:t>converter</a:t>
            </a:r>
            <a:r>
              <a:rPr lang="fr-FR" sz="1600" dirty="0" smtClean="0"/>
              <a:t> </a:t>
            </a:r>
            <a:r>
              <a:rPr lang="fr-FR" sz="1600" dirty="0" err="1" smtClean="0"/>
              <a:t>we</a:t>
            </a:r>
            <a:r>
              <a:rPr lang="fr-FR" sz="1600" dirty="0" smtClean="0"/>
              <a:t> </a:t>
            </a:r>
            <a:r>
              <a:rPr lang="fr-FR" sz="1600" dirty="0" err="1" smtClean="0"/>
              <a:t>will</a:t>
            </a:r>
            <a:r>
              <a:rPr lang="fr-FR" sz="1600" dirty="0" smtClean="0"/>
              <a:t> </a:t>
            </a:r>
            <a:r>
              <a:rPr lang="fr-FR" sz="1600" dirty="0" err="1" smtClean="0"/>
              <a:t>see</a:t>
            </a:r>
            <a:r>
              <a:rPr lang="fr-FR" sz="1600" dirty="0" smtClean="0"/>
              <a:t> 2.422GHz </a:t>
            </a:r>
            <a:r>
              <a:rPr lang="fr-FR" sz="1600" dirty="0" err="1" smtClean="0"/>
              <a:t>with</a:t>
            </a:r>
            <a:r>
              <a:rPr lang="fr-FR" sz="1600" dirty="0" smtClean="0"/>
              <a:t> S2-1600 tuner set to 2422000 – 916500 = 1 505 500 kHz</a:t>
            </a:r>
            <a:endParaRPr lang="en-US" sz="1600" dirty="0"/>
          </a:p>
        </p:txBody>
      </p:sp>
    </p:spTree>
    <p:extLst>
      <p:ext uri="{BB962C8B-B14F-4D97-AF65-F5344CB8AC3E}">
        <p14:creationId xmlns:p14="http://schemas.microsoft.com/office/powerpoint/2010/main" val="145548710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685800" y="304800"/>
            <a:ext cx="7772400" cy="381000"/>
          </a:xfrm>
        </p:spPr>
        <p:txBody>
          <a:bodyPr/>
          <a:lstStyle/>
          <a:p>
            <a:r>
              <a:rPr lang="en-US" altLang="fr-FR" sz="2600" dirty="0" err="1" smtClean="0"/>
              <a:t>TiouneMonitor</a:t>
            </a:r>
            <a:endParaRPr lang="en-US" altLang="fr-FR" sz="2600" dirty="0"/>
          </a:p>
        </p:txBody>
      </p:sp>
      <p:sp>
        <p:nvSpPr>
          <p:cNvPr id="63492" name="Rectangle 4"/>
          <p:cNvSpPr>
            <a:spLocks noChangeArrowheads="1"/>
          </p:cNvSpPr>
          <p:nvPr/>
        </p:nvSpPr>
        <p:spPr bwMode="auto">
          <a:xfrm>
            <a:off x="919163" y="12144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fr-FR"/>
          </a:p>
        </p:txBody>
      </p:sp>
      <p:pic>
        <p:nvPicPr>
          <p:cNvPr id="63491" name="Picture 3" descr="Tioune Monito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762000"/>
            <a:ext cx="7305675" cy="4429125"/>
          </a:xfrm>
          <a:prstGeom prst="rect">
            <a:avLst/>
          </a:prstGeom>
          <a:noFill/>
          <a:extLst>
            <a:ext uri="{909E8E84-426E-40DD-AFC4-6F175D3DCCD1}">
              <a14:hiddenFill xmlns:a14="http://schemas.microsoft.com/office/drawing/2010/main">
                <a:solidFill>
                  <a:srgbClr val="FFFFFF"/>
                </a:solidFill>
              </a14:hiddenFill>
            </a:ext>
          </a:extLst>
        </p:spPr>
      </p:pic>
      <p:sp>
        <p:nvSpPr>
          <p:cNvPr id="63493" name="Text Box 5"/>
          <p:cNvSpPr txBox="1">
            <a:spLocks noChangeArrowheads="1"/>
          </p:cNvSpPr>
          <p:nvPr/>
        </p:nvSpPr>
        <p:spPr bwMode="auto">
          <a:xfrm>
            <a:off x="914400" y="5410200"/>
            <a:ext cx="7483475"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buFontTx/>
              <a:buChar char="•"/>
            </a:pPr>
            <a:r>
              <a:rPr lang="en-GB" altLang="fr-FR" sz="1600">
                <a:latin typeface="Arial" charset="0"/>
                <a:cs typeface="Times New Roman" pitchFamily="18" charset="0"/>
              </a:rPr>
              <a:t>Monitor your own transmissions as received remotely.</a:t>
            </a:r>
          </a:p>
          <a:p>
            <a:pPr>
              <a:buFontTx/>
              <a:buChar char="•"/>
            </a:pPr>
            <a:r>
              <a:rPr lang="en-GB" altLang="fr-FR" sz="1600" b="1">
                <a:latin typeface="Arial" charset="0"/>
                <a:cs typeface="Times New Roman" pitchFamily="18" charset="0"/>
              </a:rPr>
              <a:t>A unique and powerful tool. The most accurate way to give true, real time, signal reports.</a:t>
            </a:r>
          </a:p>
          <a:p>
            <a:endParaRPr lang="en-GB" altLang="fr-FR" sz="1600">
              <a:latin typeface="Arial"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22238"/>
            <a:ext cx="7543800" cy="642466"/>
          </a:xfrm>
        </p:spPr>
        <p:txBody>
          <a:bodyPr/>
          <a:lstStyle/>
          <a:p>
            <a:pPr algn="ctr"/>
            <a:r>
              <a:rPr lang="fr-FR" sz="2800" dirty="0" err="1" smtClean="0"/>
              <a:t>TiouneData</a:t>
            </a:r>
            <a:r>
              <a:rPr lang="fr-FR" sz="2800" dirty="0" smtClean="0"/>
              <a:t> Reader and HamTV reports</a:t>
            </a:r>
            <a:endParaRPr lang="en-US" sz="2800" dirty="0"/>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1308" y="979564"/>
            <a:ext cx="8100392" cy="5673033"/>
          </a:xfrm>
          <a:prstGeom prst="rect">
            <a:avLst/>
          </a:prstGeom>
        </p:spPr>
      </p:pic>
    </p:spTree>
    <p:extLst>
      <p:ext uri="{BB962C8B-B14F-4D97-AF65-F5344CB8AC3E}">
        <p14:creationId xmlns:p14="http://schemas.microsoft.com/office/powerpoint/2010/main" val="304362755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11560" y="30235"/>
            <a:ext cx="7543800" cy="714474"/>
          </a:xfrm>
        </p:spPr>
        <p:txBody>
          <a:bodyPr/>
          <a:lstStyle/>
          <a:p>
            <a:r>
              <a:rPr lang="fr-FR" sz="3200" dirty="0" err="1" smtClean="0"/>
              <a:t>Chaining</a:t>
            </a:r>
            <a:r>
              <a:rPr lang="fr-FR" sz="3200" dirty="0" smtClean="0"/>
              <a:t> </a:t>
            </a:r>
            <a:r>
              <a:rPr lang="fr-FR" sz="3200" dirty="0" err="1" smtClean="0"/>
              <a:t>Ground</a:t>
            </a:r>
            <a:r>
              <a:rPr lang="fr-FR" sz="3200" dirty="0" smtClean="0"/>
              <a:t> Stations</a:t>
            </a:r>
            <a:endParaRPr lang="en-US" sz="3200" dirty="0"/>
          </a:p>
        </p:txBody>
      </p:sp>
      <p:pic>
        <p:nvPicPr>
          <p:cNvPr id="6" name="HamTV_25_03_2014_5h56UTC_toolbar.swf"/>
          <p:cNvPicPr>
            <a:picLocks noRot="1" noChangeAspect="1"/>
          </p:cNvPicPr>
          <p:nvPr>
            <a:videoFile r:link="rId1"/>
          </p:nvPr>
        </p:nvPicPr>
        <p:blipFill>
          <a:blip r:embed="rId3"/>
          <a:stretch>
            <a:fillRect/>
          </a:stretch>
        </p:blipFill>
        <p:spPr>
          <a:xfrm>
            <a:off x="-12509" y="692696"/>
            <a:ext cx="9156509" cy="6363326"/>
          </a:xfrm>
          <a:prstGeom prst="rect">
            <a:avLst/>
          </a:prstGeom>
        </p:spPr>
      </p:pic>
    </p:spTree>
    <p:extLst>
      <p:ext uri="{BB962C8B-B14F-4D97-AF65-F5344CB8AC3E}">
        <p14:creationId xmlns:p14="http://schemas.microsoft.com/office/powerpoint/2010/main" val="3406827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980728"/>
            <a:ext cx="1738536" cy="1944216"/>
          </a:xfrm>
        </p:spPr>
        <p:txBody>
          <a:bodyPr/>
          <a:lstStyle/>
          <a:p>
            <a:pPr algn="ctr"/>
            <a:r>
              <a:rPr lang="fr-FR" sz="3600" dirty="0" smtClean="0"/>
              <a:t>3 </a:t>
            </a:r>
            <a:r>
              <a:rPr lang="fr-FR" sz="3600" dirty="0" err="1" smtClean="0"/>
              <a:t>TiouneData</a:t>
            </a:r>
            <a:endParaRPr lang="en-US" sz="3600" dirty="0"/>
          </a:p>
        </p:txBody>
      </p:sp>
      <p:pic>
        <p:nvPicPr>
          <p:cNvPr id="3" name="Imag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83768" y="116632"/>
            <a:ext cx="4907502" cy="6552728"/>
          </a:xfrm>
          <a:prstGeom prst="rect">
            <a:avLst/>
          </a:prstGeom>
        </p:spPr>
      </p:pic>
    </p:spTree>
    <p:extLst>
      <p:ext uri="{BB962C8B-B14F-4D97-AF65-F5344CB8AC3E}">
        <p14:creationId xmlns:p14="http://schemas.microsoft.com/office/powerpoint/2010/main" val="192586498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dirty="0" err="1" smtClean="0"/>
              <a:t>Result</a:t>
            </a:r>
            <a:r>
              <a:rPr lang="fr-FR" dirty="0" smtClean="0"/>
              <a:t> of </a:t>
            </a:r>
            <a:r>
              <a:rPr lang="fr-FR" dirty="0" err="1" smtClean="0"/>
              <a:t>chaining</a:t>
            </a:r>
            <a:endParaRPr lang="en-US" dirty="0"/>
          </a:p>
        </p:txBody>
      </p:sp>
      <p:pic>
        <p:nvPicPr>
          <p:cNvPr id="3" name="Imag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2132856"/>
            <a:ext cx="8712968" cy="4245125"/>
          </a:xfrm>
          <a:prstGeom prst="rect">
            <a:avLst/>
          </a:prstGeom>
        </p:spPr>
      </p:pic>
    </p:spTree>
    <p:extLst>
      <p:ext uri="{BB962C8B-B14F-4D97-AF65-F5344CB8AC3E}">
        <p14:creationId xmlns:p14="http://schemas.microsoft.com/office/powerpoint/2010/main" val="324815150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468313" y="333375"/>
            <a:ext cx="5338762" cy="346075"/>
          </a:xfrm>
        </p:spPr>
        <p:txBody>
          <a:bodyPr/>
          <a:lstStyle/>
          <a:p>
            <a:r>
              <a:rPr lang="en-US" altLang="fr-FR" sz="2600" dirty="0" smtClean="0"/>
              <a:t>Future developments, wishes...</a:t>
            </a:r>
            <a:endParaRPr lang="en-US" altLang="fr-FR" sz="2600" dirty="0"/>
          </a:p>
        </p:txBody>
      </p:sp>
      <p:sp>
        <p:nvSpPr>
          <p:cNvPr id="41987" name="Rectangle 3"/>
          <p:cNvSpPr>
            <a:spLocks noGrp="1" noChangeArrowheads="1"/>
          </p:cNvSpPr>
          <p:nvPr>
            <p:ph type="body" idx="1"/>
          </p:nvPr>
        </p:nvSpPr>
        <p:spPr>
          <a:xfrm>
            <a:off x="685800" y="990600"/>
            <a:ext cx="7086600" cy="2743200"/>
          </a:xfrm>
        </p:spPr>
        <p:txBody>
          <a:bodyPr/>
          <a:lstStyle/>
          <a:p>
            <a:pPr>
              <a:lnSpc>
                <a:spcPct val="90000"/>
              </a:lnSpc>
            </a:pPr>
            <a:endParaRPr lang="en-US" altLang="fr-FR" sz="2000" b="1" dirty="0" smtClean="0">
              <a:cs typeface="Times New Roman" pitchFamily="18" charset="0"/>
            </a:endParaRPr>
          </a:p>
          <a:p>
            <a:pPr>
              <a:lnSpc>
                <a:spcPct val="90000"/>
              </a:lnSpc>
            </a:pPr>
            <a:endParaRPr lang="en-US" altLang="fr-FR" sz="2000" dirty="0" smtClean="0">
              <a:cs typeface="Times New Roman" pitchFamily="18" charset="0"/>
            </a:endParaRPr>
          </a:p>
          <a:p>
            <a:pPr>
              <a:lnSpc>
                <a:spcPct val="90000"/>
              </a:lnSpc>
            </a:pPr>
            <a:endParaRPr lang="en-US" altLang="fr-FR" sz="1600" dirty="0"/>
          </a:p>
        </p:txBody>
      </p:sp>
      <p:sp>
        <p:nvSpPr>
          <p:cNvPr id="2" name="ZoneTexte 1"/>
          <p:cNvSpPr txBox="1"/>
          <p:nvPr/>
        </p:nvSpPr>
        <p:spPr>
          <a:xfrm>
            <a:off x="971600" y="1628800"/>
            <a:ext cx="5494325" cy="1323439"/>
          </a:xfrm>
          <a:prstGeom prst="rect">
            <a:avLst/>
          </a:prstGeom>
          <a:noFill/>
        </p:spPr>
        <p:txBody>
          <a:bodyPr wrap="none" rtlCol="0">
            <a:spAutoFit/>
          </a:bodyPr>
          <a:lstStyle/>
          <a:p>
            <a:r>
              <a:rPr lang="en-US" dirty="0" smtClean="0"/>
              <a:t>All software can be found on :</a:t>
            </a:r>
          </a:p>
          <a:p>
            <a:r>
              <a:rPr lang="en-US" sz="5400" b="1" dirty="0" smtClean="0"/>
              <a:t>www.vivadatv.org</a:t>
            </a:r>
            <a:endParaRPr lang="en-US" sz="5400" b="1"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altLang="fr-FR" sz="2600" dirty="0" smtClean="0"/>
              <a:t>Conclusion</a:t>
            </a:r>
            <a:endParaRPr lang="en-US" altLang="fr-FR" sz="2600" dirty="0"/>
          </a:p>
        </p:txBody>
      </p:sp>
      <p:sp>
        <p:nvSpPr>
          <p:cNvPr id="47107" name="Rectangle 3"/>
          <p:cNvSpPr>
            <a:spLocks noGrp="1" noChangeArrowheads="1"/>
          </p:cNvSpPr>
          <p:nvPr>
            <p:ph type="body" idx="1"/>
          </p:nvPr>
        </p:nvSpPr>
        <p:spPr/>
        <p:txBody>
          <a:bodyPr/>
          <a:lstStyle/>
          <a:p>
            <a:pPr algn="ctr">
              <a:lnSpc>
                <a:spcPct val="80000"/>
              </a:lnSpc>
              <a:buFont typeface="Wingdings" pitchFamily="2" charset="2"/>
              <a:buNone/>
            </a:pPr>
            <a:endParaRPr lang="en-US" altLang="fr-FR" sz="2400" dirty="0" smtClean="0">
              <a:cs typeface="Times New Roman" pitchFamily="18" charset="0"/>
            </a:endParaRPr>
          </a:p>
          <a:p>
            <a:pPr>
              <a:lnSpc>
                <a:spcPct val="80000"/>
              </a:lnSpc>
            </a:pPr>
            <a:endParaRPr lang="en-US" altLang="fr-FR" sz="2400" dirty="0" smtClean="0"/>
          </a:p>
          <a:p>
            <a:pPr>
              <a:lnSpc>
                <a:spcPct val="80000"/>
              </a:lnSpc>
            </a:pPr>
            <a:endParaRPr lang="en-US" altLang="fr-FR" sz="1600" dirty="0" smtClean="0"/>
          </a:p>
          <a:p>
            <a:pPr algn="ctr">
              <a:lnSpc>
                <a:spcPct val="80000"/>
              </a:lnSpc>
              <a:buFont typeface="Wingdings" pitchFamily="2" charset="2"/>
              <a:buNone/>
            </a:pPr>
            <a:r>
              <a:rPr lang="en-US" altLang="fr-FR" sz="4700" dirty="0" smtClean="0"/>
              <a:t>Thank you for your attention</a:t>
            </a:r>
            <a:endParaRPr lang="en-US" altLang="fr-FR" sz="47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9512" y="116632"/>
            <a:ext cx="7931224" cy="714474"/>
          </a:xfrm>
        </p:spPr>
        <p:txBody>
          <a:bodyPr/>
          <a:lstStyle/>
          <a:p>
            <a:r>
              <a:rPr lang="fr-FR" dirty="0" err="1" smtClean="0"/>
              <a:t>TinySpectrum</a:t>
            </a:r>
            <a:r>
              <a:rPr lang="fr-FR" dirty="0" smtClean="0"/>
              <a:t> Analyzer S2-1600</a:t>
            </a:r>
            <a:endParaRPr lang="en-US" dirty="0"/>
          </a:p>
        </p:txBody>
      </p:sp>
      <p:sp>
        <p:nvSpPr>
          <p:cNvPr id="7" name="Espace réservé du texte 6"/>
          <p:cNvSpPr>
            <a:spLocks noGrp="1"/>
          </p:cNvSpPr>
          <p:nvPr>
            <p:ph type="body" idx="4294967295"/>
          </p:nvPr>
        </p:nvSpPr>
        <p:spPr>
          <a:xfrm>
            <a:off x="5940152" y="1719262"/>
            <a:ext cx="2952328" cy="4662065"/>
          </a:xfrm>
        </p:spPr>
        <p:txBody>
          <a:bodyPr/>
          <a:lstStyle/>
          <a:p>
            <a:pPr marL="0" indent="0">
              <a:buNone/>
            </a:pPr>
            <a:r>
              <a:rPr lang="fr-FR" sz="1600" dirty="0" err="1" smtClean="0"/>
              <a:t>Watching</a:t>
            </a:r>
            <a:r>
              <a:rPr lang="fr-FR" sz="1600" dirty="0" smtClean="0"/>
              <a:t> 2422 MHz</a:t>
            </a:r>
          </a:p>
          <a:p>
            <a:pPr marL="0" indent="0">
              <a:buNone/>
            </a:pPr>
            <a:r>
              <a:rPr lang="fr-FR" sz="1600" dirty="0" smtClean="0"/>
              <a:t>Scan </a:t>
            </a:r>
            <a:r>
              <a:rPr lang="fr-FR" sz="1600" dirty="0" err="1" smtClean="0"/>
              <a:t>width</a:t>
            </a:r>
            <a:r>
              <a:rPr lang="fr-FR" sz="1600" dirty="0" smtClean="0"/>
              <a:t> 500 MHz, </a:t>
            </a:r>
            <a:r>
              <a:rPr lang="fr-FR" sz="1600" dirty="0" err="1" smtClean="0"/>
              <a:t>we</a:t>
            </a:r>
            <a:r>
              <a:rPr lang="fr-FR" sz="1600" dirty="0" smtClean="0"/>
              <a:t> </a:t>
            </a:r>
            <a:r>
              <a:rPr lang="fr-FR" sz="1600" dirty="0" err="1" smtClean="0"/>
              <a:t>principaly</a:t>
            </a:r>
            <a:r>
              <a:rPr lang="fr-FR" sz="1600" dirty="0" smtClean="0"/>
              <a:t> </a:t>
            </a:r>
            <a:r>
              <a:rPr lang="fr-FR" sz="1600" dirty="0" err="1" smtClean="0"/>
              <a:t>see</a:t>
            </a:r>
            <a:r>
              <a:rPr lang="fr-FR" sz="1600" dirty="0" smtClean="0"/>
              <a:t> the LNB amplification in the middle on the band, </a:t>
            </a:r>
            <a:r>
              <a:rPr lang="fr-FR" sz="1600" dirty="0" err="1" smtClean="0"/>
              <a:t>centered</a:t>
            </a:r>
            <a:r>
              <a:rPr lang="fr-FR" sz="1600" dirty="0" smtClean="0"/>
              <a:t> </a:t>
            </a:r>
            <a:r>
              <a:rPr lang="fr-FR" sz="1600" dirty="0" err="1" smtClean="0"/>
              <a:t>around</a:t>
            </a:r>
            <a:r>
              <a:rPr lang="fr-FR" sz="1600" dirty="0" smtClean="0"/>
              <a:t> 2400 MHz.</a:t>
            </a:r>
          </a:p>
          <a:p>
            <a:pPr marL="0" indent="0">
              <a:buNone/>
            </a:pPr>
            <a:endParaRPr lang="fr-FR" sz="1600" dirty="0"/>
          </a:p>
          <a:p>
            <a:pPr marL="0" indent="0">
              <a:buNone/>
            </a:pPr>
            <a:r>
              <a:rPr lang="fr-FR" sz="1600" dirty="0" err="1" smtClean="0"/>
              <a:t>We</a:t>
            </a:r>
            <a:r>
              <a:rPr lang="fr-FR" sz="1600" dirty="0" smtClean="0"/>
              <a:t> must set a </a:t>
            </a:r>
            <a:r>
              <a:rPr lang="fr-FR" sz="1600" dirty="0" err="1" smtClean="0"/>
              <a:t>lower</a:t>
            </a:r>
            <a:r>
              <a:rPr lang="fr-FR" sz="1600" dirty="0" smtClean="0"/>
              <a:t> </a:t>
            </a:r>
            <a:r>
              <a:rPr lang="fr-FR" sz="1600" dirty="0" err="1" smtClean="0"/>
              <a:t>bandwidth</a:t>
            </a:r>
            <a:r>
              <a:rPr lang="fr-FR" sz="1600" dirty="0" smtClean="0"/>
              <a:t> and put an </a:t>
            </a:r>
            <a:r>
              <a:rPr lang="fr-FR" sz="1600" dirty="0" err="1" smtClean="0"/>
              <a:t>antenna</a:t>
            </a:r>
            <a:endParaRPr lang="en-US" sz="1600" dirty="0"/>
          </a:p>
        </p:txBody>
      </p:sp>
      <p:pic>
        <p:nvPicPr>
          <p:cNvPr id="4"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7504" y="1124744"/>
            <a:ext cx="5856825" cy="4778741"/>
          </a:xfrm>
        </p:spPr>
      </p:pic>
    </p:spTree>
    <p:extLst>
      <p:ext uri="{BB962C8B-B14F-4D97-AF65-F5344CB8AC3E}">
        <p14:creationId xmlns:p14="http://schemas.microsoft.com/office/powerpoint/2010/main" val="37631709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22238"/>
            <a:ext cx="7543800" cy="786482"/>
          </a:xfrm>
        </p:spPr>
        <p:txBody>
          <a:bodyPr/>
          <a:lstStyle/>
          <a:p>
            <a:r>
              <a:rPr lang="fr-FR" sz="2800" dirty="0" smtClean="0"/>
              <a:t>Scan </a:t>
            </a:r>
            <a:r>
              <a:rPr lang="fr-FR" sz="2800" dirty="0" err="1" smtClean="0"/>
              <a:t>width</a:t>
            </a:r>
            <a:r>
              <a:rPr lang="fr-FR" sz="2800" dirty="0" smtClean="0"/>
              <a:t> 125 MHz + </a:t>
            </a:r>
            <a:r>
              <a:rPr lang="fr-FR" sz="2800" dirty="0" err="1" smtClean="0"/>
              <a:t>little</a:t>
            </a:r>
            <a:r>
              <a:rPr lang="fr-FR" sz="2800" dirty="0" smtClean="0"/>
              <a:t> wifi </a:t>
            </a:r>
            <a:r>
              <a:rPr lang="fr-FR" sz="2800" dirty="0" err="1" smtClean="0"/>
              <a:t>antenna</a:t>
            </a:r>
            <a:endParaRPr lang="en-US" sz="2800" dirty="0"/>
          </a:p>
        </p:txBody>
      </p:sp>
      <p:pic>
        <p:nvPicPr>
          <p:cNvPr id="4"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71600" y="1124744"/>
            <a:ext cx="6624736" cy="5421026"/>
          </a:xfrm>
        </p:spPr>
      </p:pic>
    </p:spTree>
    <p:extLst>
      <p:ext uri="{BB962C8B-B14F-4D97-AF65-F5344CB8AC3E}">
        <p14:creationId xmlns:p14="http://schemas.microsoft.com/office/powerpoint/2010/main" val="22023007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9512" y="122238"/>
            <a:ext cx="7821488" cy="786482"/>
          </a:xfrm>
        </p:spPr>
        <p:txBody>
          <a:bodyPr/>
          <a:lstStyle/>
          <a:p>
            <a:r>
              <a:rPr lang="fr-FR" sz="2800" dirty="0" err="1" smtClean="0"/>
              <a:t>Scanwidth</a:t>
            </a:r>
            <a:r>
              <a:rPr lang="fr-FR" sz="2800" dirty="0" smtClean="0"/>
              <a:t> 65 MHz </a:t>
            </a:r>
            <a:r>
              <a:rPr lang="fr-FR" sz="2800" dirty="0" err="1" smtClean="0"/>
              <a:t>with</a:t>
            </a:r>
            <a:r>
              <a:rPr lang="fr-FR" sz="2800" dirty="0" smtClean="0"/>
              <a:t> </a:t>
            </a:r>
            <a:r>
              <a:rPr lang="fr-FR" sz="2800" dirty="0" err="1" smtClean="0"/>
              <a:t>little</a:t>
            </a:r>
            <a:r>
              <a:rPr lang="fr-FR" sz="2800" dirty="0" smtClean="0"/>
              <a:t> wifi </a:t>
            </a:r>
            <a:r>
              <a:rPr lang="fr-FR" sz="2800" dirty="0" err="1" smtClean="0"/>
              <a:t>antenna</a:t>
            </a:r>
            <a:endParaRPr lang="en-US" sz="2800" dirty="0"/>
          </a:p>
        </p:txBody>
      </p:sp>
      <p:pic>
        <p:nvPicPr>
          <p:cNvPr id="4"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99592" y="935254"/>
            <a:ext cx="6480719" cy="5276188"/>
          </a:xfrm>
        </p:spPr>
      </p:pic>
    </p:spTree>
    <p:extLst>
      <p:ext uri="{BB962C8B-B14F-4D97-AF65-F5344CB8AC3E}">
        <p14:creationId xmlns:p14="http://schemas.microsoft.com/office/powerpoint/2010/main" val="31369518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22238"/>
            <a:ext cx="7543800" cy="1074514"/>
          </a:xfrm>
        </p:spPr>
        <p:txBody>
          <a:bodyPr/>
          <a:lstStyle/>
          <a:p>
            <a:r>
              <a:rPr lang="fr-FR" sz="2800" dirty="0" err="1"/>
              <a:t>Scanwidth</a:t>
            </a:r>
            <a:r>
              <a:rPr lang="fr-FR" sz="2800" dirty="0"/>
              <a:t> 65 MHz </a:t>
            </a:r>
            <a:r>
              <a:rPr lang="fr-FR" sz="2800" dirty="0" err="1"/>
              <a:t>with</a:t>
            </a:r>
            <a:r>
              <a:rPr lang="fr-FR" sz="2800" dirty="0"/>
              <a:t> </a:t>
            </a:r>
            <a:r>
              <a:rPr lang="fr-FR" sz="2800" dirty="0" err="1"/>
              <a:t>little</a:t>
            </a:r>
            <a:r>
              <a:rPr lang="fr-FR" sz="2800" dirty="0"/>
              <a:t> wifi </a:t>
            </a:r>
            <a:r>
              <a:rPr lang="fr-FR" sz="2800" dirty="0" err="1" smtClean="0"/>
              <a:t>antenna</a:t>
            </a:r>
            <a:r>
              <a:rPr lang="fr-FR" sz="2800" dirty="0" smtClean="0"/>
              <a:t/>
            </a:r>
            <a:br>
              <a:rPr lang="fr-FR" sz="2800" dirty="0" smtClean="0"/>
            </a:br>
            <a:r>
              <a:rPr lang="fr-FR" sz="2800" dirty="0" err="1" smtClean="0"/>
              <a:t>after</a:t>
            </a:r>
            <a:r>
              <a:rPr lang="fr-FR" sz="2800" dirty="0" smtClean="0"/>
              <a:t> 5 mn …</a:t>
            </a:r>
            <a:endParaRPr lang="en-US" sz="2800" dirty="0"/>
          </a:p>
        </p:txBody>
      </p:sp>
      <p:pic>
        <p:nvPicPr>
          <p:cNvPr id="6" name="Espace réservé du contenu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59632" y="1340768"/>
            <a:ext cx="6336704" cy="5229239"/>
          </a:xfrm>
        </p:spPr>
      </p:pic>
    </p:spTree>
    <p:extLst>
      <p:ext uri="{BB962C8B-B14F-4D97-AF65-F5344CB8AC3E}">
        <p14:creationId xmlns:p14="http://schemas.microsoft.com/office/powerpoint/2010/main" val="296565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22238"/>
            <a:ext cx="7543800" cy="858490"/>
          </a:xfrm>
        </p:spPr>
        <p:txBody>
          <a:bodyPr/>
          <a:lstStyle/>
          <a:p>
            <a:r>
              <a:rPr lang="fr-FR" sz="2800" dirty="0" err="1"/>
              <a:t>Scanwidth</a:t>
            </a:r>
            <a:r>
              <a:rPr lang="fr-FR" sz="2800" dirty="0"/>
              <a:t> 65 MHz </a:t>
            </a:r>
            <a:r>
              <a:rPr lang="fr-FR" sz="2800" dirty="0" err="1" smtClean="0"/>
              <a:t>with</a:t>
            </a:r>
            <a:r>
              <a:rPr lang="fr-FR" sz="2800" dirty="0" smtClean="0"/>
              <a:t> </a:t>
            </a:r>
            <a:r>
              <a:rPr lang="fr-FR" sz="2800" dirty="0" err="1" smtClean="0"/>
              <a:t>external</a:t>
            </a:r>
            <a:r>
              <a:rPr lang="fr-FR" sz="2800" dirty="0" smtClean="0"/>
              <a:t> </a:t>
            </a:r>
            <a:r>
              <a:rPr lang="fr-FR" sz="2800" dirty="0" err="1" smtClean="0"/>
              <a:t>dish</a:t>
            </a:r>
            <a:endParaRPr lang="en-US" sz="2800" dirty="0"/>
          </a:p>
        </p:txBody>
      </p:sp>
      <p:pic>
        <p:nvPicPr>
          <p:cNvPr id="4"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71600" y="1196752"/>
            <a:ext cx="6696744" cy="5493423"/>
          </a:xfrm>
        </p:spPr>
      </p:pic>
    </p:spTree>
    <p:extLst>
      <p:ext uri="{BB962C8B-B14F-4D97-AF65-F5344CB8AC3E}">
        <p14:creationId xmlns:p14="http://schemas.microsoft.com/office/powerpoint/2010/main" val="3180747969"/>
      </p:ext>
    </p:extLst>
  </p:cSld>
  <p:clrMapOvr>
    <a:masterClrMapping/>
  </p:clrMapOvr>
</p:sld>
</file>

<file path=ppt/theme/theme1.xml><?xml version="1.0" encoding="utf-8"?>
<a:theme xmlns:a="http://schemas.openxmlformats.org/drawingml/2006/main" name="Network">
  <a:themeElements>
    <a:clrScheme name="Network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fontScheme name="Network">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Network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Network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Network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Network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Network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Network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Network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Network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Network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1247</TotalTime>
  <Words>1687</Words>
  <Application>Microsoft Office PowerPoint</Application>
  <PresentationFormat>Affichage à l'écran (4:3)</PresentationFormat>
  <Paragraphs>291</Paragraphs>
  <Slides>46</Slides>
  <Notes>26</Notes>
  <HiddenSlides>0</HiddenSlides>
  <MMClips>1</MMClips>
  <ScaleCrop>false</ScaleCrop>
  <HeadingPairs>
    <vt:vector size="4" baseType="variant">
      <vt:variant>
        <vt:lpstr>Thème</vt:lpstr>
      </vt:variant>
      <vt:variant>
        <vt:i4>1</vt:i4>
      </vt:variant>
      <vt:variant>
        <vt:lpstr>Titres des diapositives</vt:lpstr>
      </vt:variant>
      <vt:variant>
        <vt:i4>46</vt:i4>
      </vt:variant>
    </vt:vector>
  </HeadingPairs>
  <TitlesOfParts>
    <vt:vector size="47" baseType="lpstr">
      <vt:lpstr>Network</vt:lpstr>
      <vt:lpstr>HamTV, a practical approach</vt:lpstr>
      <vt:lpstr>HamTV, a new challenge</vt:lpstr>
      <vt:lpstr>With TT S2-3200 or TT s2-1600 PCI card, several software </vt:lpstr>
      <vt:lpstr>TinySpectrum Analyzer S2-1600</vt:lpstr>
      <vt:lpstr>TinySpectrum Analyzer S2-1600</vt:lpstr>
      <vt:lpstr>Scan width 125 MHz + little wifi antenna</vt:lpstr>
      <vt:lpstr>Scanwidth 65 MHz with little wifi antenna</vt:lpstr>
      <vt:lpstr>Scanwidth 65 MHz with little wifi antenna after 5 mn …</vt:lpstr>
      <vt:lpstr>Scanwidth 65 MHz with external dish</vt:lpstr>
      <vt:lpstr>Scanwidth 65 MHz with external dish +5mn</vt:lpstr>
      <vt:lpstr>2437 MHz !!!</vt:lpstr>
      <vt:lpstr>2395 MHz after 5 mn</vt:lpstr>
      <vt:lpstr>Chinese down converter 2422 MHz and 24 dB attenuation</vt:lpstr>
      <vt:lpstr>Chinese Down conv. After 5 mn</vt:lpstr>
      <vt:lpstr>Using NPM tracking the sun</vt:lpstr>
      <vt:lpstr>dBm</vt:lpstr>
      <vt:lpstr>Tutioune (“2-Tune”)</vt:lpstr>
      <vt:lpstr>Commercial Example: PCI Tuner TT S2-3200</vt:lpstr>
      <vt:lpstr>TT S2-3200 Internals </vt:lpstr>
      <vt:lpstr>STB6100 Block Diagram</vt:lpstr>
      <vt:lpstr>STB0899 DVB-S Demodulator</vt:lpstr>
      <vt:lpstr>Measuring DVB-S Signal From RF to Video</vt:lpstr>
      <vt:lpstr>Measuring Signal Levels</vt:lpstr>
      <vt:lpstr>Measuring Signal to Noise</vt:lpstr>
      <vt:lpstr>Measuring Signal to Noise… CNR</vt:lpstr>
      <vt:lpstr>Présentation PowerPoint</vt:lpstr>
      <vt:lpstr>Présentation PowerPoint</vt:lpstr>
      <vt:lpstr>Présentation PowerPoint</vt:lpstr>
      <vt:lpstr>MER</vt:lpstr>
      <vt:lpstr>Measuring Digital Stream Error Rate</vt:lpstr>
      <vt:lpstr>Transport Stream Measurements</vt:lpstr>
      <vt:lpstr>Transport Stream Measurements</vt:lpstr>
      <vt:lpstr>Measuring the Quality of Video Encoding</vt:lpstr>
      <vt:lpstr>When a signal is good?</vt:lpstr>
      <vt:lpstr>Présentation PowerPoint</vt:lpstr>
      <vt:lpstr>Tutioune </vt:lpstr>
      <vt:lpstr>Tutioune: Basic Mode</vt:lpstr>
      <vt:lpstr>Tutioune: Expert Mode Interface</vt:lpstr>
      <vt:lpstr>TiouneMonitor: Web Monitoring</vt:lpstr>
      <vt:lpstr>TiouneMonitor</vt:lpstr>
      <vt:lpstr>TiouneData Reader and HamTV reports</vt:lpstr>
      <vt:lpstr>Chaining Ground Stations</vt:lpstr>
      <vt:lpstr>3 TiouneData</vt:lpstr>
      <vt:lpstr>Result of chaining</vt:lpstr>
      <vt:lpstr>Future developments, wishes...</vt:lpstr>
      <vt:lpstr>Conclusion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Tutioune</dc:title>
  <dc:creator>JP</dc:creator>
  <cp:lastModifiedBy>F6DZP</cp:lastModifiedBy>
  <cp:revision>111</cp:revision>
  <dcterms:created xsi:type="dcterms:W3CDTF">2012-10-01T04:48:46Z</dcterms:created>
  <dcterms:modified xsi:type="dcterms:W3CDTF">2014-04-05T05:09:27Z</dcterms:modified>
</cp:coreProperties>
</file>